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5" r:id="rId3"/>
    <p:sldId id="256" r:id="rId4"/>
    <p:sldId id="257" r:id="rId5"/>
    <p:sldId id="258" r:id="rId6"/>
    <p:sldId id="262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2000" dirty="0" smtClean="0"/>
            <a:t>VY_32_INOVACE_07_Vyjmen. slova a stavba slova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Marcela </a:t>
          </a:r>
          <a:r>
            <a:rPr lang="cs-CZ" sz="2000" dirty="0" err="1" smtClean="0"/>
            <a:t>Schmiedhamerová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Základní skladební dvojice.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1BC84FC-97F0-4E8F-95C6-00D5C8EF41F9}" type="presOf" srcId="{D1D4F407-5343-4D3F-B5B9-D407B03CAEB4}" destId="{D005CE8C-CC26-4C3E-AC11-E15060ECD759}" srcOrd="0" destOrd="0" presId="urn:microsoft.com/office/officeart/2005/8/layout/target3"/>
    <dgm:cxn modelId="{F77F72F3-88FE-4E0F-AD2F-E1D5E980D518}" type="presOf" srcId="{B651F6E3-6281-48DB-9319-2AEAFDAE7572}" destId="{619D679B-A015-4ECF-8348-D1034C574F40}" srcOrd="0" destOrd="0" presId="urn:microsoft.com/office/officeart/2005/8/layout/target3"/>
    <dgm:cxn modelId="{EBE3B45E-6183-41CA-84C8-22E64B1D21ED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8CF466A-3583-44B7-B738-F43A2BAD9E17}" type="presOf" srcId="{B651F6E3-6281-48DB-9319-2AEAFDAE7572}" destId="{6BB5E863-4638-4E1D-BFDE-399D028AC4ED}" srcOrd="1" destOrd="0" presId="urn:microsoft.com/office/officeart/2005/8/layout/target3"/>
    <dgm:cxn modelId="{99582DF6-1943-41AA-A3CF-73DC2FC23113}" type="presOf" srcId="{D8197B8C-B260-4A16-BDF4-0947B075E274}" destId="{5A5FFA88-C948-4069-8E93-59FA12366E83}" srcOrd="1" destOrd="0" presId="urn:microsoft.com/office/officeart/2005/8/layout/target3"/>
    <dgm:cxn modelId="{0BDC33B9-2EA8-4A6C-BA31-9D2903B4B2DC}" type="presOf" srcId="{D1B46980-6531-4606-95E6-44980827E919}" destId="{2BE915AB-18AA-4053-B92C-3BFC9ED204BB}" srcOrd="1" destOrd="0" presId="urn:microsoft.com/office/officeart/2005/8/layout/target3"/>
    <dgm:cxn modelId="{FF4372A7-7D1C-4BAB-8F6F-153A53A7004C}" type="presOf" srcId="{4C35D32F-0EAB-4CD7-82EE-45574DC2A586}" destId="{890E4F0B-2866-4A3F-A3C7-2A14B1797930}" srcOrd="1" destOrd="0" presId="urn:microsoft.com/office/officeart/2005/8/layout/target3"/>
    <dgm:cxn modelId="{68983837-5F4C-419F-9005-C043E8DE0C4B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56F114B-5C2F-48B4-8FBC-20C257025E2E}" type="presOf" srcId="{D1D4F407-5343-4D3F-B5B9-D407B03CAEB4}" destId="{AED2198E-93D5-4001-81B4-73124B309672}" srcOrd="1" destOrd="0" presId="urn:microsoft.com/office/officeart/2005/8/layout/target3"/>
    <dgm:cxn modelId="{970793FA-ADB5-4BFC-A18D-3980E81D5FF6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9823BAD-F577-4D86-9695-86B979216420}" type="presOf" srcId="{D8197B8C-B260-4A16-BDF4-0947B075E274}" destId="{25B08C86-7E15-44DC-BE7F-FFB55DD49D12}" srcOrd="0" destOrd="0" presId="urn:microsoft.com/office/officeart/2005/8/layout/target3"/>
    <dgm:cxn modelId="{6D1E95C3-1EF8-4FF4-B551-68FA3383326A}" type="presParOf" srcId="{333A1088-737F-45CB-B68E-254E46348037}" destId="{F5ABB229-8D3B-4694-996A-96F23CF14429}" srcOrd="0" destOrd="0" presId="urn:microsoft.com/office/officeart/2005/8/layout/target3"/>
    <dgm:cxn modelId="{32327E42-C700-4778-A0B4-7030D0A187A9}" type="presParOf" srcId="{333A1088-737F-45CB-B68E-254E46348037}" destId="{F41139FD-01EE-4571-8B17-4FB00FC51163}" srcOrd="1" destOrd="0" presId="urn:microsoft.com/office/officeart/2005/8/layout/target3"/>
    <dgm:cxn modelId="{A0795130-B44C-4D69-9A10-E68BAFC7F8FE}" type="presParOf" srcId="{333A1088-737F-45CB-B68E-254E46348037}" destId="{D005CE8C-CC26-4C3E-AC11-E15060ECD759}" srcOrd="2" destOrd="0" presId="urn:microsoft.com/office/officeart/2005/8/layout/target3"/>
    <dgm:cxn modelId="{97753A29-5BA1-40DE-9753-41282DC04B93}" type="presParOf" srcId="{333A1088-737F-45CB-B68E-254E46348037}" destId="{2C702D82-9B77-49B7-9568-BB8EB47C3372}" srcOrd="3" destOrd="0" presId="urn:microsoft.com/office/officeart/2005/8/layout/target3"/>
    <dgm:cxn modelId="{59B17D14-71E1-4C6D-A215-30927C4FBCB8}" type="presParOf" srcId="{333A1088-737F-45CB-B68E-254E46348037}" destId="{A52A0455-90FF-4808-ABD0-F02540D31D5A}" srcOrd="4" destOrd="0" presId="urn:microsoft.com/office/officeart/2005/8/layout/target3"/>
    <dgm:cxn modelId="{972B1F3B-F8EA-49E3-AB23-F7C645FDCF5C}" type="presParOf" srcId="{333A1088-737F-45CB-B68E-254E46348037}" destId="{6140AFEC-043D-4C43-A2F9-D0F5331DF3A3}" srcOrd="5" destOrd="0" presId="urn:microsoft.com/office/officeart/2005/8/layout/target3"/>
    <dgm:cxn modelId="{BD59AF44-33A9-4B25-A59A-F20CF05A8791}" type="presParOf" srcId="{333A1088-737F-45CB-B68E-254E46348037}" destId="{9358AC05-5D7D-4327-9F80-1AD486AEA664}" srcOrd="6" destOrd="0" presId="urn:microsoft.com/office/officeart/2005/8/layout/target3"/>
    <dgm:cxn modelId="{904661FE-A470-4D8B-986C-1D113F6AAFBB}" type="presParOf" srcId="{333A1088-737F-45CB-B68E-254E46348037}" destId="{313FC574-E1CD-4FB4-B054-0B805CE0447D}" srcOrd="7" destOrd="0" presId="urn:microsoft.com/office/officeart/2005/8/layout/target3"/>
    <dgm:cxn modelId="{555B30E6-BD30-4931-8646-78CFB1244BBF}" type="presParOf" srcId="{333A1088-737F-45CB-B68E-254E46348037}" destId="{619D679B-A015-4ECF-8348-D1034C574F40}" srcOrd="8" destOrd="0" presId="urn:microsoft.com/office/officeart/2005/8/layout/target3"/>
    <dgm:cxn modelId="{05B49D53-B997-4B06-9B97-62BDF6664848}" type="presParOf" srcId="{333A1088-737F-45CB-B68E-254E46348037}" destId="{322283A8-4A27-4CDA-BAE3-F381106A9174}" srcOrd="9" destOrd="0" presId="urn:microsoft.com/office/officeart/2005/8/layout/target3"/>
    <dgm:cxn modelId="{B8B5178D-04A8-4A3D-A675-B754B9E8430C}" type="presParOf" srcId="{333A1088-737F-45CB-B68E-254E46348037}" destId="{FFC9F71D-1B4F-4AD9-A4A6-86ADEFC8AF5C}" srcOrd="10" destOrd="0" presId="urn:microsoft.com/office/officeart/2005/8/layout/target3"/>
    <dgm:cxn modelId="{4182B6AB-5526-4B01-AE5C-705CDC5EE11D}" type="presParOf" srcId="{333A1088-737F-45CB-B68E-254E46348037}" destId="{25B08C86-7E15-44DC-BE7F-FFB55DD49D12}" srcOrd="11" destOrd="0" presId="urn:microsoft.com/office/officeart/2005/8/layout/target3"/>
    <dgm:cxn modelId="{2A1F0585-4E7A-4F4A-A955-B526AF7E0D26}" type="presParOf" srcId="{333A1088-737F-45CB-B68E-254E46348037}" destId="{76644BE8-9D7C-4C09-B250-3D10AF48CBB7}" srcOrd="12" destOrd="0" presId="urn:microsoft.com/office/officeart/2005/8/layout/target3"/>
    <dgm:cxn modelId="{AE380277-99AA-449F-8ED9-8606006F05D5}" type="presParOf" srcId="{333A1088-737F-45CB-B68E-254E46348037}" destId="{EE85B701-7295-41C0-BA7A-34D3756A2AE6}" srcOrd="13" destOrd="0" presId="urn:microsoft.com/office/officeart/2005/8/layout/target3"/>
    <dgm:cxn modelId="{A426A357-7EED-4B7D-B6A8-C32B704B1D4D}" type="presParOf" srcId="{333A1088-737F-45CB-B68E-254E46348037}" destId="{8BEBB6EC-1DAA-4CAC-8A25-BC0FCBD5DBD5}" srcOrd="14" destOrd="0" presId="urn:microsoft.com/office/officeart/2005/8/layout/target3"/>
    <dgm:cxn modelId="{18C585F5-F585-4800-824F-E9AD8AB76584}" type="presParOf" srcId="{333A1088-737F-45CB-B68E-254E46348037}" destId="{AED2198E-93D5-4001-81B4-73124B309672}" srcOrd="15" destOrd="0" presId="urn:microsoft.com/office/officeart/2005/8/layout/target3"/>
    <dgm:cxn modelId="{FF121A6C-F6BB-44EA-934E-3DC296405A0F}" type="presParOf" srcId="{333A1088-737F-45CB-B68E-254E46348037}" destId="{2BE915AB-18AA-4053-B92C-3BFC9ED204BB}" srcOrd="16" destOrd="0" presId="urn:microsoft.com/office/officeart/2005/8/layout/target3"/>
    <dgm:cxn modelId="{3E81A27F-4D7F-40B5-B7B3-4357A8602060}" type="presParOf" srcId="{333A1088-737F-45CB-B68E-254E46348037}" destId="{6BB5E863-4638-4E1D-BFDE-399D028AC4ED}" srcOrd="17" destOrd="0" presId="urn:microsoft.com/office/officeart/2005/8/layout/target3"/>
    <dgm:cxn modelId="{7AC8C1F1-FE48-4F3C-AA79-54C890F32B84}" type="presParOf" srcId="{333A1088-737F-45CB-B68E-254E46348037}" destId="{5A5FFA88-C948-4069-8E93-59FA12366E83}" srcOrd="18" destOrd="0" presId="urn:microsoft.com/office/officeart/2005/8/layout/target3"/>
    <dgm:cxn modelId="{3CB5CFD7-E7AB-46E7-9C22-5107B346FC8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Marcela </a:t>
          </a:r>
          <a:r>
            <a:rPr lang="cs-CZ" sz="2000" kern="1200" dirty="0" err="1" smtClean="0"/>
            <a:t>Schmiedhamerová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2000" kern="1200" dirty="0" smtClean="0"/>
            <a:t>VY_32_INOVACE_07_Vyjmen. slova a stavba slova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Základní skladební dvojice.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A0C515-FBCD-4E46-B172-1B87F1A96347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0C89EF-1365-414A-85E5-2D4B2E74ECC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4550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6254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85972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385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16538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0273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905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708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45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23250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7371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041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DCC63-C4B6-46AA-97EF-7DD41813C76E}" type="datetimeFigureOut">
              <a:rPr lang="cs-CZ" smtClean="0"/>
              <a:t>19.12.2012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B64BF5-A7C3-4B2A-8AA8-07C7C2C0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4066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8428829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591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-2340768" y="332656"/>
            <a:ext cx="8229600" cy="1143000"/>
          </a:xfrm>
        </p:spPr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určováním základní skladební dvojice  a jejím znázornění. Učí žáky ptát se na členy základní skladební dvojice a vyhledávat ji ve větách.</a:t>
            </a:r>
          </a:p>
          <a:p>
            <a:r>
              <a:rPr lang="cs-CZ" dirty="0" smtClean="0"/>
              <a:t>Žáci mají okamžitou zpětnou vazbu při práci s interaktivní tabulí. Správná odpověď se objeví po kliknutí.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80780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2060848"/>
            <a:ext cx="53446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Základní skladební dvojice</a:t>
            </a:r>
            <a:endParaRPr lang="cs-CZ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6622" y="2888930"/>
            <a:ext cx="779168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se skládá ze dvou větných členů :</a:t>
            </a:r>
          </a:p>
          <a:p>
            <a:endParaRPr lang="cs-CZ" sz="3200" b="1" dirty="0"/>
          </a:p>
          <a:p>
            <a:pPr marL="457200" indent="-457200">
              <a:buFontTx/>
              <a:buChar char="-"/>
            </a:pPr>
            <a:r>
              <a:rPr lang="cs-CZ" sz="3200" b="1" dirty="0" smtClean="0"/>
              <a:t>z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podmětu </a:t>
            </a:r>
            <a:r>
              <a:rPr lang="cs-CZ" sz="3200" b="1" dirty="0" smtClean="0"/>
              <a:t>/podstatného jména v 1.pádu/</a:t>
            </a:r>
          </a:p>
          <a:p>
            <a:pPr marL="457200" indent="-457200">
              <a:buFontTx/>
              <a:buChar char="-"/>
            </a:pPr>
            <a:r>
              <a:rPr lang="cs-CZ" sz="3200" b="1" dirty="0" smtClean="0"/>
              <a:t>z 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přísudku </a:t>
            </a:r>
            <a:r>
              <a:rPr lang="cs-CZ" sz="3200" b="1" dirty="0" smtClean="0"/>
              <a:t>/sloveso/</a:t>
            </a:r>
            <a:r>
              <a:rPr lang="cs-CZ" sz="3200" b="1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sz="3200" b="1" dirty="0" smtClean="0"/>
          </a:p>
          <a:p>
            <a:pPr marL="457200" indent="-457200">
              <a:buFontTx/>
              <a:buChar char="-"/>
            </a:pP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790239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279908"/>
            <a:ext cx="8387424" cy="55399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Pojmenuj obrázky a k názvu přidej  vhodné sloveso.</a:t>
            </a:r>
            <a:endParaRPr lang="cs-CZ" sz="3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87768"/>
            <a:ext cx="1584000" cy="158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62" y="3106189"/>
            <a:ext cx="1714500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08F8\AppData\Local\Microsoft\Windows\Temporary Internet Files\Content.IE5\IJQ02WKX\MC90044171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409400"/>
            <a:ext cx="1296000" cy="12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F8\AppData\Local\Microsoft\Windows\Temporary Internet Files\Content.IE5\0STZ6AM1\MC900436255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055393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845224" y="1765012"/>
            <a:ext cx="12779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Slunce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108350" y="1765012"/>
            <a:ext cx="9559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svítí.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998308" y="1789714"/>
            <a:ext cx="13737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Třešeň 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36501" y="1765012"/>
            <a:ext cx="10835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zraje.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45224" y="3861047"/>
            <a:ext cx="11705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Motýl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038932" y="3862362"/>
            <a:ext cx="9148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létá.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03963" y="3888828"/>
            <a:ext cx="1249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Kočka 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290621" y="3898831"/>
            <a:ext cx="16428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mňouká.</a:t>
            </a:r>
            <a:endParaRPr lang="cs-CZ" sz="3200" dirty="0"/>
          </a:p>
        </p:txBody>
      </p:sp>
      <p:pic>
        <p:nvPicPr>
          <p:cNvPr id="1032" name="Picture 8" descr="C:\Users\08F8\AppData\Local\Microsoft\Windows\Temporary Internet Files\Content.IE5\3Z8L2FP6\MC90003073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7552" y="5448293"/>
            <a:ext cx="2257475" cy="10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6515027" y="5776315"/>
            <a:ext cx="1081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Auto 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409854" y="5776314"/>
            <a:ext cx="10102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jede.</a:t>
            </a:r>
            <a:endParaRPr lang="cs-CZ" sz="3200" dirty="0"/>
          </a:p>
        </p:txBody>
      </p:sp>
      <p:pic>
        <p:nvPicPr>
          <p:cNvPr id="1034" name="Picture 10" descr="C:\Users\08F8\AppData\Local\Microsoft\Windows\Temporary Internet Files\Content.IE5\IJQ02WKX\MC900434842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06293"/>
            <a:ext cx="1728000" cy="17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763512" y="5800757"/>
            <a:ext cx="10731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Růže </a:t>
            </a:r>
            <a:endParaRPr lang="cs-CZ" sz="3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62625" y="5810451"/>
            <a:ext cx="9984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voní.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34314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30342" y="188640"/>
            <a:ext cx="460376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Vyber vhodný podmět!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44440" y="2420888"/>
            <a:ext cx="10679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štěká.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93267" y="1412776"/>
            <a:ext cx="694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Kos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43056" y="1420594"/>
            <a:ext cx="7745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Pes 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512425" y="1420594"/>
            <a:ext cx="8551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Koza</a:t>
            </a:r>
            <a:endParaRPr lang="cs-CZ" sz="2800" dirty="0"/>
          </a:p>
        </p:txBody>
      </p:sp>
      <p:cxnSp>
        <p:nvCxnSpPr>
          <p:cNvPr id="9" name="Přímá spojnice se šipkou 8"/>
          <p:cNvCxnSpPr>
            <a:stCxn id="5" idx="2"/>
          </p:cNvCxnSpPr>
          <p:nvPr/>
        </p:nvCxnSpPr>
        <p:spPr>
          <a:xfrm>
            <a:off x="840446" y="1935996"/>
            <a:ext cx="702610" cy="48489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>
            <a:stCxn id="6" idx="2"/>
          </p:cNvCxnSpPr>
          <p:nvPr/>
        </p:nvCxnSpPr>
        <p:spPr>
          <a:xfrm flipH="1">
            <a:off x="1930341" y="1943814"/>
            <a:ext cx="1" cy="47707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2512425" y="1943814"/>
            <a:ext cx="427585" cy="47707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5868144" y="2420888"/>
            <a:ext cx="1101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kvete.</a:t>
            </a:r>
            <a:endParaRPr lang="cs-CZ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410793" y="5346794"/>
            <a:ext cx="885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píše.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16016" y="1435343"/>
            <a:ext cx="1013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Fialka</a:t>
            </a:r>
            <a:endParaRPr lang="cs-CZ" sz="2800" dirty="0"/>
          </a:p>
        </p:txBody>
      </p:sp>
      <p:cxnSp>
        <p:nvCxnSpPr>
          <p:cNvPr id="18" name="Přímá spojnice se šipkou 17"/>
          <p:cNvCxnSpPr/>
          <p:nvPr/>
        </p:nvCxnSpPr>
        <p:spPr>
          <a:xfrm>
            <a:off x="5436096" y="1958563"/>
            <a:ext cx="648072" cy="462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6007348" y="1447022"/>
            <a:ext cx="8226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Stůl 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70096" y="4365104"/>
            <a:ext cx="1140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Hroch </a:t>
            </a:r>
            <a:endParaRPr lang="cs-CZ" sz="28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880450" y="4365104"/>
            <a:ext cx="8274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Žák</a:t>
            </a:r>
            <a:endParaRPr lang="cs-CZ" sz="2800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1005247" y="4888324"/>
            <a:ext cx="439193" cy="556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1410793" y="4365104"/>
            <a:ext cx="1292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Slepice </a:t>
            </a:r>
            <a:endParaRPr lang="cs-CZ" sz="2800" dirty="0"/>
          </a:p>
        </p:txBody>
      </p:sp>
      <p:cxnSp>
        <p:nvCxnSpPr>
          <p:cNvPr id="26" name="Přímá spojnice se šipkou 25"/>
          <p:cNvCxnSpPr>
            <a:endCxn id="15" idx="0"/>
          </p:cNvCxnSpPr>
          <p:nvPr/>
        </p:nvCxnSpPr>
        <p:spPr>
          <a:xfrm>
            <a:off x="1853382" y="4888324"/>
            <a:ext cx="1" cy="45847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/>
          <p:nvPr/>
        </p:nvCxnSpPr>
        <p:spPr>
          <a:xfrm flipH="1">
            <a:off x="2317627" y="4888324"/>
            <a:ext cx="622383" cy="5569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>
            <a:stCxn id="19" idx="2"/>
            <a:endCxn id="14" idx="0"/>
          </p:cNvCxnSpPr>
          <p:nvPr/>
        </p:nvCxnSpPr>
        <p:spPr>
          <a:xfrm>
            <a:off x="6418679" y="1970242"/>
            <a:ext cx="1" cy="45064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ovéPole 30"/>
          <p:cNvSpPr txBox="1"/>
          <p:nvPr/>
        </p:nvSpPr>
        <p:spPr>
          <a:xfrm>
            <a:off x="6971139" y="1412776"/>
            <a:ext cx="10013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Svíce </a:t>
            </a:r>
            <a:endParaRPr lang="cs-CZ" sz="2800" dirty="0"/>
          </a:p>
        </p:txBody>
      </p:sp>
      <p:cxnSp>
        <p:nvCxnSpPr>
          <p:cNvPr id="33" name="Přímá spojnice se šipkou 32"/>
          <p:cNvCxnSpPr>
            <a:stCxn id="31" idx="2"/>
          </p:cNvCxnSpPr>
          <p:nvPr/>
        </p:nvCxnSpPr>
        <p:spPr>
          <a:xfrm flipH="1">
            <a:off x="6830009" y="1935996"/>
            <a:ext cx="641812" cy="48489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3464116" y="2967335"/>
            <a:ext cx="17876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KDO?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5980281" y="5438353"/>
            <a:ext cx="10510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hřeje.</a:t>
            </a:r>
            <a:endParaRPr lang="cs-CZ" sz="28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669785" y="4365104"/>
            <a:ext cx="1059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Oheň </a:t>
            </a:r>
            <a:endParaRPr lang="cs-CZ" sz="2800" dirty="0"/>
          </a:p>
        </p:txBody>
      </p:sp>
      <p:cxnSp>
        <p:nvCxnSpPr>
          <p:cNvPr id="38" name="Přímá spojnice se šipkou 37"/>
          <p:cNvCxnSpPr/>
          <p:nvPr/>
        </p:nvCxnSpPr>
        <p:spPr>
          <a:xfrm>
            <a:off x="5436096" y="4888324"/>
            <a:ext cx="648072" cy="556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5900165" y="4365104"/>
            <a:ext cx="11352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Hrnec </a:t>
            </a:r>
            <a:endParaRPr lang="cs-CZ" sz="2800" dirty="0"/>
          </a:p>
        </p:txBody>
      </p:sp>
      <p:cxnSp>
        <p:nvCxnSpPr>
          <p:cNvPr id="41" name="Přímá spojnice se šipkou 40"/>
          <p:cNvCxnSpPr/>
          <p:nvPr/>
        </p:nvCxnSpPr>
        <p:spPr>
          <a:xfrm>
            <a:off x="6423015" y="4895195"/>
            <a:ext cx="38021" cy="5500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ovéPole 41"/>
          <p:cNvSpPr txBox="1"/>
          <p:nvPr/>
        </p:nvSpPr>
        <p:spPr>
          <a:xfrm>
            <a:off x="6971139" y="4365104"/>
            <a:ext cx="11569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Křeslo </a:t>
            </a:r>
            <a:endParaRPr lang="cs-CZ" sz="2800" dirty="0"/>
          </a:p>
        </p:txBody>
      </p:sp>
      <p:cxnSp>
        <p:nvCxnSpPr>
          <p:cNvPr id="44" name="Přímá spojnice se šipkou 43"/>
          <p:cNvCxnSpPr/>
          <p:nvPr/>
        </p:nvCxnSpPr>
        <p:spPr>
          <a:xfrm flipH="1">
            <a:off x="7035412" y="4895195"/>
            <a:ext cx="514187" cy="54315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45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21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980728"/>
            <a:ext cx="14777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Tatínek 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056682" y="1000560"/>
            <a:ext cx="12529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natíral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1000560"/>
            <a:ext cx="185243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nový plot.</a:t>
            </a:r>
            <a:endParaRPr lang="cs-CZ" sz="3200" dirty="0"/>
          </a:p>
        </p:txBody>
      </p:sp>
      <p:sp>
        <p:nvSpPr>
          <p:cNvPr id="5" name="Obdélník 4"/>
          <p:cNvSpPr/>
          <p:nvPr/>
        </p:nvSpPr>
        <p:spPr>
          <a:xfrm>
            <a:off x="1789099" y="32406"/>
            <a:ext cx="55658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Určování základní skladební dvojice.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60661" y="2204864"/>
            <a:ext cx="25839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Kdo</a:t>
            </a:r>
            <a:r>
              <a:rPr lang="cs-CZ" sz="2800" dirty="0" smtClean="0"/>
              <a:t> natíral plot?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1734833" y="2788064"/>
            <a:ext cx="150656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Odpověď: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427299" y="2773006"/>
            <a:ext cx="12405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tatínek</a:t>
            </a:r>
            <a:endParaRPr lang="cs-CZ" sz="2800" b="1" dirty="0"/>
          </a:p>
        </p:txBody>
      </p:sp>
      <p:sp>
        <p:nvSpPr>
          <p:cNvPr id="12" name="Obdélník 11"/>
          <p:cNvSpPr/>
          <p:nvPr/>
        </p:nvSpPr>
        <p:spPr>
          <a:xfrm>
            <a:off x="-18276" y="3429000"/>
            <a:ext cx="347954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Ptáme se na přísudek: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-18276" y="2204864"/>
            <a:ext cx="33616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Ptáme se na podmět: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829643" y="1018449"/>
            <a:ext cx="9553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Věta:</a:t>
            </a:r>
            <a:endParaRPr lang="cs-CZ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402003" y="3429000"/>
            <a:ext cx="25317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Co dělá </a:t>
            </a:r>
            <a:r>
              <a:rPr lang="cs-CZ" sz="2800" dirty="0" smtClean="0"/>
              <a:t>tatínek?</a:t>
            </a:r>
            <a:endParaRPr lang="cs-CZ" sz="2800" dirty="0"/>
          </a:p>
        </p:txBody>
      </p:sp>
      <p:sp>
        <p:nvSpPr>
          <p:cNvPr id="17" name="Obdélník 16"/>
          <p:cNvSpPr/>
          <p:nvPr/>
        </p:nvSpPr>
        <p:spPr>
          <a:xfrm>
            <a:off x="1847235" y="4278286"/>
            <a:ext cx="15065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Odpověď:</a:t>
            </a:r>
            <a:endParaRPr lang="cs-CZ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427299" y="4216731"/>
            <a:ext cx="11512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natíral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29882" y="5341980"/>
            <a:ext cx="4079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Základní skladební dvojice: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211960" y="5341980"/>
            <a:ext cx="12012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tatínek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387112" y="5341980"/>
            <a:ext cx="1114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50"/>
                </a:solidFill>
              </a:rPr>
              <a:t>natíral</a:t>
            </a:r>
            <a:endParaRPr lang="cs-CZ" sz="2800" dirty="0">
              <a:solidFill>
                <a:srgbClr val="00B050"/>
              </a:solidFill>
            </a:endParaRPr>
          </a:p>
        </p:txBody>
      </p:sp>
      <p:sp>
        <p:nvSpPr>
          <p:cNvPr id="24" name="Pravá složená závorka 23"/>
          <p:cNvSpPr/>
          <p:nvPr/>
        </p:nvSpPr>
        <p:spPr>
          <a:xfrm>
            <a:off x="5355517" y="4739951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608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5" grpId="0"/>
      <p:bldP spid="20" grpId="0"/>
      <p:bldP spid="22" grpId="0"/>
      <p:bldP spid="23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3065" y="170801"/>
            <a:ext cx="56830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Tvoř základní skladební dvojice !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079961" y="755576"/>
            <a:ext cx="659905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Ptej se na ně otázkami: Kdo? Co dělá?</a:t>
            </a:r>
            <a:endParaRPr lang="cs-CZ" sz="3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79362" y="1628800"/>
            <a:ext cx="14404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Kohouti 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85401" y="2348880"/>
            <a:ext cx="13328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Stromy </a:t>
            </a:r>
            <a:endParaRPr lang="cs-CZ" sz="28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5401" y="3133710"/>
            <a:ext cx="11083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Dravci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85401" y="3933056"/>
            <a:ext cx="11862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Narcis </a:t>
            </a:r>
            <a:endParaRPr lang="cs-CZ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85401" y="4725144"/>
            <a:ext cx="10239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Voda</a:t>
            </a:r>
            <a:r>
              <a:rPr lang="cs-CZ" sz="2800" dirty="0" smtClean="0"/>
              <a:t> 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185401" y="5417121"/>
            <a:ext cx="10647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Vítr    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5019" y="6093296"/>
            <a:ext cx="10047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Ryba 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933693" y="1628800"/>
            <a:ext cx="12419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rostou.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933693" y="2344117"/>
            <a:ext cx="14873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kokrhají.</a:t>
            </a:r>
            <a:endParaRPr lang="cs-CZ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933693" y="3133710"/>
            <a:ext cx="9144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teče.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933693" y="3940108"/>
            <a:ext cx="8136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loví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40397" y="4725144"/>
            <a:ext cx="110107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kvete.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859505" y="5417121"/>
            <a:ext cx="10819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plave.</a:t>
            </a:r>
            <a:endParaRPr lang="cs-CZ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830619" y="6114168"/>
            <a:ext cx="11206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fouká.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388252" y="1628800"/>
            <a:ext cx="27356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Kohouti  kokrhají.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5388252" y="2358891"/>
            <a:ext cx="233416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Stromy rostou.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373504" y="3151649"/>
            <a:ext cx="17667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Dravci loví.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5388252" y="3933056"/>
            <a:ext cx="2048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Narcis kvete.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5388252" y="4725144"/>
            <a:ext cx="17206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Voda teče.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5400082" y="5436989"/>
            <a:ext cx="16970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Vítr fouká.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5357971" y="6093296"/>
            <a:ext cx="18429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Ryba plave.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3160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4639" y="188638"/>
            <a:ext cx="27096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Co dělají zvířata?</a:t>
            </a:r>
            <a:endParaRPr lang="cs-CZ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2350" y="1057209"/>
            <a:ext cx="1582327" cy="10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55776" y="185546"/>
            <a:ext cx="66915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8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Hledej ve větách základní skladební dvojice!</a:t>
            </a:r>
            <a:endParaRPr lang="cs-CZ" sz="2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017" y="980728"/>
            <a:ext cx="40371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Kočka tiše spí na kamnech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116" y="1844824"/>
            <a:ext cx="4072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Divocí tygři běhají po kleci.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116" y="2597823"/>
            <a:ext cx="34801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Starý pes vztekle vrčel.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84249" y="5464358"/>
            <a:ext cx="3460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 potoce plave pstruh.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639" y="3977276"/>
            <a:ext cx="38701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V křoví poskakuje vrabec.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4116" y="4725144"/>
            <a:ext cx="3670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Na stromě sedí veverka.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5725" y="3284984"/>
            <a:ext cx="4050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Pod listím přezimuje ježek.</a:t>
            </a:r>
            <a:endParaRPr lang="cs-CZ" sz="2800" dirty="0"/>
          </a:p>
        </p:txBody>
      </p:sp>
      <p:pic>
        <p:nvPicPr>
          <p:cNvPr id="2050" name="Picture 2" descr="C:\Users\08F8\AppData\Local\Microsoft\Windows\Temporary Internet Files\Content.IE5\7N1VN3QZ\MC90032647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7709" y="4113144"/>
            <a:ext cx="1499362" cy="12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F8\AppData\Local\Microsoft\Windows\Temporary Internet Files\Content.IE5\0STZ6AM1\MC90008405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786" y="5751558"/>
            <a:ext cx="2589918" cy="104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ovéPole 14"/>
          <p:cNvSpPr txBox="1"/>
          <p:nvPr/>
        </p:nvSpPr>
        <p:spPr>
          <a:xfrm>
            <a:off x="6444208" y="1011505"/>
            <a:ext cx="10357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KOČKA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596336" y="1011505"/>
            <a:ext cx="56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SPÍ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17" name="Pravá složená závorka 16"/>
          <p:cNvSpPr/>
          <p:nvPr/>
        </p:nvSpPr>
        <p:spPr>
          <a:xfrm>
            <a:off x="7375791" y="1387624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6421686" y="1906377"/>
            <a:ext cx="9135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TYGŘI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351750" y="1906376"/>
            <a:ext cx="10505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BĚHAJÍ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2" name="Pravá složená závorka 21"/>
          <p:cNvSpPr/>
          <p:nvPr/>
        </p:nvSpPr>
        <p:spPr>
          <a:xfrm>
            <a:off x="7402217" y="523528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6454651" y="2659378"/>
            <a:ext cx="6320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PES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240238" y="2661550"/>
            <a:ext cx="9674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VRČEL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5" name="Pravá složená závorka 24"/>
          <p:cNvSpPr/>
          <p:nvPr/>
        </p:nvSpPr>
        <p:spPr>
          <a:xfrm>
            <a:off x="7326344" y="2137208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Pravá složená závorka 25"/>
          <p:cNvSpPr/>
          <p:nvPr/>
        </p:nvSpPr>
        <p:spPr>
          <a:xfrm>
            <a:off x="7721574" y="5036388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TextovéPole 22"/>
          <p:cNvSpPr txBox="1"/>
          <p:nvPr/>
        </p:nvSpPr>
        <p:spPr>
          <a:xfrm>
            <a:off x="6476453" y="3398088"/>
            <a:ext cx="88690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JEŽEK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335269" y="3399433"/>
            <a:ext cx="15829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PŘEZIMUJE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29" name="Pravá složená závorka 28"/>
          <p:cNvSpPr/>
          <p:nvPr/>
        </p:nvSpPr>
        <p:spPr>
          <a:xfrm>
            <a:off x="7461228" y="3586096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Pravá složená závorka 29"/>
          <p:cNvSpPr/>
          <p:nvPr/>
        </p:nvSpPr>
        <p:spPr>
          <a:xfrm>
            <a:off x="7370352" y="2865513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extovéPole 26"/>
          <p:cNvSpPr txBox="1"/>
          <p:nvPr/>
        </p:nvSpPr>
        <p:spPr>
          <a:xfrm>
            <a:off x="6421686" y="4113144"/>
            <a:ext cx="11813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VRABEC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528640" y="4118804"/>
            <a:ext cx="16217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POSKAKUJE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6444208" y="4811365"/>
            <a:ext cx="1340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VEVERKA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048" name="TextovéPole 2047"/>
          <p:cNvSpPr txBox="1"/>
          <p:nvPr/>
        </p:nvSpPr>
        <p:spPr>
          <a:xfrm>
            <a:off x="7877022" y="4811365"/>
            <a:ext cx="742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SEDÍ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35" name="Pravá složená závorka 34"/>
          <p:cNvSpPr/>
          <p:nvPr/>
        </p:nvSpPr>
        <p:spPr>
          <a:xfrm>
            <a:off x="7749262" y="4333964"/>
            <a:ext cx="155448" cy="914400"/>
          </a:xfrm>
          <a:prstGeom prst="rightBrace">
            <a:avLst/>
          </a:prstGeom>
          <a:scene3d>
            <a:camera prst="orthographicFront">
              <a:rot lat="0" lon="0" rev="5400000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49" name="TextovéPole 2048"/>
          <p:cNvSpPr txBox="1"/>
          <p:nvPr/>
        </p:nvSpPr>
        <p:spPr>
          <a:xfrm>
            <a:off x="6477288" y="5547364"/>
            <a:ext cx="11892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2060"/>
                </a:solidFill>
              </a:rPr>
              <a:t>PSTRUH</a:t>
            </a:r>
            <a:endParaRPr lang="cs-CZ" sz="2400" dirty="0">
              <a:solidFill>
                <a:srgbClr val="002060"/>
              </a:solidFill>
            </a:endParaRPr>
          </a:p>
        </p:txBody>
      </p:sp>
      <p:sp>
        <p:nvSpPr>
          <p:cNvPr id="2052" name="TextovéPole 2051"/>
          <p:cNvSpPr txBox="1"/>
          <p:nvPr/>
        </p:nvSpPr>
        <p:spPr>
          <a:xfrm>
            <a:off x="7645192" y="5539113"/>
            <a:ext cx="9631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PLAVE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2865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 animBg="1"/>
      <p:bldP spid="18" grpId="0"/>
      <p:bldP spid="19" grpId="0"/>
      <p:bldP spid="22" grpId="0" animBg="1"/>
      <p:bldP spid="20" grpId="0"/>
      <p:bldP spid="21" grpId="0"/>
      <p:bldP spid="25" grpId="0" animBg="1"/>
      <p:bldP spid="26" grpId="0" animBg="1"/>
      <p:bldP spid="23" grpId="0"/>
      <p:bldP spid="24" grpId="0"/>
      <p:bldP spid="29" grpId="0" animBg="1"/>
      <p:bldP spid="30" grpId="0" animBg="1"/>
      <p:bldP spid="27" grpId="0"/>
      <p:bldP spid="28" grpId="0"/>
      <p:bldP spid="31" grpId="0"/>
      <p:bldP spid="2048" grpId="0"/>
      <p:bldP spid="35" grpId="0" animBg="1"/>
      <p:bldP spid="2049" grpId="0"/>
      <p:bldP spid="205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2482" y="1663210"/>
            <a:ext cx="626863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Obrázky byly vytvořeny v otevřené galerii Microsoft Office.</a:t>
            </a:r>
          </a:p>
          <a:p>
            <a:r>
              <a:rPr lang="cs-CZ" sz="2000" dirty="0" smtClean="0"/>
              <a:t>Text je vytvořen autorem materiálu.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86937" y="837873"/>
            <a:ext cx="23318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zdroje:</a:t>
            </a:r>
          </a:p>
          <a:p>
            <a:r>
              <a:rPr lang="cs-CZ" sz="2000" dirty="0" smtClean="0"/>
              <a:t>/Citace 2011-10-16/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192475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333</Words>
  <Application>Microsoft Office PowerPoint</Application>
  <PresentationFormat>Předvádění na obrazovce (4:3)</PresentationFormat>
  <Paragraphs>110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08F8</dc:creator>
  <cp:lastModifiedBy>08F8</cp:lastModifiedBy>
  <cp:revision>32</cp:revision>
  <dcterms:created xsi:type="dcterms:W3CDTF">2011-11-04T21:44:11Z</dcterms:created>
  <dcterms:modified xsi:type="dcterms:W3CDTF">2012-12-19T12:42:23Z</dcterms:modified>
</cp:coreProperties>
</file>