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9" r:id="rId4"/>
    <p:sldId id="270" r:id="rId5"/>
    <p:sldId id="271" r:id="rId6"/>
    <p:sldId id="261" r:id="rId7"/>
    <p:sldId id="262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99FF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VY_32_INOVACE_09_Vyjmen.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nadřazená </a:t>
          </a:r>
          <a:r>
            <a:rPr lang="cs-CZ" sz="2000" smtClean="0"/>
            <a:t>a podřazená.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D0E25E-2BC6-4584-A9E3-3E7EDA8D704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7B5801-EBE1-4E02-BA4D-591EA4DE6630}" type="presOf" srcId="{B651F6E3-6281-48DB-9319-2AEAFDAE7572}" destId="{6BB5E863-4638-4E1D-BFDE-399D028AC4ED}" srcOrd="1" destOrd="0" presId="urn:microsoft.com/office/officeart/2005/8/layout/target3"/>
    <dgm:cxn modelId="{A9705673-367A-4FC4-8B93-7A00BC3C5F6C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90AAEF-7119-4F05-A910-72D3EE1AC3C6}" type="presOf" srcId="{D8197B8C-B260-4A16-BDF4-0947B075E274}" destId="{25B08C86-7E15-44DC-BE7F-FFB55DD49D12}" srcOrd="0" destOrd="0" presId="urn:microsoft.com/office/officeart/2005/8/layout/target3"/>
    <dgm:cxn modelId="{236531FA-61B3-49D7-B3AA-096B760773B4}" type="presOf" srcId="{D1B46980-6531-4606-95E6-44980827E919}" destId="{6140AFEC-043D-4C43-A2F9-D0F5331DF3A3}" srcOrd="0" destOrd="0" presId="urn:microsoft.com/office/officeart/2005/8/layout/target3"/>
    <dgm:cxn modelId="{6269554B-395F-4EDF-90E3-A174CA0A34A6}" type="presOf" srcId="{4C35D32F-0EAB-4CD7-82EE-45574DC2A586}" destId="{890E4F0B-2866-4A3F-A3C7-2A14B1797930}" srcOrd="1" destOrd="0" presId="urn:microsoft.com/office/officeart/2005/8/layout/target3"/>
    <dgm:cxn modelId="{FC0ED62A-CBAF-49A8-8451-FC5DA44C5F7F}" type="presOf" srcId="{D1D4F407-5343-4D3F-B5B9-D407B03CAEB4}" destId="{D005CE8C-CC26-4C3E-AC11-E15060ECD759}" srcOrd="0" destOrd="0" presId="urn:microsoft.com/office/officeart/2005/8/layout/target3"/>
    <dgm:cxn modelId="{972B366F-9AA8-4B9B-807B-B4AA4354B95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BD4A0A-A914-4BCB-9E05-96473CF20F12}" type="presOf" srcId="{757F3AB3-0718-4624-B441-E567A8F0AB56}" destId="{333A1088-737F-45CB-B68E-254E46348037}" srcOrd="0" destOrd="0" presId="urn:microsoft.com/office/officeart/2005/8/layout/target3"/>
    <dgm:cxn modelId="{9ECE226A-CA12-43E8-8E92-4CE154E25811}" type="presOf" srcId="{B651F6E3-6281-48DB-9319-2AEAFDAE7572}" destId="{619D679B-A015-4ECF-8348-D1034C574F40}" srcOrd="0" destOrd="0" presId="urn:microsoft.com/office/officeart/2005/8/layout/target3"/>
    <dgm:cxn modelId="{ED1F5AF7-522C-4AFA-9835-19C845B6742D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7593D4-4EE5-4EEE-B212-677449871638}" type="presParOf" srcId="{333A1088-737F-45CB-B68E-254E46348037}" destId="{F5ABB229-8D3B-4694-996A-96F23CF14429}" srcOrd="0" destOrd="0" presId="urn:microsoft.com/office/officeart/2005/8/layout/target3"/>
    <dgm:cxn modelId="{1F4A9C74-121E-4FA1-9766-88582BAD6D23}" type="presParOf" srcId="{333A1088-737F-45CB-B68E-254E46348037}" destId="{F41139FD-01EE-4571-8B17-4FB00FC51163}" srcOrd="1" destOrd="0" presId="urn:microsoft.com/office/officeart/2005/8/layout/target3"/>
    <dgm:cxn modelId="{42079C9A-BF24-4942-9A94-CA8FB5FA6C12}" type="presParOf" srcId="{333A1088-737F-45CB-B68E-254E46348037}" destId="{D005CE8C-CC26-4C3E-AC11-E15060ECD759}" srcOrd="2" destOrd="0" presId="urn:microsoft.com/office/officeart/2005/8/layout/target3"/>
    <dgm:cxn modelId="{AF7BA4FF-2745-446C-B477-CE7E6CAED648}" type="presParOf" srcId="{333A1088-737F-45CB-B68E-254E46348037}" destId="{2C702D82-9B77-49B7-9568-BB8EB47C3372}" srcOrd="3" destOrd="0" presId="urn:microsoft.com/office/officeart/2005/8/layout/target3"/>
    <dgm:cxn modelId="{496F8AF7-B990-4B7D-B8C0-31D276088623}" type="presParOf" srcId="{333A1088-737F-45CB-B68E-254E46348037}" destId="{A52A0455-90FF-4808-ABD0-F02540D31D5A}" srcOrd="4" destOrd="0" presId="urn:microsoft.com/office/officeart/2005/8/layout/target3"/>
    <dgm:cxn modelId="{4CB8F064-0F2D-45D0-96E3-4CC2167C870C}" type="presParOf" srcId="{333A1088-737F-45CB-B68E-254E46348037}" destId="{6140AFEC-043D-4C43-A2F9-D0F5331DF3A3}" srcOrd="5" destOrd="0" presId="urn:microsoft.com/office/officeart/2005/8/layout/target3"/>
    <dgm:cxn modelId="{BB8DC750-040E-4CEE-9491-AB448DAE0F4A}" type="presParOf" srcId="{333A1088-737F-45CB-B68E-254E46348037}" destId="{9358AC05-5D7D-4327-9F80-1AD486AEA664}" srcOrd="6" destOrd="0" presId="urn:microsoft.com/office/officeart/2005/8/layout/target3"/>
    <dgm:cxn modelId="{50252AD2-7AF4-43AB-9B9C-07526B2F422E}" type="presParOf" srcId="{333A1088-737F-45CB-B68E-254E46348037}" destId="{313FC574-E1CD-4FB4-B054-0B805CE0447D}" srcOrd="7" destOrd="0" presId="urn:microsoft.com/office/officeart/2005/8/layout/target3"/>
    <dgm:cxn modelId="{51FF059A-6F2A-45A0-B6C5-00C2AEB0FE4D}" type="presParOf" srcId="{333A1088-737F-45CB-B68E-254E46348037}" destId="{619D679B-A015-4ECF-8348-D1034C574F40}" srcOrd="8" destOrd="0" presId="urn:microsoft.com/office/officeart/2005/8/layout/target3"/>
    <dgm:cxn modelId="{79C16622-CA62-41AD-A174-2540BCC243FF}" type="presParOf" srcId="{333A1088-737F-45CB-B68E-254E46348037}" destId="{322283A8-4A27-4CDA-BAE3-F381106A9174}" srcOrd="9" destOrd="0" presId="urn:microsoft.com/office/officeart/2005/8/layout/target3"/>
    <dgm:cxn modelId="{53958224-D0EA-4A5D-837B-A31370144BCA}" type="presParOf" srcId="{333A1088-737F-45CB-B68E-254E46348037}" destId="{FFC9F71D-1B4F-4AD9-A4A6-86ADEFC8AF5C}" srcOrd="10" destOrd="0" presId="urn:microsoft.com/office/officeart/2005/8/layout/target3"/>
    <dgm:cxn modelId="{57078222-9733-46D6-834E-2316C9252424}" type="presParOf" srcId="{333A1088-737F-45CB-B68E-254E46348037}" destId="{25B08C86-7E15-44DC-BE7F-FFB55DD49D12}" srcOrd="11" destOrd="0" presId="urn:microsoft.com/office/officeart/2005/8/layout/target3"/>
    <dgm:cxn modelId="{96FE088D-D3F5-4C50-B2BA-7F03EFC06ABC}" type="presParOf" srcId="{333A1088-737F-45CB-B68E-254E46348037}" destId="{76644BE8-9D7C-4C09-B250-3D10AF48CBB7}" srcOrd="12" destOrd="0" presId="urn:microsoft.com/office/officeart/2005/8/layout/target3"/>
    <dgm:cxn modelId="{83881E8F-73B7-4530-AF76-72F55F948DF4}" type="presParOf" srcId="{333A1088-737F-45CB-B68E-254E46348037}" destId="{EE85B701-7295-41C0-BA7A-34D3756A2AE6}" srcOrd="13" destOrd="0" presId="urn:microsoft.com/office/officeart/2005/8/layout/target3"/>
    <dgm:cxn modelId="{425470FF-742A-4FA8-8E30-AED4AD8DEB4B}" type="presParOf" srcId="{333A1088-737F-45CB-B68E-254E46348037}" destId="{8BEBB6EC-1DAA-4CAC-8A25-BC0FCBD5DBD5}" srcOrd="14" destOrd="0" presId="urn:microsoft.com/office/officeart/2005/8/layout/target3"/>
    <dgm:cxn modelId="{BEA55115-E050-4BC2-B033-694DB313E22B}" type="presParOf" srcId="{333A1088-737F-45CB-B68E-254E46348037}" destId="{AED2198E-93D5-4001-81B4-73124B309672}" srcOrd="15" destOrd="0" presId="urn:microsoft.com/office/officeart/2005/8/layout/target3"/>
    <dgm:cxn modelId="{B49D96DD-14C2-47F2-BAB9-D2F07B4995D3}" type="presParOf" srcId="{333A1088-737F-45CB-B68E-254E46348037}" destId="{2BE915AB-18AA-4053-B92C-3BFC9ED204BB}" srcOrd="16" destOrd="0" presId="urn:microsoft.com/office/officeart/2005/8/layout/target3"/>
    <dgm:cxn modelId="{75564CB8-3A19-4D4F-B086-FD9A45AD445B}" type="presParOf" srcId="{333A1088-737F-45CB-B68E-254E46348037}" destId="{6BB5E863-4638-4E1D-BFDE-399D028AC4ED}" srcOrd="17" destOrd="0" presId="urn:microsoft.com/office/officeart/2005/8/layout/target3"/>
    <dgm:cxn modelId="{52959F7B-DBE8-4F00-8EB0-C1C61B90D4C3}" type="presParOf" srcId="{333A1088-737F-45CB-B68E-254E46348037}" destId="{5A5FFA88-C948-4069-8E93-59FA12366E83}" srcOrd="18" destOrd="0" presId="urn:microsoft.com/office/officeart/2005/8/layout/target3"/>
    <dgm:cxn modelId="{02F43600-4491-4B2B-A0B2-73232EA6ECB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VY_32_INOVACE_09_Vyjmen.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nadřazená </a:t>
          </a:r>
          <a:r>
            <a:rPr lang="cs-CZ" sz="2000" kern="1200" smtClean="0"/>
            <a:t>a podřazená.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53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95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505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824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142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722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751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247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730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409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57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4806D-2AD9-485A-9411-4AB58348E07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DC589-7B89-4E4E-A90B-FB111F2D2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642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18" Type="http://schemas.openxmlformats.org/officeDocument/2006/relationships/image" Target="../media/image2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17" Type="http://schemas.openxmlformats.org/officeDocument/2006/relationships/image" Target="../media/image20.wmf"/><Relationship Id="rId2" Type="http://schemas.openxmlformats.org/officeDocument/2006/relationships/image" Target="../media/image5.png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png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72623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23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přispívá k rozšiřování slovní zásoby a je určena k procvičování a upevňování učiva o slovech nadřazených, podřazených a souřadných. 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737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26030" y="548680"/>
            <a:ext cx="47770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VÝZNAM SLOVA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844824"/>
            <a:ext cx="82298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Věty se skládají ze slov. Slovo má svůj </a:t>
            </a:r>
            <a:r>
              <a:rPr lang="cs-CZ" sz="2800" dirty="0" smtClean="0">
                <a:solidFill>
                  <a:srgbClr val="7030A0"/>
                </a:solidFill>
              </a:rPr>
              <a:t>ustálený význam, </a:t>
            </a:r>
            <a:endParaRPr lang="cs-CZ" sz="2800" dirty="0" smtClean="0"/>
          </a:p>
          <a:p>
            <a:r>
              <a:rPr lang="cs-CZ" sz="2800" dirty="0" smtClean="0"/>
              <a:t>to znamená, že vyjadřuje skutečnost.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87507" y="2967335"/>
            <a:ext cx="876900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Slovo nadřazené, podřazené a souřadné.</a:t>
            </a:r>
            <a:endParaRPr lang="cs-CZ" sz="40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90902" y="3671354"/>
            <a:ext cx="935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OVOCE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38666" y="3682676"/>
            <a:ext cx="1065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JAHODA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3682676"/>
            <a:ext cx="1075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HRUŠKA</a:t>
            </a:r>
            <a:endParaRPr lang="cs-CZ" sz="2000" b="1" dirty="0"/>
          </a:p>
        </p:txBody>
      </p:sp>
      <p:pic>
        <p:nvPicPr>
          <p:cNvPr id="9" name="Picture 4" descr="C:\Users\08F8\AppData\Local\Microsoft\Windows\Temporary Internet Files\Content.IE5\126HUL5B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361" y="4486124"/>
            <a:ext cx="2039219" cy="203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08F8\AppData\Local\Microsoft\Windows\Temporary Internet Files\Content.IE5\3VKPHBE5\MC900193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69" y="4427337"/>
            <a:ext cx="2376263" cy="235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F8\AppData\Local\Microsoft\Windows\Temporary Internet Files\Content.IE5\8Q4HNRXL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413" y="4387513"/>
            <a:ext cx="1619654" cy="223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121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08789" y="74071"/>
            <a:ext cx="61338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ke slovům nadřazeným přiřaď správné obrázky!</a:t>
            </a:r>
            <a:endParaRPr lang="cs-CZ" sz="2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7875" y="908719"/>
            <a:ext cx="120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ZVÍŘATA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75501" y="908718"/>
            <a:ext cx="270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HUDEBNÍ NÁSTROJE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20849" y="3727076"/>
            <a:ext cx="1072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OVOCE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657" y="3727076"/>
            <a:ext cx="2280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ŠKOLNÍ POTŘEBY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7" name="Picture 2" descr="C:\Users\08F8\AppData\Local\Microsoft\Windows\Temporary Internet Files\Content.IE5\8Q4HNRXL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283" y="4206528"/>
            <a:ext cx="1400650" cy="14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8\AppData\Local\Microsoft\Windows\Temporary Internet Files\Content.IE5\3VKPHBE5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594" y="4311964"/>
            <a:ext cx="1198334" cy="119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08F8\AppData\Local\Microsoft\Windows\Temporary Internet Files\Content.IE5\YUEV3VKK\MC90043689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116" y="5601880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08F8\AppData\Local\Microsoft\Windows\Temporary Internet Files\Content.IE5\YUEV3VKK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212" y="5601880"/>
            <a:ext cx="1078396" cy="1078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08F8\AppData\Local\Microsoft\Windows\Temporary Internet Files\Content.IE5\3VKPHBE5\MC900412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817" y="1497780"/>
            <a:ext cx="1331954" cy="60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08F8\AppData\Local\Microsoft\Windows\Temporary Internet Files\Content.IE5\126HUL5B\MC9003053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771" y="1414855"/>
            <a:ext cx="1016010" cy="109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08F8\AppData\Local\Microsoft\Windows\Temporary Internet Files\Content.IE5\3VKPHBE5\MC9002251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2543">
            <a:off x="6713309" y="2550042"/>
            <a:ext cx="760922" cy="93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F8\AppData\Local\Microsoft\Windows\Temporary Internet Files\Content.IE5\8Q4HNRXL\MC9003053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945" y="2189944"/>
            <a:ext cx="662311" cy="134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F8\AppData\Local\Microsoft\Windows\Temporary Internet Files\Content.IE5\8Q4HNRXL\MC9003264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30" y="1550423"/>
            <a:ext cx="824479" cy="957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C:\Users\08F8\AppData\Local\Microsoft\Windows\Temporary Internet Files\Content.IE5\7GR4Z720\MC9003264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655" y="1569927"/>
            <a:ext cx="1125434" cy="91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F8\AppData\Local\Microsoft\Windows\Temporary Internet Files\Content.IE5\8Q4HNRXL\MC90032647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926" y="2780911"/>
            <a:ext cx="1122757" cy="5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F8\AppData\Local\Microsoft\Windows\Temporary Internet Files\Content.IE5\3VKPHBE5\MC90008405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53" y="2629900"/>
            <a:ext cx="1277602" cy="89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8F8\AppData\Local\Microsoft\Windows\Temporary Internet Files\Content.IE5\8Q4HNRXL\MC90011345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3566">
            <a:off x="1538059" y="5587509"/>
            <a:ext cx="944725" cy="10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8F8\AppData\Local\Microsoft\Windows\Temporary Internet Files\Content.IE5\3VKPHBE5\MC90033147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72" y="4427900"/>
            <a:ext cx="1219318" cy="93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4" descr="C:\Users\08F8\AppData\Local\Microsoft\Windows\Temporary Internet Files\Content.IE5\8Q4HNRXL\MC90011340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52" y="4218626"/>
            <a:ext cx="1455203" cy="114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6" descr="C:\Users\08F8\AppData\Local\Microsoft\Windows\Temporary Internet Files\Content.IE5\YUEV3VKK\MC90011336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7" y="5607178"/>
            <a:ext cx="836175" cy="102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08F8\AppData\Local\Microsoft\Windows\Temporary Internet Files\Content.IE5\126HUL5B\MC9003053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36756">
            <a:off x="4117710" y="576010"/>
            <a:ext cx="618362" cy="66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9" descr="C:\Users\08F8\AppData\Local\Microsoft\Windows\Temporary Internet Files\Content.IE5\3VKPHBE5\MC90008405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787" y="5894520"/>
            <a:ext cx="898807" cy="63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08F8\AppData\Local\Microsoft\Windows\Temporary Internet Files\Content.IE5\3VKPHBE5\MC900441708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911" y="1138488"/>
            <a:ext cx="803881" cy="80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1" descr="C:\Users\08F8\AppData\Local\Microsoft\Windows\Temporary Internet Files\Content.IE5\8Q4HNRXL\MC90011345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3566">
            <a:off x="3736075" y="1259911"/>
            <a:ext cx="521868" cy="56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5" descr="C:\Users\08F8\AppData\Local\Microsoft\Windows\Temporary Internet Files\Content.IE5\8Q4HNRXL\MC90032647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564" y="2029299"/>
            <a:ext cx="784573" cy="416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6" descr="C:\Users\08F8\AppData\Local\Microsoft\Windows\Temporary Internet Files\Content.IE5\YUEV3VKK\MC90011336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271" y="1988002"/>
            <a:ext cx="504056" cy="61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08F8\AppData\Local\Microsoft\Windows\Temporary Internet Files\Content.IE5\7GR4Z720\MC9003264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566" y="2638730"/>
            <a:ext cx="633911" cy="5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08F8\AppData\Local\Microsoft\Windows\Temporary Internet Files\Content.IE5\3VKPHBE5\MC900412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327" y="2599265"/>
            <a:ext cx="920320" cy="41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08F8\AppData\Local\Microsoft\Windows\Temporary Internet Files\Content.IE5\8Q4HNRXL\MC90043690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826" y="3183943"/>
            <a:ext cx="700325" cy="7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08F8\AppData\Local\Microsoft\Windows\Temporary Internet Files\Content.IE5\YUEV3VKK\MC900441719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627" y="3183943"/>
            <a:ext cx="685432" cy="68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3" descr="C:\Users\08F8\AppData\Local\Microsoft\Windows\Temporary Internet Files\Content.IE5\3VKPHBE5\MC90033147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891" y="3694095"/>
            <a:ext cx="816742" cy="62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3" descr="C:\Users\08F8\AppData\Local\Microsoft\Windows\Temporary Internet Files\Content.IE5\8Q4HNRXL\MC9003264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151" y="3852449"/>
            <a:ext cx="609615" cy="70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1" descr="C:\Users\08F8\AppData\Local\Microsoft\Windows\Temporary Internet Files\Content.IE5\8Q4HNRXL\MC9003053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839" y="4329414"/>
            <a:ext cx="357504" cy="72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08F8\AppData\Local\Microsoft\Windows\Temporary Internet Files\Content.IE5\YUEV3VKK\MC90043689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606" y="4658333"/>
            <a:ext cx="708805" cy="70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4" descr="C:\Users\08F8\AppData\Local\Microsoft\Windows\Temporary Internet Files\Content.IE5\8Q4HNRXL\MC90011340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631" y="5140056"/>
            <a:ext cx="727601" cy="57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0" descr="C:\Users\08F8\AppData\Local\Microsoft\Windows\Temporary Internet Files\Content.IE5\3VKPHBE5\MC9002251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2543">
            <a:off x="3681083" y="5402740"/>
            <a:ext cx="581228" cy="71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31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83355" y="202114"/>
            <a:ext cx="687887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Vyber k obrázku slova podřazeného  slovo souřadné!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5533" y="1095270"/>
            <a:ext cx="1133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POČASÍ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17055" y="1103284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ZELENINA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32359" y="6102588"/>
            <a:ext cx="915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SLUNCE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065" y="6322869"/>
            <a:ext cx="76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RAJČE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046" y="1132781"/>
            <a:ext cx="1366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NÁBYTEK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33404" y="6134959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SKŘÍŇ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5533" y="3435540"/>
            <a:ext cx="1261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VÁNOCE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18809" y="6319625"/>
            <a:ext cx="833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DÁREK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3473208" y="4293096"/>
            <a:ext cx="864000" cy="8640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59988" y="3435539"/>
            <a:ext cx="1062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BARVA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2354" y="6330184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ZELENÁ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64829" y="6181495"/>
            <a:ext cx="843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HRNEC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82189" y="3442304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NÁDOBÍ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74605" y="2029410"/>
            <a:ext cx="915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SLUNCE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2030759"/>
            <a:ext cx="76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RAJČE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92625" y="2029410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SKŘÍŇ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574605" y="4496203"/>
            <a:ext cx="833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DÁREK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52114" y="4543963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ZELENÁ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1577" y="4543963"/>
            <a:ext cx="843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HRNEC</a:t>
            </a:r>
            <a:endParaRPr lang="cs-CZ" b="1" dirty="0"/>
          </a:p>
        </p:txBody>
      </p:sp>
      <p:pic>
        <p:nvPicPr>
          <p:cNvPr id="1026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18" y="1670205"/>
            <a:ext cx="1325298" cy="1394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08F8\AppData\Local\Microsoft\Windows\Temporary Internet Files\Content.IE5\3VKPHBE5\MC900193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06390">
            <a:off x="2436970" y="1738703"/>
            <a:ext cx="2124333" cy="90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8\AppData\Local\Microsoft\Windows\Temporary Internet Files\Content.IE5\YUEV3VKK\MC90029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873" y="1511277"/>
            <a:ext cx="1075853" cy="171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F8\AppData\Local\Microsoft\Windows\Temporary Internet Files\Content.IE5\8Q4HNRXL\MC9003986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89" y="3719713"/>
            <a:ext cx="1506931" cy="201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F8\AppData\Local\Microsoft\Windows\Temporary Internet Files\Content.IE5\3GFB6NAJ\MC9002508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856" y="4111788"/>
            <a:ext cx="1582245" cy="150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31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4" grpId="0"/>
      <p:bldP spid="15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9656" y="1556792"/>
            <a:ext cx="2052000" cy="205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91880" y="1585850"/>
            <a:ext cx="2052000" cy="205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49656" y="4509120"/>
            <a:ext cx="2052000" cy="205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72200" y="1556792"/>
            <a:ext cx="2052000" cy="205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4494063"/>
            <a:ext cx="2052000" cy="205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44208" y="4504337"/>
            <a:ext cx="2052000" cy="2052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17036" y="1642354"/>
            <a:ext cx="91723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Hruška</a:t>
            </a:r>
          </a:p>
          <a:p>
            <a:r>
              <a:rPr lang="cs-CZ" sz="2000" dirty="0" smtClean="0"/>
              <a:t>Kiwi</a:t>
            </a:r>
          </a:p>
          <a:p>
            <a:r>
              <a:rPr lang="cs-CZ" sz="2000" dirty="0" smtClean="0"/>
              <a:t>Jahoda</a:t>
            </a:r>
          </a:p>
          <a:p>
            <a:r>
              <a:rPr lang="cs-CZ" sz="2000" dirty="0" smtClean="0"/>
              <a:t>rybíz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86990" y="1103095"/>
            <a:ext cx="1087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OVOCE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04763" y="1095127"/>
            <a:ext cx="1226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HRAČKY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04763" y="4032398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NÁDOBÍ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73133" y="1642354"/>
            <a:ext cx="106926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Kostky</a:t>
            </a:r>
          </a:p>
          <a:p>
            <a:r>
              <a:rPr lang="cs-CZ" sz="2000" dirty="0" smtClean="0"/>
              <a:t>Míč</a:t>
            </a:r>
          </a:p>
          <a:p>
            <a:r>
              <a:rPr lang="cs-CZ" sz="2000" dirty="0" smtClean="0"/>
              <a:t>Panenka</a:t>
            </a:r>
          </a:p>
          <a:p>
            <a:r>
              <a:rPr lang="cs-CZ" sz="2000" dirty="0" smtClean="0"/>
              <a:t>Kočárek</a:t>
            </a:r>
          </a:p>
          <a:p>
            <a:r>
              <a:rPr lang="cs-CZ" sz="2000" dirty="0" smtClean="0"/>
              <a:t>Auto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51449" y="4492245"/>
            <a:ext cx="103906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Hrnec</a:t>
            </a:r>
          </a:p>
          <a:p>
            <a:r>
              <a:rPr lang="cs-CZ" sz="2000" dirty="0" smtClean="0"/>
              <a:t>Talíř</a:t>
            </a:r>
          </a:p>
          <a:p>
            <a:r>
              <a:rPr lang="cs-CZ" sz="2000" dirty="0" smtClean="0"/>
              <a:t>Sklenice</a:t>
            </a:r>
          </a:p>
          <a:p>
            <a:r>
              <a:rPr lang="cs-CZ" sz="2000" dirty="0" smtClean="0"/>
              <a:t>Vidlička</a:t>
            </a:r>
          </a:p>
          <a:p>
            <a:r>
              <a:rPr lang="cs-CZ" sz="2000" dirty="0" smtClean="0"/>
              <a:t>Miska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56838" y="1095126"/>
            <a:ext cx="1282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KVĚTINY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0963" y="4032398"/>
            <a:ext cx="8352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RYBY</a:t>
            </a:r>
          </a:p>
          <a:p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68358" y="4526486"/>
            <a:ext cx="95000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Štika</a:t>
            </a:r>
          </a:p>
          <a:p>
            <a:r>
              <a:rPr lang="cs-CZ" sz="2000" dirty="0" smtClean="0"/>
              <a:t>Candát</a:t>
            </a:r>
          </a:p>
          <a:p>
            <a:r>
              <a:rPr lang="cs-CZ" sz="2000" dirty="0" smtClean="0"/>
              <a:t>Kapr</a:t>
            </a:r>
          </a:p>
          <a:p>
            <a:endParaRPr lang="cs-CZ" sz="2000" dirty="0" smtClean="0"/>
          </a:p>
          <a:p>
            <a:r>
              <a:rPr lang="cs-CZ" sz="2000" dirty="0" smtClean="0"/>
              <a:t>Jeseter</a:t>
            </a:r>
          </a:p>
          <a:p>
            <a:r>
              <a:rPr lang="cs-CZ" sz="2000" dirty="0" smtClean="0"/>
              <a:t>Sumec</a:t>
            </a:r>
          </a:p>
          <a:p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82229" y="1570088"/>
            <a:ext cx="125733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Tulipán </a:t>
            </a:r>
          </a:p>
          <a:p>
            <a:r>
              <a:rPr lang="cs-CZ" sz="2000" dirty="0" smtClean="0"/>
              <a:t>Sněženka</a:t>
            </a:r>
          </a:p>
          <a:p>
            <a:r>
              <a:rPr lang="cs-CZ" sz="2000" dirty="0" smtClean="0"/>
              <a:t>Fialka</a:t>
            </a:r>
          </a:p>
          <a:p>
            <a:endParaRPr lang="cs-CZ" sz="2000" dirty="0" smtClean="0"/>
          </a:p>
          <a:p>
            <a:r>
              <a:rPr lang="cs-CZ" sz="2000" dirty="0" smtClean="0"/>
              <a:t>Zvonek</a:t>
            </a:r>
          </a:p>
          <a:p>
            <a:r>
              <a:rPr lang="cs-CZ" sz="2000" dirty="0" smtClean="0"/>
              <a:t>Kopretina </a:t>
            </a:r>
          </a:p>
          <a:p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35093" y="4032397"/>
            <a:ext cx="10702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OSOBY</a:t>
            </a:r>
          </a:p>
          <a:p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6899" y="4517311"/>
            <a:ext cx="986617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Tatínek</a:t>
            </a:r>
          </a:p>
          <a:p>
            <a:r>
              <a:rPr lang="cs-CZ" sz="2000" dirty="0" smtClean="0"/>
              <a:t>Strýc</a:t>
            </a:r>
          </a:p>
          <a:p>
            <a:r>
              <a:rPr lang="cs-CZ" sz="2000" dirty="0" smtClean="0"/>
              <a:t>Babička</a:t>
            </a:r>
          </a:p>
          <a:p>
            <a:r>
              <a:rPr lang="cs-CZ" sz="2000" dirty="0" smtClean="0"/>
              <a:t>Neteř</a:t>
            </a:r>
          </a:p>
          <a:p>
            <a:r>
              <a:rPr lang="cs-CZ" sz="2000" dirty="0" smtClean="0"/>
              <a:t>Bratr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-1" y="47765"/>
            <a:ext cx="905562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dirty="0" smtClean="0">
                <a:solidFill>
                  <a:schemeClr val="accent3">
                    <a:lumMod val="50000"/>
                  </a:schemeClr>
                </a:solidFill>
              </a:rPr>
              <a:t>Ve sloupci najdi slovo,  které tam svým významem nepatří a urči slovo nadřazené</a:t>
            </a:r>
            <a:r>
              <a:rPr lang="cs-CZ" sz="2100" dirty="0" smtClean="0"/>
              <a:t>!</a:t>
            </a:r>
            <a:endParaRPr lang="cs-CZ" sz="21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68358" y="1642354"/>
            <a:ext cx="8845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Jablko 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49096" y="1964669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Petržel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63507" y="3181236"/>
            <a:ext cx="7972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Koláč 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82229" y="2493417"/>
            <a:ext cx="910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Jabloň 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78691" y="5449815"/>
            <a:ext cx="8579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Motýl 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73133" y="4534671"/>
            <a:ext cx="686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Židle</a:t>
            </a:r>
          </a:p>
          <a:p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76899" y="5991785"/>
            <a:ext cx="774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Svetr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7853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  <p:bldP spid="15" grpId="0"/>
      <p:bldP spid="18" grpId="0"/>
      <p:bldP spid="23" grpId="0"/>
      <p:bldP spid="24" grpId="0"/>
      <p:bldP spid="25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8311" y="1035895"/>
            <a:ext cx="5878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petržel, mrkev, celer, rajče, paprika, brambor,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146" y="1944321"/>
            <a:ext cx="513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rohlík, veka, koláč, houska, piroh, chléb,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8375" y="2922646"/>
            <a:ext cx="5529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postel, komoda, židle, stůl, skříň, pohovka,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126" y="559401"/>
            <a:ext cx="1412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ZELENINA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2795736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8303" y="1497560"/>
            <a:ext cx="1105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PEČIVO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3904537" y="6044182"/>
            <a:ext cx="1224000" cy="684000"/>
          </a:xfrm>
          <a:prstGeom prst="flowChartProcess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5529562" y="5813348"/>
            <a:ext cx="1224000" cy="684000"/>
          </a:xfrm>
          <a:prstGeom prst="flowChartProcess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90126" y="2480023"/>
            <a:ext cx="1331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NÁBYTEK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9518" y="6147274"/>
            <a:ext cx="934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křeslo</a:t>
            </a:r>
            <a:endParaRPr lang="cs-CZ" sz="2400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348890" y="6044182"/>
            <a:ext cx="1224000" cy="684000"/>
          </a:xfrm>
          <a:prstGeom prst="flowChartProcess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2051720" y="5846175"/>
            <a:ext cx="1224000" cy="684000"/>
          </a:xfrm>
          <a:prstGeom prst="flowChartProcess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16631" y="3868336"/>
            <a:ext cx="5870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moucha, včela, komár, blecha, vosa, čmelák,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0126" y="3428350"/>
            <a:ext cx="933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HMYZ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48624" y="3860883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motýl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950" y="4330001"/>
            <a:ext cx="1255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STROMY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6631" y="4792105"/>
            <a:ext cx="5587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smrk, hrušeň, borovice, topol, lípa, modřín,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68204" y="5957342"/>
            <a:ext cx="788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bříza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0523" y="6155346"/>
            <a:ext cx="1040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okurek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95849" y="1035894"/>
            <a:ext cx="1040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okurek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30072" y="1959225"/>
            <a:ext cx="1072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houska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74543" y="2922645"/>
            <a:ext cx="934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křeslo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43295" y="5916441"/>
            <a:ext cx="1072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houska</a:t>
            </a:r>
            <a:endParaRPr lang="cs-CZ" sz="2400" dirty="0"/>
          </a:p>
        </p:txBody>
      </p:sp>
      <p:sp>
        <p:nvSpPr>
          <p:cNvPr id="38" name="Vývojový diagram: postup 37"/>
          <p:cNvSpPr/>
          <p:nvPr/>
        </p:nvSpPr>
        <p:spPr>
          <a:xfrm>
            <a:off x="7329425" y="6036106"/>
            <a:ext cx="1224000" cy="684000"/>
          </a:xfrm>
          <a:prstGeom prst="flowChartProcess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7447760" y="6155349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motýl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27539" y="4799034"/>
            <a:ext cx="788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bříza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611560" y="110725"/>
            <a:ext cx="835677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Urči slovo nadřazené, ke slovům na řádku přidej slovo souřadné!</a:t>
            </a:r>
            <a:endParaRPr lang="cs-CZ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245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15" grpId="0"/>
      <p:bldP spid="16" grpId="0"/>
      <p:bldP spid="20" grpId="0"/>
      <p:bldP spid="21" grpId="0"/>
      <p:bldP spid="22" grpId="0"/>
      <p:bldP spid="24" grpId="0"/>
      <p:bldP spid="26" grpId="0"/>
      <p:bldP spid="28" grpId="0"/>
      <p:bldP spid="29" grpId="0"/>
      <p:bldP spid="31" grpId="0"/>
      <p:bldP spid="32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2011-11-5/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933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305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49</cp:revision>
  <dcterms:created xsi:type="dcterms:W3CDTF">2011-11-05T21:36:44Z</dcterms:created>
  <dcterms:modified xsi:type="dcterms:W3CDTF">2012-12-19T12:43:03Z</dcterms:modified>
</cp:coreProperties>
</file>