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8" r:id="rId9"/>
    <p:sldId id="269" r:id="rId10"/>
    <p:sldId id="271" r:id="rId11"/>
    <p:sldId id="272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FF"/>
    <a:srgbClr val="008000"/>
    <a:srgbClr val="CCFF99"/>
    <a:srgbClr val="CCFF33"/>
    <a:srgbClr val="009900"/>
    <a:srgbClr val="00CC00"/>
    <a:srgbClr val="001E0E"/>
    <a:srgbClr val="CCFF66"/>
    <a:srgbClr val="99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VY_32_INOVACE_10_Vyjmen.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- B.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B5CDFAB-F4F9-474D-BAC0-A4AA3F76D049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48D8B2-0BF2-49B4-85B9-E3577553FD14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BF2D0D-DFA2-4FCD-A853-534C472A4165}" type="presOf" srcId="{757F3AB3-0718-4624-B441-E567A8F0AB56}" destId="{333A1088-737F-45CB-B68E-254E46348037}" srcOrd="0" destOrd="0" presId="urn:microsoft.com/office/officeart/2005/8/layout/target3"/>
    <dgm:cxn modelId="{CD2B923D-44C1-4966-AC62-AD6C5907C335}" type="presOf" srcId="{D8197B8C-B260-4A16-BDF4-0947B075E274}" destId="{5A5FFA88-C948-4069-8E93-59FA12366E83}" srcOrd="1" destOrd="0" presId="urn:microsoft.com/office/officeart/2005/8/layout/target3"/>
    <dgm:cxn modelId="{FAB106FB-7E5E-45CB-AFEF-7DA13F221FC5}" type="presOf" srcId="{D1B46980-6531-4606-95E6-44980827E919}" destId="{6140AFEC-043D-4C43-A2F9-D0F5331DF3A3}" srcOrd="0" destOrd="0" presId="urn:microsoft.com/office/officeart/2005/8/layout/target3"/>
    <dgm:cxn modelId="{370CF65A-ED63-403B-84B9-6562F4CBAB53}" type="presOf" srcId="{D1D4F407-5343-4D3F-B5B9-D407B03CAEB4}" destId="{D005CE8C-CC26-4C3E-AC11-E15060ECD759}" srcOrd="0" destOrd="0" presId="urn:microsoft.com/office/officeart/2005/8/layout/target3"/>
    <dgm:cxn modelId="{7176D59D-56CA-4D76-910D-D54D031E9B7A}" type="presOf" srcId="{4C35D32F-0EAB-4CD7-82EE-45574DC2A586}" destId="{890E4F0B-2866-4A3F-A3C7-2A14B1797930}" srcOrd="1" destOrd="0" presId="urn:microsoft.com/office/officeart/2005/8/layout/target3"/>
    <dgm:cxn modelId="{0CCB371A-CB73-41B4-A72E-68F06C1BB371}" type="presOf" srcId="{D8197B8C-B260-4A16-BDF4-0947B075E274}" destId="{25B08C86-7E15-44DC-BE7F-FFB55DD49D12}" srcOrd="0" destOrd="0" presId="urn:microsoft.com/office/officeart/2005/8/layout/target3"/>
    <dgm:cxn modelId="{92FC2BEB-F2D0-47D4-96AA-45C9F023EF86}" type="presOf" srcId="{D1B46980-6531-4606-95E6-44980827E919}" destId="{2BE915AB-18AA-4053-B92C-3BFC9ED204BB}" srcOrd="1" destOrd="0" presId="urn:microsoft.com/office/officeart/2005/8/layout/target3"/>
    <dgm:cxn modelId="{09B36924-03EE-4C18-8286-685AAFEF957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9524D7-7D5F-4D2F-BB7A-D28F9D4B133B}" type="presOf" srcId="{4C35D32F-0EAB-4CD7-82EE-45574DC2A586}" destId="{8BEBB6EC-1DAA-4CAC-8A25-BC0FCBD5DBD5}" srcOrd="0" destOrd="0" presId="urn:microsoft.com/office/officeart/2005/8/layout/target3"/>
    <dgm:cxn modelId="{CBB22BF6-44C1-4161-BBE1-270E36C55B34}" type="presParOf" srcId="{333A1088-737F-45CB-B68E-254E46348037}" destId="{F5ABB229-8D3B-4694-996A-96F23CF14429}" srcOrd="0" destOrd="0" presId="urn:microsoft.com/office/officeart/2005/8/layout/target3"/>
    <dgm:cxn modelId="{C2458127-175A-4856-9CD7-4FCCE9CB1788}" type="presParOf" srcId="{333A1088-737F-45CB-B68E-254E46348037}" destId="{F41139FD-01EE-4571-8B17-4FB00FC51163}" srcOrd="1" destOrd="0" presId="urn:microsoft.com/office/officeart/2005/8/layout/target3"/>
    <dgm:cxn modelId="{0DB506DA-8DBC-44E1-95C4-59183C97B001}" type="presParOf" srcId="{333A1088-737F-45CB-B68E-254E46348037}" destId="{D005CE8C-CC26-4C3E-AC11-E15060ECD759}" srcOrd="2" destOrd="0" presId="urn:microsoft.com/office/officeart/2005/8/layout/target3"/>
    <dgm:cxn modelId="{C04059F1-21BE-439B-A4A6-76F848EEEE9F}" type="presParOf" srcId="{333A1088-737F-45CB-B68E-254E46348037}" destId="{2C702D82-9B77-49B7-9568-BB8EB47C3372}" srcOrd="3" destOrd="0" presId="urn:microsoft.com/office/officeart/2005/8/layout/target3"/>
    <dgm:cxn modelId="{BF96C8F0-B167-4FA4-BAC4-C3D0563FF7EE}" type="presParOf" srcId="{333A1088-737F-45CB-B68E-254E46348037}" destId="{A52A0455-90FF-4808-ABD0-F02540D31D5A}" srcOrd="4" destOrd="0" presId="urn:microsoft.com/office/officeart/2005/8/layout/target3"/>
    <dgm:cxn modelId="{14B912B5-647D-42D3-9ADA-55416DAF91B1}" type="presParOf" srcId="{333A1088-737F-45CB-B68E-254E46348037}" destId="{6140AFEC-043D-4C43-A2F9-D0F5331DF3A3}" srcOrd="5" destOrd="0" presId="urn:microsoft.com/office/officeart/2005/8/layout/target3"/>
    <dgm:cxn modelId="{165E1917-1DF7-4515-A714-46A32B222AA9}" type="presParOf" srcId="{333A1088-737F-45CB-B68E-254E46348037}" destId="{9358AC05-5D7D-4327-9F80-1AD486AEA664}" srcOrd="6" destOrd="0" presId="urn:microsoft.com/office/officeart/2005/8/layout/target3"/>
    <dgm:cxn modelId="{BBD6D7E9-1E85-4730-BC48-23BE59D283BD}" type="presParOf" srcId="{333A1088-737F-45CB-B68E-254E46348037}" destId="{313FC574-E1CD-4FB4-B054-0B805CE0447D}" srcOrd="7" destOrd="0" presId="urn:microsoft.com/office/officeart/2005/8/layout/target3"/>
    <dgm:cxn modelId="{9BAF0B82-A629-4DEA-9F02-610F23846B15}" type="presParOf" srcId="{333A1088-737F-45CB-B68E-254E46348037}" destId="{619D679B-A015-4ECF-8348-D1034C574F40}" srcOrd="8" destOrd="0" presId="urn:microsoft.com/office/officeart/2005/8/layout/target3"/>
    <dgm:cxn modelId="{69A73590-F3A9-470C-8D6A-AB46C2D17FC7}" type="presParOf" srcId="{333A1088-737F-45CB-B68E-254E46348037}" destId="{322283A8-4A27-4CDA-BAE3-F381106A9174}" srcOrd="9" destOrd="0" presId="urn:microsoft.com/office/officeart/2005/8/layout/target3"/>
    <dgm:cxn modelId="{0EBE356D-4435-4854-96B6-3D11343848D9}" type="presParOf" srcId="{333A1088-737F-45CB-B68E-254E46348037}" destId="{FFC9F71D-1B4F-4AD9-A4A6-86ADEFC8AF5C}" srcOrd="10" destOrd="0" presId="urn:microsoft.com/office/officeart/2005/8/layout/target3"/>
    <dgm:cxn modelId="{2435EB16-5F1A-4865-9017-B4C1939EBA37}" type="presParOf" srcId="{333A1088-737F-45CB-B68E-254E46348037}" destId="{25B08C86-7E15-44DC-BE7F-FFB55DD49D12}" srcOrd="11" destOrd="0" presId="urn:microsoft.com/office/officeart/2005/8/layout/target3"/>
    <dgm:cxn modelId="{135638EA-A2D7-4E32-A219-A615E5E42679}" type="presParOf" srcId="{333A1088-737F-45CB-B68E-254E46348037}" destId="{76644BE8-9D7C-4C09-B250-3D10AF48CBB7}" srcOrd="12" destOrd="0" presId="urn:microsoft.com/office/officeart/2005/8/layout/target3"/>
    <dgm:cxn modelId="{2B9043BF-00F0-4CDB-BA71-1E504B775FA2}" type="presParOf" srcId="{333A1088-737F-45CB-B68E-254E46348037}" destId="{EE85B701-7295-41C0-BA7A-34D3756A2AE6}" srcOrd="13" destOrd="0" presId="urn:microsoft.com/office/officeart/2005/8/layout/target3"/>
    <dgm:cxn modelId="{680AC862-729B-42DC-A404-D5046A5F3FA4}" type="presParOf" srcId="{333A1088-737F-45CB-B68E-254E46348037}" destId="{8BEBB6EC-1DAA-4CAC-8A25-BC0FCBD5DBD5}" srcOrd="14" destOrd="0" presId="urn:microsoft.com/office/officeart/2005/8/layout/target3"/>
    <dgm:cxn modelId="{3F887E6E-6230-4D0F-9BE2-DC8D0F458D40}" type="presParOf" srcId="{333A1088-737F-45CB-B68E-254E46348037}" destId="{AED2198E-93D5-4001-81B4-73124B309672}" srcOrd="15" destOrd="0" presId="urn:microsoft.com/office/officeart/2005/8/layout/target3"/>
    <dgm:cxn modelId="{19291DF9-3FA9-4E1E-871D-2946AB2DA21E}" type="presParOf" srcId="{333A1088-737F-45CB-B68E-254E46348037}" destId="{2BE915AB-18AA-4053-B92C-3BFC9ED204BB}" srcOrd="16" destOrd="0" presId="urn:microsoft.com/office/officeart/2005/8/layout/target3"/>
    <dgm:cxn modelId="{500F1411-3235-4D51-8CE6-BB6D6697DAE1}" type="presParOf" srcId="{333A1088-737F-45CB-B68E-254E46348037}" destId="{6BB5E863-4638-4E1D-BFDE-399D028AC4ED}" srcOrd="17" destOrd="0" presId="urn:microsoft.com/office/officeart/2005/8/layout/target3"/>
    <dgm:cxn modelId="{6DEA90DF-0F8F-45DF-97D8-0A27AC9BFF92}" type="presParOf" srcId="{333A1088-737F-45CB-B68E-254E46348037}" destId="{5A5FFA88-C948-4069-8E93-59FA12366E83}" srcOrd="18" destOrd="0" presId="urn:microsoft.com/office/officeart/2005/8/layout/target3"/>
    <dgm:cxn modelId="{36C65603-47F8-4172-AB60-807B38810CC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VY_32_INOVACE_10_Vyjmen.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- B.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5A887-2EEC-4F39-81DC-DE1CC10D977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B0AD4F-BB93-4142-9C5F-983ADA4BAF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844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B0AD4F-BB93-4142-9C5F-983ADA4BAFA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6665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721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276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825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37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799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229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416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019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886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225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322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4837F-9EA7-4ECA-B913-574A7752ACF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930D48-8F13-446F-9342-62DF38B2D3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277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wiki.rvp.cz/@api/deki/files/9489/=lokomotiva1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gif"/><Relationship Id="rId4" Type="http://schemas.openxmlformats.org/officeDocument/2006/relationships/hyperlink" Target="http://wiki.rvp.cz/@api/deki/files/9495/=vagon1.gif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667165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89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a upevnění učiva o  vyjmenovaných slovech po B. Úkolem žáků je doplnit i, y po obojetné souhlásce b, úkolem je také  hledat nebo tvořit slova příbuzná.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799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1352" y="188640"/>
            <a:ext cx="79087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Vyjmenovaná slova po „</a:t>
            </a:r>
            <a:r>
              <a:rPr lang="cs-CZ" sz="5400" b="1" i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“.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4" name="Picture 2" descr="lokomotiva1.gif">
            <a:hlinkClick r:id="rId2" tooltip="/@api/deki/files/9489/=lokomotiva1.gif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9" y="1340768"/>
            <a:ext cx="1969450" cy="1440160"/>
          </a:xfrm>
          <a:prstGeom prst="rect">
            <a:avLst/>
          </a:prstGeom>
          <a:pattFill prst="pct5">
            <a:fgClr>
              <a:srgbClr val="FFFF00"/>
            </a:fgClr>
            <a:bgClr>
              <a:srgbClr val="92D050"/>
            </a:bgClr>
          </a:pattFill>
          <a:extLst/>
        </p:spPr>
      </p:pic>
      <p:pic>
        <p:nvPicPr>
          <p:cNvPr id="15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749" y="197643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952" y="1996257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667" y="1996257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9" y="3266329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359" y="3266329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175" y="3266329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972" y="326632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203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500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406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359" y="566124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" y="566124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735402" y="1910602"/>
            <a:ext cx="7407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být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18291" y="1935972"/>
            <a:ext cx="1155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bydlit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651881" y="1910756"/>
            <a:ext cx="1651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obyvatel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64861" y="3199296"/>
            <a:ext cx="7407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byt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480731" y="3199297"/>
            <a:ext cx="16061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příbytek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692376" y="3199295"/>
            <a:ext cx="1561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nábytek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877527" y="3199294"/>
            <a:ext cx="15804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dobytek</a:t>
            </a:r>
            <a:endParaRPr lang="cs-CZ" sz="3200" b="1" dirty="0">
              <a:solidFill>
                <a:srgbClr val="FF00FF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64607" y="4419436"/>
            <a:ext cx="12945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obyčej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683649" y="4453520"/>
            <a:ext cx="12366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6CCFF"/>
                </a:solidFill>
              </a:rPr>
              <a:t>bystrý</a:t>
            </a:r>
            <a:endParaRPr lang="cs-CZ" sz="3200" b="1" dirty="0">
              <a:solidFill>
                <a:srgbClr val="66CCFF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868758" y="4466933"/>
            <a:ext cx="1219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bylina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019197" y="4453519"/>
            <a:ext cx="1305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kobyla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81352" y="5654307"/>
            <a:ext cx="793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býk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427350" y="5638223"/>
            <a:ext cx="1712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96600"/>
                </a:solidFill>
              </a:rPr>
              <a:t>Přibyslav</a:t>
            </a:r>
            <a:endParaRPr lang="cs-CZ" sz="3200" b="1" dirty="0">
              <a:solidFill>
                <a:srgbClr val="9966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10797" y="2017755"/>
            <a:ext cx="667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Y-Ý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3182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00056" y="260648"/>
            <a:ext cx="896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BÝT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536" y="1616625"/>
            <a:ext cx="7065076" cy="91409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Jana           o prázdninách u babičky. </a:t>
            </a:r>
          </a:p>
          <a:p>
            <a:r>
              <a:rPr lang="cs-CZ" sz="2800" b="1" dirty="0" smtClean="0"/>
              <a:t>Musím se hodně učit,             dostal nové kolo. </a:t>
            </a:r>
          </a:p>
          <a:p>
            <a:r>
              <a:rPr lang="cs-CZ" sz="2800" b="1" dirty="0" smtClean="0"/>
              <a:t>Vědec se                výzkumem. </a:t>
            </a:r>
          </a:p>
          <a:p>
            <a:r>
              <a:rPr lang="cs-CZ" sz="2800" b="1" dirty="0" smtClean="0"/>
              <a:t>V neděli                 nejčastěji doma.</a:t>
            </a:r>
          </a:p>
          <a:p>
            <a:r>
              <a:rPr lang="cs-CZ" sz="2800" b="1" dirty="0" smtClean="0"/>
              <a:t>Do naší třídy                nová žákyně.</a:t>
            </a:r>
          </a:p>
          <a:p>
            <a:r>
              <a:rPr lang="cs-CZ" sz="2800" b="1" dirty="0" smtClean="0"/>
              <a:t>Petra včera               doma.</a:t>
            </a:r>
          </a:p>
          <a:p>
            <a:r>
              <a:rPr lang="cs-CZ" sz="2800" b="1" dirty="0" smtClean="0"/>
              <a:t>V lesích            zvěře.</a:t>
            </a:r>
          </a:p>
          <a:p>
            <a:r>
              <a:rPr lang="cs-CZ" sz="2800" b="1" dirty="0" smtClean="0"/>
              <a:t>Víla je pohádková             .</a:t>
            </a:r>
          </a:p>
          <a:p>
            <a:r>
              <a:rPr lang="cs-CZ" sz="2800" b="1" dirty="0" smtClean="0"/>
              <a:t>V míse            trochu salátu.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+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15085" y="1616625"/>
            <a:ext cx="974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byla 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96712" y="2031563"/>
            <a:ext cx="11431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abych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96157" y="2482724"/>
            <a:ext cx="1288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zabývá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9319" y="2892720"/>
            <a:ext cx="14448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býváme 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4516" y="3311915"/>
            <a:ext cx="1219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přibyla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89711" y="3743222"/>
            <a:ext cx="11846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nebyla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22908" y="4172145"/>
            <a:ext cx="1017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ubylo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84202" y="4581128"/>
            <a:ext cx="1124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bytost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83288" y="5030994"/>
            <a:ext cx="968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zbylo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15805" y="322203"/>
            <a:ext cx="1003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la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11960" y="322203"/>
            <a:ext cx="1236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, ab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ch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9082" y="796727"/>
            <a:ext cx="24466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Slova příbuzná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348807" y="796727"/>
            <a:ext cx="1398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zab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vá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02812" y="796727"/>
            <a:ext cx="14561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,b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váme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30046" y="796727"/>
            <a:ext cx="1312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,přib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la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40152" y="797041"/>
            <a:ext cx="1277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,neb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la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89391" y="796727"/>
            <a:ext cx="11985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,ub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lo,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35989" y="1102673"/>
            <a:ext cx="1124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tost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02812" y="1102673"/>
            <a:ext cx="1061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,zb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lo</a:t>
            </a:r>
            <a:endParaRPr lang="cs-CZ" sz="2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346" y="3849239"/>
            <a:ext cx="2638746" cy="2460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94490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7" grpId="0"/>
      <p:bldP spid="18" grpId="0"/>
      <p:bldP spid="20" grpId="0"/>
      <p:bldP spid="21" grpId="0"/>
      <p:bldP spid="22" grpId="0"/>
      <p:bldP spid="23" grpId="0"/>
      <p:bldP spid="24" grpId="0"/>
      <p:bldP spid="25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1719" y="692696"/>
            <a:ext cx="72573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Včera         slunečný den.   Kočí        koně bičem.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60565" y="692218"/>
            <a:ext cx="714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l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39" y="692218"/>
            <a:ext cx="5533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68603" y="172047"/>
            <a:ext cx="63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byl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7861" y="172047"/>
            <a:ext cx="8146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* bil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4990" y="1942841"/>
            <a:ext cx="41579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Žáci              včerejší úlohu. 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64998" y="1938895"/>
            <a:ext cx="1106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odb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li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92296" y="1938895"/>
            <a:ext cx="48088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Hodiny na věži              poledne.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05911" y="1942841"/>
            <a:ext cx="1107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odb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ly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95718" y="1419621"/>
            <a:ext cx="1106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odbyli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7861" y="1408923"/>
            <a:ext cx="1369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* odbily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0641" y="0"/>
            <a:ext cx="212442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Doplň správně!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138" y="3042538"/>
            <a:ext cx="1305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* přibil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2679" y="3581660"/>
            <a:ext cx="83661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Táta             obraz na zeď. Do naší třídy              nový žák.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36972" y="3581660"/>
            <a:ext cx="962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21670" y="3598601"/>
            <a:ext cx="1041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77643" y="3036021"/>
            <a:ext cx="1041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přibyl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70339" y="4365104"/>
            <a:ext cx="1003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nabyl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23777" y="4365104"/>
            <a:ext cx="1184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* nabil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2679" y="5013176"/>
            <a:ext cx="82198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Myslivec             pušku.  Žák četbou              vědomostí.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33243" y="5013654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619930" y="5013176"/>
            <a:ext cx="1003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505867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1" grpId="0"/>
      <p:bldP spid="13" grpId="0"/>
      <p:bldP spid="14" grpId="0"/>
      <p:bldP spid="15" grpId="0"/>
      <p:bldP spid="2" grpId="0"/>
      <p:bldP spid="6" grpId="0"/>
      <p:bldP spid="17" grpId="0"/>
      <p:bldP spid="18" grpId="0"/>
      <p:bldP spid="19" grpId="0"/>
      <p:bldP spid="20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916642" y="332656"/>
            <a:ext cx="3803093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BYDLIT -</a:t>
            </a:r>
          </a:p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      Slovo příbuzné -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7" y="1412776"/>
            <a:ext cx="890910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          ve městě. Znáš adresu svého                 ?</a:t>
            </a:r>
          </a:p>
          <a:p>
            <a:r>
              <a:rPr lang="cs-CZ" sz="2800" b="1" dirty="0" smtClean="0"/>
              <a:t>Naši sousedé mají pěkné                  Klec je               kanárka.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5" y="1412776"/>
            <a:ext cx="13501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bydliště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10384" y="1843663"/>
            <a:ext cx="1379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bydlení.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412776"/>
            <a:ext cx="1283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Bydlím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79043" y="1843663"/>
            <a:ext cx="1102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obydlí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303310"/>
            <a:ext cx="1283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dlím 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86451" y="763543"/>
            <a:ext cx="13501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dliště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18792" y="763543"/>
            <a:ext cx="1376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,b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dlení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89736" y="766163"/>
            <a:ext cx="1195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,ob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dlí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296642" y="2564904"/>
            <a:ext cx="188211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OBYVATEL -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-936433" y="2572278"/>
            <a:ext cx="3803093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2800" b="1" cap="none" spc="0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      Slovo příbuzné -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4964" y="3526385"/>
            <a:ext cx="777193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Lesními                    jsou také veverky. Večer se vždy </a:t>
            </a:r>
          </a:p>
          <a:p>
            <a:r>
              <a:rPr lang="cs-CZ" sz="2800" b="1" dirty="0" smtClean="0"/>
              <a:t>scházíme v                    pokoji. </a:t>
            </a:r>
          </a:p>
          <a:p>
            <a:r>
              <a:rPr lang="cs-CZ" sz="2800" b="1" dirty="0" smtClean="0"/>
              <a:t>vesnice se sešlo na slavnosti.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85906" y="2583441"/>
            <a:ext cx="15574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vateli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50688" y="3526385"/>
            <a:ext cx="15574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obyvateli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63244" y="3971622"/>
            <a:ext cx="1613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obývacím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66660" y="3003165"/>
            <a:ext cx="1613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vacím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09859" y="2996688"/>
            <a:ext cx="2184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,ob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vatelstvo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323528" y="4797152"/>
            <a:ext cx="93063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BYT -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-916642" y="4797151"/>
            <a:ext cx="3803093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2800" b="1" cap="none" spc="0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      Slovo příbuzné -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7367" y="5751258"/>
            <a:ext cx="802392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Bydlíme v útulném            . Naše                     je nová. </a:t>
            </a:r>
          </a:p>
          <a:p>
            <a:r>
              <a:rPr lang="cs-CZ" sz="2800" b="1" dirty="0" smtClean="0"/>
              <a:t>Cizinci mají                     v hotelu.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330194" y="4797151"/>
            <a:ext cx="848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tě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90876" y="5763472"/>
            <a:ext cx="848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bytě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66660" y="5240252"/>
            <a:ext cx="1592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tovna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89807" y="5240252"/>
            <a:ext cx="1768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,ub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tování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92576" y="5750645"/>
            <a:ext cx="1592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ubytovna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25913" y="6182145"/>
            <a:ext cx="16750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ubytování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407" y="3844651"/>
            <a:ext cx="124777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0059" y="241345"/>
            <a:ext cx="1269677" cy="1136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4703720" y="3956833"/>
            <a:ext cx="2141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Obyvatelstvo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222970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5" grpId="0"/>
      <p:bldP spid="17" grpId="0"/>
      <p:bldP spid="18" grpId="0"/>
      <p:bldP spid="19" grpId="0"/>
      <p:bldP spid="23" grpId="0"/>
      <p:bldP spid="24" grpId="0"/>
      <p:bldP spid="25" grpId="0"/>
      <p:bldP spid="26" grpId="0"/>
      <p:bldP spid="27" grpId="0"/>
      <p:bldP spid="28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89509" y="1063016"/>
            <a:ext cx="5390603" cy="258200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9512" y="980728"/>
            <a:ext cx="57606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J L U B O                   S E O</a:t>
            </a:r>
          </a:p>
          <a:p>
            <a:r>
              <a:rPr lang="cs-CZ" sz="4000" b="1" dirty="0" smtClean="0"/>
              <a:t>   V K A S L T Z            T N</a:t>
            </a:r>
          </a:p>
          <a:p>
            <a:r>
              <a:rPr lang="cs-CZ" sz="4000" b="1" dirty="0" smtClean="0"/>
              <a:t>   S                            G U P</a:t>
            </a:r>
          </a:p>
          <a:p>
            <a:r>
              <a:rPr lang="cs-CZ" sz="4000" b="1" dirty="0" smtClean="0"/>
              <a:t>   E L N P O D U H X I E L</a:t>
            </a:r>
          </a:p>
          <a:p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19" y="980649"/>
            <a:ext cx="22445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 Y D L I T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74752" y="1604787"/>
            <a:ext cx="12218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 Y T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84209" y="2198925"/>
            <a:ext cx="32255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 E T A V Y B O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604787"/>
            <a:ext cx="47160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</a:t>
            </a:r>
          </a:p>
          <a:p>
            <a:r>
              <a:rPr lang="cs-CZ" sz="4000" b="1" dirty="0" smtClean="0"/>
              <a:t>Ý</a:t>
            </a:r>
          </a:p>
          <a:p>
            <a:r>
              <a:rPr lang="cs-CZ" sz="4000" b="1" dirty="0"/>
              <a:t>T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9305" y="57319"/>
            <a:ext cx="66327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Vyhledej ve </a:t>
            </a:r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čtyřsměrce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vyjmenovaná slova!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1145184"/>
            <a:ext cx="22445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 Y D L I 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1844982"/>
            <a:ext cx="12218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 Y T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93345" y="2501182"/>
            <a:ext cx="32255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 B Y V A T E L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3209068"/>
            <a:ext cx="12218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 Ý T</a:t>
            </a:r>
            <a:endParaRPr lang="cs-CZ" sz="4000" b="1" dirty="0"/>
          </a:p>
        </p:txBody>
      </p:sp>
      <p:sp>
        <p:nvSpPr>
          <p:cNvPr id="18" name="Obdélník 17"/>
          <p:cNvSpPr/>
          <p:nvPr/>
        </p:nvSpPr>
        <p:spPr>
          <a:xfrm>
            <a:off x="749465" y="4047732"/>
            <a:ext cx="35512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Sestav slova příbuzná 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9305" y="4725144"/>
            <a:ext cx="282548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 Í D L Y E N</a:t>
            </a:r>
          </a:p>
          <a:p>
            <a:r>
              <a:rPr lang="cs-CZ" sz="2800" b="1" dirty="0" smtClean="0"/>
              <a:t>B T Z Y E K</a:t>
            </a:r>
          </a:p>
          <a:p>
            <a:r>
              <a:rPr lang="cs-CZ" sz="2800" b="1" dirty="0" smtClean="0"/>
              <a:t>U T Y B O N Í Á V</a:t>
            </a:r>
          </a:p>
          <a:p>
            <a:r>
              <a:rPr lang="cs-CZ" sz="2800" b="1" dirty="0" smtClean="0"/>
              <a:t>O Ý V A T B 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98254" y="4725144"/>
            <a:ext cx="20313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B Y D L E N Í 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98254" y="5157192"/>
            <a:ext cx="17027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Z B Y T E K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598254" y="5589240"/>
            <a:ext cx="26436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U B Y T O V Á N Í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98254" y="6017805"/>
            <a:ext cx="1830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O B Ý V A T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5968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0" grpId="0"/>
      <p:bldP spid="11" grpId="0"/>
      <p:bldP spid="13" grpId="0"/>
      <p:bldP spid="14" grpId="0"/>
      <p:bldP spid="22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130025"/>
            <a:ext cx="254935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DOKONČI VĚTY!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724225"/>
            <a:ext cx="6061468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1.Kráva a býk jsou </a:t>
            </a:r>
            <a:r>
              <a:rPr lang="cs-CZ" sz="2800" b="1" smtClean="0"/>
              <a:t>hovězí </a:t>
            </a:r>
            <a:r>
              <a:rPr lang="cs-CZ" sz="2800" b="1" smtClean="0">
                <a:solidFill>
                  <a:srgbClr val="FF0000"/>
                </a:solidFill>
              </a:rPr>
              <a:t>________.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 smtClean="0"/>
          </a:p>
          <a:p>
            <a:r>
              <a:rPr lang="cs-CZ" sz="2800" b="1" dirty="0" smtClean="0"/>
              <a:t>2.Chlév je </a:t>
            </a:r>
            <a:r>
              <a:rPr lang="cs-CZ" sz="2800" b="1" dirty="0" smtClean="0">
                <a:solidFill>
                  <a:srgbClr val="FF0000"/>
                </a:solidFill>
              </a:rPr>
              <a:t>_________ </a:t>
            </a:r>
            <a:r>
              <a:rPr lang="cs-CZ" sz="2800" b="1" dirty="0" smtClean="0"/>
              <a:t>pro krávy.</a:t>
            </a:r>
          </a:p>
          <a:p>
            <a:endParaRPr lang="cs-CZ" sz="2800" b="1" dirty="0"/>
          </a:p>
          <a:p>
            <a:r>
              <a:rPr lang="cs-CZ" sz="2800" b="1" dirty="0" smtClean="0"/>
              <a:t>3.Malíkovi mají nový </a:t>
            </a:r>
            <a:r>
              <a:rPr lang="cs-CZ" sz="2800" b="1" dirty="0" smtClean="0">
                <a:solidFill>
                  <a:srgbClr val="FF0000"/>
                </a:solidFill>
              </a:rPr>
              <a:t>_________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smtClean="0"/>
              <a:t>4.</a:t>
            </a:r>
            <a:r>
              <a:rPr lang="cs-CZ" sz="2800" b="1" dirty="0" smtClean="0">
                <a:solidFill>
                  <a:srgbClr val="FF0000"/>
                </a:solidFill>
              </a:rPr>
              <a:t>________</a:t>
            </a:r>
            <a:r>
              <a:rPr lang="cs-CZ" sz="2800" b="1" dirty="0" smtClean="0"/>
              <a:t> se pase na pastvě.</a:t>
            </a:r>
          </a:p>
          <a:p>
            <a:endParaRPr lang="cs-CZ" sz="2800" b="1" dirty="0"/>
          </a:p>
          <a:p>
            <a:r>
              <a:rPr lang="cs-CZ" sz="2800" b="1" dirty="0" smtClean="0"/>
              <a:t>5.Starému zvyku se říká </a:t>
            </a:r>
            <a:r>
              <a:rPr lang="cs-CZ" sz="2800" b="1" dirty="0" smtClean="0">
                <a:solidFill>
                  <a:srgbClr val="FF0000"/>
                </a:solidFill>
              </a:rPr>
              <a:t>________.</a:t>
            </a:r>
          </a:p>
          <a:p>
            <a:endParaRPr lang="cs-CZ" sz="2800" b="1" dirty="0"/>
          </a:p>
          <a:p>
            <a:r>
              <a:rPr lang="cs-CZ" sz="2800" b="1" dirty="0" smtClean="0"/>
              <a:t>6.Křeslo,postel a stůl je </a:t>
            </a:r>
            <a:r>
              <a:rPr lang="cs-CZ" sz="2800" b="1" dirty="0" smtClean="0">
                <a:solidFill>
                  <a:srgbClr val="FF0000"/>
                </a:solidFill>
              </a:rPr>
              <a:t>_________.</a:t>
            </a:r>
          </a:p>
          <a:p>
            <a:endParaRPr lang="cs-CZ" sz="2800" b="1" dirty="0"/>
          </a:p>
          <a:p>
            <a:r>
              <a:rPr lang="cs-CZ" sz="2800" b="1" dirty="0" smtClean="0"/>
              <a:t>7.Zdobení stromečku je starý</a:t>
            </a:r>
            <a:r>
              <a:rPr lang="cs-CZ" sz="2800" b="1" dirty="0" smtClean="0">
                <a:solidFill>
                  <a:srgbClr val="FF0000"/>
                </a:solidFill>
              </a:rPr>
              <a:t>_______.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78686" y="653245"/>
            <a:ext cx="1406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tek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2752" y="1524226"/>
            <a:ext cx="14304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příb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tek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5738" y="2339138"/>
            <a:ext cx="13919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náb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tek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2678" y="3210804"/>
            <a:ext cx="14400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tek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49786" y="4044565"/>
            <a:ext cx="11560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čej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50381" y="5729389"/>
            <a:ext cx="11560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čej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2586" y="4869160"/>
            <a:ext cx="13919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náb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tek</a:t>
            </a:r>
            <a:endParaRPr lang="cs-CZ" sz="2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404" y="1893175"/>
            <a:ext cx="3237596" cy="3237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6073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791941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obyčejný, bylinářka, bystřina, bylinkový, nejbystřejší,</a:t>
            </a:r>
          </a:p>
          <a:p>
            <a:r>
              <a:rPr lang="cs-CZ" sz="2400" b="1" i="1" dirty="0" smtClean="0"/>
              <a:t>býložravec, neobyčejný, býlí, Bystrouška, obyčejně, bystrost,</a:t>
            </a:r>
          </a:p>
          <a:p>
            <a:endParaRPr lang="cs-CZ" sz="2400" b="1" i="1" dirty="0"/>
          </a:p>
          <a:p>
            <a:endParaRPr lang="cs-CZ" sz="2400" b="1" i="1" dirty="0"/>
          </a:p>
          <a:p>
            <a:r>
              <a:rPr lang="cs-CZ" sz="3200" b="1" i="1" dirty="0" smtClean="0">
                <a:solidFill>
                  <a:srgbClr val="009900"/>
                </a:solidFill>
              </a:rPr>
              <a:t>OBYČEJ  -</a:t>
            </a:r>
          </a:p>
          <a:p>
            <a:endParaRPr lang="cs-CZ" sz="3200" b="1" i="1" dirty="0" smtClean="0"/>
          </a:p>
          <a:p>
            <a:endParaRPr lang="cs-CZ" sz="3200" b="1" i="1" dirty="0"/>
          </a:p>
          <a:p>
            <a:r>
              <a:rPr lang="cs-CZ" sz="3200" b="1" i="1" dirty="0" smtClean="0">
                <a:solidFill>
                  <a:srgbClr val="009900"/>
                </a:solidFill>
              </a:rPr>
              <a:t>BYSTRÝ -</a:t>
            </a:r>
          </a:p>
          <a:p>
            <a:endParaRPr lang="cs-CZ" sz="3200" b="1" i="1" dirty="0" smtClean="0"/>
          </a:p>
          <a:p>
            <a:endParaRPr lang="cs-CZ" sz="3200" b="1" i="1" dirty="0"/>
          </a:p>
          <a:p>
            <a:r>
              <a:rPr lang="cs-CZ" sz="3200" b="1" i="1" dirty="0" smtClean="0">
                <a:solidFill>
                  <a:srgbClr val="009900"/>
                </a:solidFill>
              </a:rPr>
              <a:t>BYLINA -</a:t>
            </a:r>
            <a:r>
              <a:rPr lang="cs-CZ" sz="2400" b="1" i="1" dirty="0" smtClean="0"/>
              <a:t> </a:t>
            </a:r>
          </a:p>
          <a:p>
            <a:endParaRPr lang="cs-CZ" sz="2400" b="1" i="1" dirty="0" smtClean="0"/>
          </a:p>
          <a:p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92709" y="2116993"/>
            <a:ext cx="1322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čejný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74571" y="5053595"/>
            <a:ext cx="1367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linářka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4571" y="3580799"/>
            <a:ext cx="1221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střina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54143" y="5060650"/>
            <a:ext cx="1555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, 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linkový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03947" y="3580798"/>
            <a:ext cx="1806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, nejb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střejší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09954" y="5067707"/>
            <a:ext cx="1679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, b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ložravec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89068" y="5092381"/>
            <a:ext cx="793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, b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lí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17412" y="2141667"/>
            <a:ext cx="17925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, neob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čejný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48064" y="2154105"/>
            <a:ext cx="14839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, </a:t>
            </a:r>
            <a:r>
              <a:rPr lang="cs-CZ" sz="2400" b="1" dirty="0" smtClean="0"/>
              <a:t>ob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čejně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89594" y="3580799"/>
            <a:ext cx="17300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, 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strouška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98091" y="3580797"/>
            <a:ext cx="1366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, b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strost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7464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6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5469" y="93986"/>
            <a:ext cx="245990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přísloví!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9518"/>
            <a:ext cx="700396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Lehce </a:t>
            </a:r>
            <a:r>
              <a:rPr lang="cs-CZ" sz="3200" b="1" dirty="0" err="1" smtClean="0"/>
              <a:t>nab</a:t>
            </a:r>
            <a:r>
              <a:rPr lang="cs-CZ" sz="3200" b="1" dirty="0" smtClean="0"/>
              <a:t>   l, lehce </a:t>
            </a:r>
            <a:r>
              <a:rPr lang="cs-CZ" sz="3200" b="1" dirty="0" err="1" smtClean="0"/>
              <a:t>pozb</a:t>
            </a:r>
            <a:r>
              <a:rPr lang="cs-CZ" sz="3200" b="1" dirty="0" smtClean="0"/>
              <a:t>   l.</a:t>
            </a:r>
          </a:p>
          <a:p>
            <a:endParaRPr lang="cs-CZ" sz="3200" b="1" dirty="0"/>
          </a:p>
          <a:p>
            <a:r>
              <a:rPr lang="cs-CZ" sz="3200" b="1" dirty="0" err="1" smtClean="0"/>
              <a:t>Kdyb</a:t>
            </a:r>
            <a:r>
              <a:rPr lang="cs-CZ" sz="3200" b="1" dirty="0" smtClean="0"/>
              <a:t>    neb   </a:t>
            </a:r>
            <a:r>
              <a:rPr lang="cs-CZ" sz="3200" b="1" dirty="0" err="1" smtClean="0"/>
              <a:t>lo</a:t>
            </a:r>
            <a:r>
              <a:rPr lang="cs-CZ" sz="3200" b="1" dirty="0" smtClean="0"/>
              <a:t>  kdyby, neb  </a:t>
            </a:r>
            <a:r>
              <a:rPr lang="cs-CZ" sz="3200" b="1" dirty="0" err="1" smtClean="0"/>
              <a:t>ly</a:t>
            </a:r>
            <a:r>
              <a:rPr lang="cs-CZ" sz="3200" b="1" dirty="0" smtClean="0"/>
              <a:t>  b    chyby.</a:t>
            </a:r>
          </a:p>
          <a:p>
            <a:endParaRPr lang="cs-CZ" sz="3200" b="1" dirty="0"/>
          </a:p>
          <a:p>
            <a:r>
              <a:rPr lang="cs-CZ" sz="3200" b="1" dirty="0" smtClean="0"/>
              <a:t>B   l  b  </a:t>
            </a:r>
            <a:r>
              <a:rPr lang="cs-CZ" sz="3200" b="1" dirty="0" err="1" smtClean="0"/>
              <a:t>lý</a:t>
            </a:r>
            <a:r>
              <a:rPr lang="cs-CZ" sz="3200" b="1" dirty="0" smtClean="0"/>
              <a:t> jako stěna. </a:t>
            </a:r>
          </a:p>
          <a:p>
            <a:endParaRPr lang="cs-CZ" sz="3200" b="1" dirty="0"/>
          </a:p>
          <a:p>
            <a:r>
              <a:rPr lang="cs-CZ" sz="3200" b="1" dirty="0" smtClean="0"/>
              <a:t>Kdo moc </a:t>
            </a:r>
            <a:r>
              <a:rPr lang="cs-CZ" sz="3200" b="1" dirty="0" err="1" smtClean="0"/>
              <a:t>vyb</a:t>
            </a:r>
            <a:r>
              <a:rPr lang="cs-CZ" sz="3200" b="1" dirty="0" smtClean="0"/>
              <a:t>  </a:t>
            </a:r>
            <a:r>
              <a:rPr lang="cs-CZ" sz="3200" b="1" dirty="0" err="1" smtClean="0"/>
              <a:t>rá</a:t>
            </a:r>
            <a:r>
              <a:rPr lang="cs-CZ" sz="3200" b="1" dirty="0" smtClean="0"/>
              <a:t>, ten často přebere.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742731"/>
            <a:ext cx="131445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721" y="3682684"/>
            <a:ext cx="137160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22080" y="4634561"/>
            <a:ext cx="7274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27702" y="1689417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26106" y="1689417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14186" y="2699439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35126" y="2699439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13979" y="2699439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0814" y="3669322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82014" y="2699439"/>
            <a:ext cx="378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81592" y="3656352"/>
            <a:ext cx="7274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97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7" y="267430"/>
            <a:ext cx="838165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K podstatným jménům přiřaď vhodné přídavné jméno z nabídky!</a:t>
            </a:r>
          </a:p>
          <a:p>
            <a:endParaRPr lang="cs-CZ" sz="2400" b="1" i="1" dirty="0">
              <a:solidFill>
                <a:srgbClr val="008000"/>
              </a:solidFill>
            </a:endParaRPr>
          </a:p>
          <a:p>
            <a:r>
              <a:rPr lang="cs-CZ" sz="2400" b="1" i="1" dirty="0" smtClean="0"/>
              <a:t>obyčejný, přibyslavský, bystrý, obývací, horská, nábytkářská, </a:t>
            </a:r>
          </a:p>
          <a:p>
            <a:r>
              <a:rPr lang="cs-CZ" sz="2400" b="1" i="1" dirty="0" smtClean="0"/>
              <a:t>kobylí, dobytčí, býčí, bylinkový, útulný , zbytečná, obydlený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2204864"/>
            <a:ext cx="199586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ČAJ -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POKOJ -      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ŽÁK –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BYSTŘINA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MLÉKO 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endParaRPr lang="cs-CZ" sz="2800" b="1" dirty="0" smtClean="0">
              <a:solidFill>
                <a:srgbClr val="FF00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2204864"/>
            <a:ext cx="196387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BYT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PŘÍBĚH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OSTROV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ZÁPASY - 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OBYVATEL -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  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56176" y="2204864"/>
            <a:ext cx="162467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FF"/>
                </a:solidFill>
              </a:rPr>
              <a:t>FARMA –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CHYBA – </a:t>
            </a:r>
          </a:p>
          <a:p>
            <a:endParaRPr lang="cs-CZ" sz="2800" b="1" dirty="0">
              <a:solidFill>
                <a:srgbClr val="FF00FF"/>
              </a:solidFill>
            </a:endParaRPr>
          </a:p>
          <a:p>
            <a:r>
              <a:rPr lang="cs-CZ" sz="2800" b="1" dirty="0" smtClean="0">
                <a:solidFill>
                  <a:srgbClr val="FF00FF"/>
                </a:solidFill>
              </a:rPr>
              <a:t>DÍLNA -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74455" y="2262063"/>
            <a:ext cx="1406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bylinkový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222600" y="3097415"/>
            <a:ext cx="1158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obývací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94038" y="3981737"/>
            <a:ext cx="9756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bystrý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677821" y="4797152"/>
            <a:ext cx="1039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horská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488839" y="5661248"/>
            <a:ext cx="9485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kobylí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2270454"/>
            <a:ext cx="10030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útulný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506287" y="3097414"/>
            <a:ext cx="1322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obyčejný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08511" y="3966660"/>
            <a:ext cx="1356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obydlený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608511" y="4797152"/>
            <a:ext cx="693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býčí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955336" y="5661247"/>
            <a:ext cx="1749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přibyslavský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572622" y="2270454"/>
            <a:ext cx="1132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dobytčí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572622" y="3107273"/>
            <a:ext cx="1322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zbytečná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363205" y="3966659"/>
            <a:ext cx="1740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nábytkářská</a:t>
            </a:r>
          </a:p>
        </p:txBody>
      </p:sp>
    </p:spTree>
    <p:extLst>
      <p:ext uri="{BB962C8B-B14F-4D97-AF65-F5344CB8AC3E}">
        <p14:creationId xmlns:p14="http://schemas.microsoft.com/office/powerpoint/2010/main" val="260982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601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2011- 11-25 /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7896" y="1289678"/>
            <a:ext cx="6928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Vlak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8564" y="2873193"/>
            <a:ext cx="70441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353659" y="1310263"/>
            <a:ext cx="62281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Dopravní prostředky. PILAŘOVÁ, Hana. </a:t>
            </a:r>
            <a:r>
              <a:rPr lang="cs-CZ" i="1" dirty="0"/>
              <a:t>Http://wiki.rvp.cz/Kabinet/0.0.0.Kliparty/Doprava/Dopravn%c3%ad_prost%c5%99edky</a:t>
            </a:r>
            <a:r>
              <a:rPr lang="cs-CZ" dirty="0"/>
              <a:t> [online]. [cit. </a:t>
            </a:r>
            <a:r>
              <a:rPr lang="cs-CZ" dirty="0" smtClean="0"/>
              <a:t>2011-11-25]. </a:t>
            </a:r>
            <a:r>
              <a:rPr lang="cs-CZ" dirty="0"/>
              <a:t>Dostupné z: http://wiki.rvp.cz/Kabinet/0.0.0.Kliparty/Doprava/Dopravn%c3%ad_prost%c5%99edky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91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sz="3200" b="1" dirty="0" smtClean="0">
            <a:solidFill>
              <a:srgbClr val="FF0000"/>
            </a:solidFill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706</TotalTime>
  <Words>740</Words>
  <Application>Microsoft Office PowerPoint</Application>
  <PresentationFormat>Předvádění na obrazovce (4:3)</PresentationFormat>
  <Paragraphs>256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68</cp:revision>
  <dcterms:created xsi:type="dcterms:W3CDTF">2011-11-25T17:02:25Z</dcterms:created>
  <dcterms:modified xsi:type="dcterms:W3CDTF">2012-12-19T12:43:28Z</dcterms:modified>
</cp:coreProperties>
</file>