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1" r:id="rId4"/>
    <p:sldId id="262" r:id="rId5"/>
    <p:sldId id="260" r:id="rId6"/>
    <p:sldId id="263" r:id="rId7"/>
    <p:sldId id="267" r:id="rId8"/>
    <p:sldId id="264" r:id="rId9"/>
    <p:sldId id="268" r:id="rId10"/>
    <p:sldId id="265" r:id="rId11"/>
    <p:sldId id="269" r:id="rId12"/>
    <p:sldId id="266" r:id="rId13"/>
    <p:sldId id="270" r:id="rId14"/>
    <p:sldId id="27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CC"/>
    <a:srgbClr val="003300"/>
    <a:srgbClr val="CC5476"/>
    <a:srgbClr val="3584CB"/>
    <a:srgbClr val="1E6D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 varScale="1">
        <p:scale>
          <a:sx n="103" d="100"/>
          <a:sy n="103" d="100"/>
        </p:scale>
        <p:origin x="-2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VY_32_INOVACE_19_Vyjmen. slova a stavba slova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</a:t>
          </a:r>
          <a:r>
            <a:rPr lang="cs-CZ" sz="2000" dirty="0" err="1" smtClean="0"/>
            <a:t>Schmiedhamerová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Vyjmenovaná slova – S – test.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BEFA103-6D3A-46EE-BE9A-88AA70C4747B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5E24814-6CCF-4A8F-A733-1D1DF28A65B7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ACC3CDF-01C7-4D29-9B16-8E4F5A79B7E3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AB9CA85-934E-4CE8-9704-D4C9AE67A026}" type="presOf" srcId="{D8197B8C-B260-4A16-BDF4-0947B075E274}" destId="{5A5FFA88-C948-4069-8E93-59FA12366E83}" srcOrd="1" destOrd="0" presId="urn:microsoft.com/office/officeart/2005/8/layout/target3"/>
    <dgm:cxn modelId="{02B20FD2-52B4-4A25-B033-677DF6CD59A2}" type="presOf" srcId="{D8197B8C-B260-4A16-BDF4-0947B075E274}" destId="{25B08C86-7E15-44DC-BE7F-FFB55DD49D12}" srcOrd="0" destOrd="0" presId="urn:microsoft.com/office/officeart/2005/8/layout/target3"/>
    <dgm:cxn modelId="{B02AB8EA-10A0-4AC5-BA1D-51EBF4AFFDD3}" type="presOf" srcId="{757F3AB3-0718-4624-B441-E567A8F0AB56}" destId="{333A1088-737F-45CB-B68E-254E46348037}" srcOrd="0" destOrd="0" presId="urn:microsoft.com/office/officeart/2005/8/layout/target3"/>
    <dgm:cxn modelId="{6F06A192-DE28-4436-97A2-15A779982315}" type="presOf" srcId="{4C35D32F-0EAB-4CD7-82EE-45574DC2A586}" destId="{890E4F0B-2866-4A3F-A3C7-2A14B1797930}" srcOrd="1" destOrd="0" presId="urn:microsoft.com/office/officeart/2005/8/layout/target3"/>
    <dgm:cxn modelId="{B9D82D4A-2F2D-4B81-90E6-8FFFD10B5F01}" type="presOf" srcId="{4C35D32F-0EAB-4CD7-82EE-45574DC2A586}" destId="{8BEBB6EC-1DAA-4CAC-8A25-BC0FCBD5DBD5}" srcOrd="0" destOrd="0" presId="urn:microsoft.com/office/officeart/2005/8/layout/target3"/>
    <dgm:cxn modelId="{8E9E6871-A758-40F8-949D-3727CBC0B810}" type="presOf" srcId="{B651F6E3-6281-48DB-9319-2AEAFDAE7572}" destId="{6BB5E863-4638-4E1D-BFDE-399D028AC4ED}" srcOrd="1" destOrd="0" presId="urn:microsoft.com/office/officeart/2005/8/layout/target3"/>
    <dgm:cxn modelId="{A3F18955-3236-4C77-A55C-15AA2DD38B2A}" type="presOf" srcId="{D1B46980-6531-4606-95E6-44980827E919}" destId="{6140AFEC-043D-4C43-A2F9-D0F5331DF3A3}" srcOrd="0" destOrd="0" presId="urn:microsoft.com/office/officeart/2005/8/layout/target3"/>
    <dgm:cxn modelId="{4BEB0A02-540B-4285-983D-CDFAC58B2996}" type="presOf" srcId="{B651F6E3-6281-48DB-9319-2AEAFDAE7572}" destId="{619D679B-A015-4ECF-8348-D1034C574F40}" srcOrd="0" destOrd="0" presId="urn:microsoft.com/office/officeart/2005/8/layout/target3"/>
    <dgm:cxn modelId="{AA1E7F8D-5589-436D-B1B7-50692B873A5F}" type="presParOf" srcId="{333A1088-737F-45CB-B68E-254E46348037}" destId="{F5ABB229-8D3B-4694-996A-96F23CF14429}" srcOrd="0" destOrd="0" presId="urn:microsoft.com/office/officeart/2005/8/layout/target3"/>
    <dgm:cxn modelId="{85D79C58-949F-45F9-A8B6-FEDEAB371747}" type="presParOf" srcId="{333A1088-737F-45CB-B68E-254E46348037}" destId="{F41139FD-01EE-4571-8B17-4FB00FC51163}" srcOrd="1" destOrd="0" presId="urn:microsoft.com/office/officeart/2005/8/layout/target3"/>
    <dgm:cxn modelId="{F809344F-BEE5-41A9-B1AB-8328637B70CC}" type="presParOf" srcId="{333A1088-737F-45CB-B68E-254E46348037}" destId="{D005CE8C-CC26-4C3E-AC11-E15060ECD759}" srcOrd="2" destOrd="0" presId="urn:microsoft.com/office/officeart/2005/8/layout/target3"/>
    <dgm:cxn modelId="{C9C3D40B-BFC3-4BF3-99E9-E4F44087DC7D}" type="presParOf" srcId="{333A1088-737F-45CB-B68E-254E46348037}" destId="{2C702D82-9B77-49B7-9568-BB8EB47C3372}" srcOrd="3" destOrd="0" presId="urn:microsoft.com/office/officeart/2005/8/layout/target3"/>
    <dgm:cxn modelId="{E79BE3B9-25E6-4D09-8598-DD89C226631D}" type="presParOf" srcId="{333A1088-737F-45CB-B68E-254E46348037}" destId="{A52A0455-90FF-4808-ABD0-F02540D31D5A}" srcOrd="4" destOrd="0" presId="urn:microsoft.com/office/officeart/2005/8/layout/target3"/>
    <dgm:cxn modelId="{974A6808-6C69-4EC1-AF09-E7DFC2F208BA}" type="presParOf" srcId="{333A1088-737F-45CB-B68E-254E46348037}" destId="{6140AFEC-043D-4C43-A2F9-D0F5331DF3A3}" srcOrd="5" destOrd="0" presId="urn:microsoft.com/office/officeart/2005/8/layout/target3"/>
    <dgm:cxn modelId="{F84F64BD-C292-4C6A-BDBE-1AE0A8553CF5}" type="presParOf" srcId="{333A1088-737F-45CB-B68E-254E46348037}" destId="{9358AC05-5D7D-4327-9F80-1AD486AEA664}" srcOrd="6" destOrd="0" presId="urn:microsoft.com/office/officeart/2005/8/layout/target3"/>
    <dgm:cxn modelId="{95ABBB95-F153-431E-8BD6-A97E07E3C1A9}" type="presParOf" srcId="{333A1088-737F-45CB-B68E-254E46348037}" destId="{313FC574-E1CD-4FB4-B054-0B805CE0447D}" srcOrd="7" destOrd="0" presId="urn:microsoft.com/office/officeart/2005/8/layout/target3"/>
    <dgm:cxn modelId="{562232D0-EDE9-42C2-BD17-D267B50ED312}" type="presParOf" srcId="{333A1088-737F-45CB-B68E-254E46348037}" destId="{619D679B-A015-4ECF-8348-D1034C574F40}" srcOrd="8" destOrd="0" presId="urn:microsoft.com/office/officeart/2005/8/layout/target3"/>
    <dgm:cxn modelId="{D018AA25-E10F-4A90-9508-E5CEACAB8BAD}" type="presParOf" srcId="{333A1088-737F-45CB-B68E-254E46348037}" destId="{322283A8-4A27-4CDA-BAE3-F381106A9174}" srcOrd="9" destOrd="0" presId="urn:microsoft.com/office/officeart/2005/8/layout/target3"/>
    <dgm:cxn modelId="{EC0DB1AB-A5AE-4F7D-81B0-1A6F10FC8317}" type="presParOf" srcId="{333A1088-737F-45CB-B68E-254E46348037}" destId="{FFC9F71D-1B4F-4AD9-A4A6-86ADEFC8AF5C}" srcOrd="10" destOrd="0" presId="urn:microsoft.com/office/officeart/2005/8/layout/target3"/>
    <dgm:cxn modelId="{7675C3DF-28AE-42CD-8292-C301F53BBB69}" type="presParOf" srcId="{333A1088-737F-45CB-B68E-254E46348037}" destId="{25B08C86-7E15-44DC-BE7F-FFB55DD49D12}" srcOrd="11" destOrd="0" presId="urn:microsoft.com/office/officeart/2005/8/layout/target3"/>
    <dgm:cxn modelId="{C40F1843-BB0E-4EA5-BCE6-DECB58238FA4}" type="presParOf" srcId="{333A1088-737F-45CB-B68E-254E46348037}" destId="{76644BE8-9D7C-4C09-B250-3D10AF48CBB7}" srcOrd="12" destOrd="0" presId="urn:microsoft.com/office/officeart/2005/8/layout/target3"/>
    <dgm:cxn modelId="{A0C32DF5-3890-4A6F-80D1-C3D0CD8D59A9}" type="presParOf" srcId="{333A1088-737F-45CB-B68E-254E46348037}" destId="{EE85B701-7295-41C0-BA7A-34D3756A2AE6}" srcOrd="13" destOrd="0" presId="urn:microsoft.com/office/officeart/2005/8/layout/target3"/>
    <dgm:cxn modelId="{75AF5204-747C-43F5-90D7-8283608C0327}" type="presParOf" srcId="{333A1088-737F-45CB-B68E-254E46348037}" destId="{8BEBB6EC-1DAA-4CAC-8A25-BC0FCBD5DBD5}" srcOrd="14" destOrd="0" presId="urn:microsoft.com/office/officeart/2005/8/layout/target3"/>
    <dgm:cxn modelId="{F7A65F5E-32D2-4566-9660-B0F6412F9089}" type="presParOf" srcId="{333A1088-737F-45CB-B68E-254E46348037}" destId="{AED2198E-93D5-4001-81B4-73124B309672}" srcOrd="15" destOrd="0" presId="urn:microsoft.com/office/officeart/2005/8/layout/target3"/>
    <dgm:cxn modelId="{16F92474-A36E-4AA0-A062-E6784C3A637C}" type="presParOf" srcId="{333A1088-737F-45CB-B68E-254E46348037}" destId="{2BE915AB-18AA-4053-B92C-3BFC9ED204BB}" srcOrd="16" destOrd="0" presId="urn:microsoft.com/office/officeart/2005/8/layout/target3"/>
    <dgm:cxn modelId="{F1B5ADB9-9295-48EB-9C8C-4DCBF3ACD8F7}" type="presParOf" srcId="{333A1088-737F-45CB-B68E-254E46348037}" destId="{6BB5E863-4638-4E1D-BFDE-399D028AC4ED}" srcOrd="17" destOrd="0" presId="urn:microsoft.com/office/officeart/2005/8/layout/target3"/>
    <dgm:cxn modelId="{82A509C1-FA32-44B3-A3D3-FD13D41DFC48}" type="presParOf" srcId="{333A1088-737F-45CB-B68E-254E46348037}" destId="{5A5FFA88-C948-4069-8E93-59FA12366E83}" srcOrd="18" destOrd="0" presId="urn:microsoft.com/office/officeart/2005/8/layout/target3"/>
    <dgm:cxn modelId="{560CFBEC-5BBB-4C40-A594-225048B6E15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</a:t>
          </a:r>
          <a:r>
            <a:rPr lang="cs-CZ" sz="2000" kern="1200" dirty="0" err="1" smtClean="0"/>
            <a:t>Schmiedhamerová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VY_32_INOVACE_19_Vyjmen. slova a stavba slova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Vyjmenovaná slova – S – test.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B7468-7AB4-411D-AD93-CE48BC01EE5E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6C91D-46CF-4DEE-9E7F-4B513B5C7F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28880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B7468-7AB4-411D-AD93-CE48BC01EE5E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6C91D-46CF-4DEE-9E7F-4B513B5C7F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5389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B7468-7AB4-411D-AD93-CE48BC01EE5E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6C91D-46CF-4DEE-9E7F-4B513B5C7F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40254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B7468-7AB4-411D-AD93-CE48BC01EE5E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6C91D-46CF-4DEE-9E7F-4B513B5C7F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6229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B7468-7AB4-411D-AD93-CE48BC01EE5E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6C91D-46CF-4DEE-9E7F-4B513B5C7F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55074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B7468-7AB4-411D-AD93-CE48BC01EE5E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6C91D-46CF-4DEE-9E7F-4B513B5C7F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7163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B7468-7AB4-411D-AD93-CE48BC01EE5E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6C91D-46CF-4DEE-9E7F-4B513B5C7F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01876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B7468-7AB4-411D-AD93-CE48BC01EE5E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6C91D-46CF-4DEE-9E7F-4B513B5C7F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30384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B7468-7AB4-411D-AD93-CE48BC01EE5E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6C91D-46CF-4DEE-9E7F-4B513B5C7F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9524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B7468-7AB4-411D-AD93-CE48BC01EE5E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6C91D-46CF-4DEE-9E7F-4B513B5C7F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72723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B7468-7AB4-411D-AD93-CE48BC01EE5E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6C91D-46CF-4DEE-9E7F-4B513B5C7F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44150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CB7468-7AB4-411D-AD93-CE48BC01EE5E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96C91D-46CF-4DEE-9E7F-4B513B5C7F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93837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55069958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82231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Prezentace je určena k opakování a upevnění učiva o vyjmenovaných slovech po S. Žáci pracují samostatně  s barevnými kartičkami samohlásek  i/y v lavicích, nebo doplňují vynechané hlásky fixem na interaktivní tabuli. Úkolem žáků je doplnit správné i, y  do slov, vět. </a:t>
            </a:r>
          </a:p>
          <a:p>
            <a:r>
              <a:rPr lang="cs-CZ" dirty="0" smtClean="0"/>
              <a:t>Žáci mají okamžitou zpětnou vazbu při </a:t>
            </a:r>
            <a:r>
              <a:rPr lang="cs-CZ" dirty="0" smtClean="0"/>
              <a:t>práci                       </a:t>
            </a:r>
            <a:r>
              <a:rPr lang="cs-CZ" dirty="0" smtClean="0"/>
              <a:t>s interaktivní tabulí. Správná odpověď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3925048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1484784"/>
            <a:ext cx="7515584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b="1" dirty="0" smtClean="0"/>
              <a:t>Na lavici máš kartičky </a:t>
            </a:r>
          </a:p>
          <a:p>
            <a:r>
              <a:rPr lang="cs-CZ" sz="4000" b="1" dirty="0" smtClean="0"/>
              <a:t> samohlásek   </a:t>
            </a:r>
            <a:r>
              <a:rPr lang="cs-CZ" sz="5400" b="1" dirty="0" smtClean="0">
                <a:solidFill>
                  <a:srgbClr val="0070C0"/>
                </a:solidFill>
              </a:rPr>
              <a:t>i</a:t>
            </a:r>
            <a:r>
              <a:rPr lang="cs-CZ" sz="4000" b="1" dirty="0" smtClean="0"/>
              <a:t>, </a:t>
            </a:r>
            <a:r>
              <a:rPr lang="cs-CZ" sz="5400" b="1" dirty="0" smtClean="0">
                <a:solidFill>
                  <a:srgbClr val="FF0000"/>
                </a:solidFill>
              </a:rPr>
              <a:t>y</a:t>
            </a:r>
            <a:r>
              <a:rPr lang="cs-CZ" sz="5400" b="1" dirty="0" smtClean="0"/>
              <a:t> </a:t>
            </a:r>
            <a:r>
              <a:rPr lang="cs-CZ" sz="3600" b="1" dirty="0" smtClean="0"/>
              <a:t>.</a:t>
            </a:r>
          </a:p>
          <a:p>
            <a:r>
              <a:rPr lang="cs-CZ" sz="4000" b="1" dirty="0" smtClean="0"/>
              <a:t> Uspořádej je podle pořadí, jak</a:t>
            </a:r>
          </a:p>
          <a:p>
            <a:r>
              <a:rPr lang="cs-CZ" sz="4000" b="1" dirty="0" smtClean="0"/>
              <a:t>slova nebo věty po sobě následují!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3102823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32656"/>
            <a:ext cx="10943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srgbClr val="C00000"/>
                </a:solidFill>
              </a:rPr>
              <a:t>Úkol č.1:</a:t>
            </a:r>
            <a:endParaRPr lang="cs-CZ" sz="2000" b="1" i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94638" y="360798"/>
            <a:ext cx="7806561" cy="72943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S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korky</a:t>
            </a:r>
            <a:r>
              <a:rPr lang="cs-CZ" sz="3600" b="1" dirty="0" smtClean="0"/>
              <a:t> často přilétají do krmítek. </a:t>
            </a:r>
          </a:p>
          <a:p>
            <a:endParaRPr lang="cs-CZ" sz="3600" b="1" dirty="0" smtClean="0"/>
          </a:p>
          <a:p>
            <a:r>
              <a:rPr lang="cs-CZ" sz="3600" b="1" dirty="0" err="1" smtClean="0"/>
              <a:t>S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sel</a:t>
            </a:r>
            <a:r>
              <a:rPr lang="cs-CZ" sz="3600" b="1" dirty="0" smtClean="0"/>
              <a:t>  je malý polní hlodavec.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Rybář spravoval potrhané </a:t>
            </a:r>
            <a:r>
              <a:rPr lang="cs-CZ" sz="3600" b="1" dirty="0" err="1" smtClean="0"/>
              <a:t>s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tě</a:t>
            </a:r>
            <a:r>
              <a:rPr lang="cs-CZ" sz="3600" b="1" dirty="0" smtClean="0"/>
              <a:t>.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Cesta byla </a:t>
            </a:r>
            <a:r>
              <a:rPr lang="cs-CZ" sz="3600" b="1" dirty="0" err="1" smtClean="0"/>
              <a:t>pos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paná</a:t>
            </a:r>
            <a:r>
              <a:rPr lang="cs-CZ" sz="3600" b="1" dirty="0" smtClean="0"/>
              <a:t> štěrkem.</a:t>
            </a:r>
          </a:p>
          <a:p>
            <a:endParaRPr lang="cs-CZ" sz="3600" b="1" dirty="0"/>
          </a:p>
          <a:p>
            <a:r>
              <a:rPr lang="cs-CZ" sz="3600" b="1" dirty="0" smtClean="0"/>
              <a:t>Rostliny bez vody začaly </a:t>
            </a:r>
            <a:r>
              <a:rPr lang="cs-CZ" sz="3600" b="1" dirty="0" err="1" smtClean="0"/>
              <a:t>us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chat</a:t>
            </a:r>
            <a:r>
              <a:rPr lang="cs-CZ" sz="3600" b="1" dirty="0" smtClean="0"/>
              <a:t>.</a:t>
            </a:r>
          </a:p>
          <a:p>
            <a:endParaRPr lang="cs-CZ" sz="3600" b="1" dirty="0"/>
          </a:p>
          <a:p>
            <a:r>
              <a:rPr lang="cs-CZ" sz="3600" b="1" dirty="0" smtClean="0"/>
              <a:t>Rozjezd lokomotivy provází </a:t>
            </a:r>
            <a:r>
              <a:rPr lang="cs-CZ" sz="3600" b="1" dirty="0" err="1" smtClean="0"/>
              <a:t>s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kot</a:t>
            </a:r>
            <a:r>
              <a:rPr lang="cs-CZ" sz="3600" b="1" dirty="0" smtClean="0"/>
              <a:t> páry. </a:t>
            </a:r>
          </a:p>
          <a:p>
            <a:endParaRPr lang="cs-CZ" sz="3600" b="1" dirty="0" smtClean="0"/>
          </a:p>
          <a:p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5898689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26099"/>
            <a:ext cx="10061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ŘEŠENÍ: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35696" y="726209"/>
            <a:ext cx="2878032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003300"/>
                </a:solidFill>
              </a:rPr>
              <a:t>s</a:t>
            </a:r>
            <a:r>
              <a:rPr lang="cs-CZ" sz="5400" dirty="0" smtClean="0">
                <a:solidFill>
                  <a:srgbClr val="C00000"/>
                </a:solidFill>
              </a:rPr>
              <a:t>ý</a:t>
            </a:r>
            <a:r>
              <a:rPr lang="cs-CZ" sz="5400" dirty="0" smtClean="0">
                <a:solidFill>
                  <a:srgbClr val="003300"/>
                </a:solidFill>
              </a:rPr>
              <a:t>korky</a:t>
            </a:r>
          </a:p>
          <a:p>
            <a:r>
              <a:rPr lang="cs-CZ" sz="5400" dirty="0" smtClean="0">
                <a:solidFill>
                  <a:srgbClr val="003300"/>
                </a:solidFill>
              </a:rPr>
              <a:t>s</a:t>
            </a:r>
            <a:r>
              <a:rPr lang="cs-CZ" sz="5400" dirty="0" smtClean="0">
                <a:solidFill>
                  <a:srgbClr val="C00000"/>
                </a:solidFill>
              </a:rPr>
              <a:t>y</a:t>
            </a:r>
            <a:r>
              <a:rPr lang="cs-CZ" sz="5400" dirty="0" smtClean="0">
                <a:solidFill>
                  <a:srgbClr val="003300"/>
                </a:solidFill>
              </a:rPr>
              <a:t>sel</a:t>
            </a:r>
          </a:p>
          <a:p>
            <a:r>
              <a:rPr lang="cs-CZ" sz="5400" dirty="0" smtClean="0">
                <a:solidFill>
                  <a:srgbClr val="003300"/>
                </a:solidFill>
              </a:rPr>
              <a:t>sítě</a:t>
            </a:r>
          </a:p>
          <a:p>
            <a:r>
              <a:rPr lang="cs-CZ" sz="5400" dirty="0" smtClean="0">
                <a:solidFill>
                  <a:srgbClr val="003300"/>
                </a:solidFill>
              </a:rPr>
              <a:t>pos</a:t>
            </a:r>
            <a:r>
              <a:rPr lang="cs-CZ" sz="5400" dirty="0" smtClean="0">
                <a:solidFill>
                  <a:srgbClr val="C00000"/>
                </a:solidFill>
              </a:rPr>
              <a:t>y</a:t>
            </a:r>
            <a:r>
              <a:rPr lang="cs-CZ" sz="5400" dirty="0" smtClean="0">
                <a:solidFill>
                  <a:srgbClr val="003300"/>
                </a:solidFill>
              </a:rPr>
              <a:t>paná</a:t>
            </a:r>
          </a:p>
          <a:p>
            <a:r>
              <a:rPr lang="cs-CZ" sz="5400" dirty="0" smtClean="0">
                <a:solidFill>
                  <a:srgbClr val="003300"/>
                </a:solidFill>
              </a:rPr>
              <a:t>us</a:t>
            </a:r>
            <a:r>
              <a:rPr lang="cs-CZ" sz="5400" dirty="0" smtClean="0">
                <a:solidFill>
                  <a:srgbClr val="C00000"/>
                </a:solidFill>
              </a:rPr>
              <a:t>y</a:t>
            </a:r>
            <a:r>
              <a:rPr lang="cs-CZ" sz="5400" dirty="0" smtClean="0">
                <a:solidFill>
                  <a:srgbClr val="003300"/>
                </a:solidFill>
              </a:rPr>
              <a:t>chat</a:t>
            </a:r>
          </a:p>
          <a:p>
            <a:r>
              <a:rPr lang="cs-CZ" sz="5400" dirty="0" smtClean="0">
                <a:solidFill>
                  <a:srgbClr val="003300"/>
                </a:solidFill>
              </a:rPr>
              <a:t>s</a:t>
            </a:r>
            <a:r>
              <a:rPr lang="cs-CZ" sz="5400" dirty="0" smtClean="0">
                <a:solidFill>
                  <a:srgbClr val="C00000"/>
                </a:solidFill>
              </a:rPr>
              <a:t>y</a:t>
            </a:r>
            <a:r>
              <a:rPr lang="cs-CZ" sz="5400" dirty="0" smtClean="0">
                <a:solidFill>
                  <a:srgbClr val="003300"/>
                </a:solidFill>
              </a:rPr>
              <a:t>kot</a:t>
            </a:r>
            <a:endParaRPr lang="cs-CZ" sz="5400" dirty="0">
              <a:solidFill>
                <a:srgbClr val="003300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 rot="19072960">
            <a:off x="5304253" y="4978521"/>
            <a:ext cx="1362108" cy="990243"/>
          </a:xfrm>
          <a:prstGeom prst="wedgeEllipseCallout">
            <a:avLst>
              <a:gd name="adj1" fmla="val 46909"/>
              <a:gd name="adj2" fmla="val 52871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535184" y="5288976"/>
            <a:ext cx="9002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Dobře !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22548" y="4437112"/>
            <a:ext cx="1781900" cy="20730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146920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609371"/>
            <a:ext cx="3559051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chléb se </a:t>
            </a:r>
            <a:r>
              <a:rPr lang="cs-CZ" sz="3600" b="1" dirty="0" err="1" smtClean="0"/>
              <a:t>s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rem</a:t>
            </a:r>
            <a:endParaRPr lang="cs-CZ" sz="3600" b="1" dirty="0" smtClean="0"/>
          </a:p>
          <a:p>
            <a:endParaRPr lang="cs-CZ" sz="3600" b="1" dirty="0"/>
          </a:p>
          <a:p>
            <a:r>
              <a:rPr lang="cs-CZ" sz="3600" b="1" dirty="0" err="1" smtClean="0"/>
              <a:t>s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lný</a:t>
            </a:r>
            <a:r>
              <a:rPr lang="cs-CZ" sz="3600" b="1" dirty="0" smtClean="0"/>
              <a:t> déšť</a:t>
            </a:r>
          </a:p>
          <a:p>
            <a:endParaRPr lang="cs-CZ" sz="3600" b="1" dirty="0"/>
          </a:p>
          <a:p>
            <a:r>
              <a:rPr lang="cs-CZ" sz="3600" b="1" dirty="0" err="1" smtClean="0"/>
              <a:t>s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korčí</a:t>
            </a:r>
            <a:r>
              <a:rPr lang="cs-CZ" sz="3600" b="1" dirty="0" smtClean="0"/>
              <a:t> hejno</a:t>
            </a:r>
          </a:p>
          <a:p>
            <a:endParaRPr lang="cs-CZ" sz="3600" b="1" dirty="0"/>
          </a:p>
          <a:p>
            <a:r>
              <a:rPr lang="cs-CZ" sz="3600" b="1" dirty="0" err="1" smtClean="0"/>
              <a:t>s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rová</a:t>
            </a:r>
            <a:r>
              <a:rPr lang="cs-CZ" sz="3600" b="1" dirty="0" smtClean="0"/>
              <a:t> mrkev</a:t>
            </a:r>
          </a:p>
          <a:p>
            <a:endParaRPr lang="cs-CZ" sz="3600" b="1" dirty="0"/>
          </a:p>
          <a:p>
            <a:r>
              <a:rPr lang="cs-CZ" sz="3600" b="1" dirty="0" smtClean="0"/>
              <a:t>studený </a:t>
            </a:r>
            <a:r>
              <a:rPr lang="cs-CZ" sz="3600" b="1" dirty="0" err="1" smtClean="0"/>
              <a:t>pros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nec</a:t>
            </a:r>
            <a:endParaRPr lang="cs-CZ" sz="3600" b="1" dirty="0" smtClean="0"/>
          </a:p>
          <a:p>
            <a:endParaRPr lang="cs-CZ" sz="3600" b="1" dirty="0"/>
          </a:p>
          <a:p>
            <a:r>
              <a:rPr lang="cs-CZ" sz="3600" b="1" dirty="0" smtClean="0"/>
              <a:t>jedlá </a:t>
            </a:r>
            <a:r>
              <a:rPr lang="cs-CZ" sz="3600" b="1" dirty="0" err="1" smtClean="0"/>
              <a:t>s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rovinka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332656"/>
            <a:ext cx="10974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srgbClr val="C00000"/>
                </a:solidFill>
              </a:rPr>
              <a:t>Úkol č.2:</a:t>
            </a:r>
            <a:endParaRPr lang="cs-CZ" sz="2000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679617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26099"/>
            <a:ext cx="10061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ŘEŠENÍ: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35696" y="726209"/>
            <a:ext cx="2819939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003300"/>
                </a:solidFill>
              </a:rPr>
              <a:t>se s</a:t>
            </a:r>
            <a:r>
              <a:rPr lang="cs-CZ" sz="5400" dirty="0" smtClean="0">
                <a:solidFill>
                  <a:srgbClr val="C00000"/>
                </a:solidFill>
              </a:rPr>
              <a:t>ý</a:t>
            </a:r>
            <a:r>
              <a:rPr lang="cs-CZ" sz="5400" dirty="0" smtClean="0">
                <a:solidFill>
                  <a:srgbClr val="003300"/>
                </a:solidFill>
              </a:rPr>
              <a:t>rem</a:t>
            </a:r>
          </a:p>
          <a:p>
            <a:r>
              <a:rPr lang="cs-CZ" sz="5400" dirty="0" smtClean="0">
                <a:solidFill>
                  <a:srgbClr val="003300"/>
                </a:solidFill>
              </a:rPr>
              <a:t>silný</a:t>
            </a:r>
          </a:p>
          <a:p>
            <a:r>
              <a:rPr lang="cs-CZ" sz="5400" dirty="0" smtClean="0">
                <a:solidFill>
                  <a:srgbClr val="003300"/>
                </a:solidFill>
              </a:rPr>
              <a:t>s</a:t>
            </a:r>
            <a:r>
              <a:rPr lang="cs-CZ" sz="5400" dirty="0" smtClean="0">
                <a:solidFill>
                  <a:srgbClr val="C00000"/>
                </a:solidFill>
              </a:rPr>
              <a:t>ý</a:t>
            </a:r>
            <a:r>
              <a:rPr lang="cs-CZ" sz="5400" dirty="0" smtClean="0">
                <a:solidFill>
                  <a:srgbClr val="003300"/>
                </a:solidFill>
              </a:rPr>
              <a:t>korčí</a:t>
            </a:r>
          </a:p>
          <a:p>
            <a:r>
              <a:rPr lang="cs-CZ" sz="5400" dirty="0" smtClean="0">
                <a:solidFill>
                  <a:srgbClr val="003300"/>
                </a:solidFill>
              </a:rPr>
              <a:t>s</a:t>
            </a:r>
            <a:r>
              <a:rPr lang="cs-CZ" sz="5400" dirty="0" smtClean="0">
                <a:solidFill>
                  <a:srgbClr val="C00000"/>
                </a:solidFill>
              </a:rPr>
              <a:t>y</a:t>
            </a:r>
            <a:r>
              <a:rPr lang="cs-CZ" sz="5400" dirty="0" smtClean="0">
                <a:solidFill>
                  <a:srgbClr val="003300"/>
                </a:solidFill>
              </a:rPr>
              <a:t>rová</a:t>
            </a:r>
          </a:p>
          <a:p>
            <a:r>
              <a:rPr lang="cs-CZ" sz="5400" dirty="0" smtClean="0">
                <a:solidFill>
                  <a:srgbClr val="003300"/>
                </a:solidFill>
              </a:rPr>
              <a:t>prosinec</a:t>
            </a:r>
          </a:p>
          <a:p>
            <a:r>
              <a:rPr lang="cs-CZ" sz="5400" dirty="0" smtClean="0">
                <a:solidFill>
                  <a:srgbClr val="003300"/>
                </a:solidFill>
              </a:rPr>
              <a:t>s</a:t>
            </a:r>
            <a:r>
              <a:rPr lang="cs-CZ" sz="5400" dirty="0" smtClean="0">
                <a:solidFill>
                  <a:srgbClr val="C00000"/>
                </a:solidFill>
              </a:rPr>
              <a:t>y</a:t>
            </a:r>
            <a:r>
              <a:rPr lang="cs-CZ" sz="5400" dirty="0" smtClean="0">
                <a:solidFill>
                  <a:srgbClr val="003300"/>
                </a:solidFill>
              </a:rPr>
              <a:t>rovinka</a:t>
            </a:r>
            <a:endParaRPr lang="cs-CZ" sz="5400" dirty="0">
              <a:solidFill>
                <a:srgbClr val="003300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 rot="19072960">
            <a:off x="5304253" y="4978521"/>
            <a:ext cx="1362108" cy="990243"/>
          </a:xfrm>
          <a:prstGeom prst="wedgeEllipseCallout">
            <a:avLst>
              <a:gd name="adj1" fmla="val 46909"/>
              <a:gd name="adj2" fmla="val 52871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535184" y="5288976"/>
            <a:ext cx="9002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Dobře !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1026" name="Picture 2" descr="C:\Users\08F8\AppData\Local\Microsoft\Windows\Temporary Internet Files\Content.IE5\UW4HNAWA\MC9000304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956695"/>
            <a:ext cx="2387498" cy="2664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664922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609371"/>
            <a:ext cx="3559051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nas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pat</a:t>
            </a:r>
            <a:r>
              <a:rPr lang="cs-CZ" sz="3600" b="1" dirty="0" smtClean="0"/>
              <a:t> ptáčkům</a:t>
            </a:r>
          </a:p>
          <a:p>
            <a:endParaRPr lang="cs-CZ" sz="3600" b="1" dirty="0"/>
          </a:p>
          <a:p>
            <a:r>
              <a:rPr lang="cs-CZ" sz="3600" b="1" dirty="0" smtClean="0"/>
              <a:t>cukrová </a:t>
            </a:r>
            <a:r>
              <a:rPr lang="cs-CZ" sz="3600" b="1" dirty="0" err="1" smtClean="0"/>
              <a:t>pos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pka</a:t>
            </a:r>
            <a:endParaRPr lang="cs-CZ" sz="3600" b="1" dirty="0" smtClean="0"/>
          </a:p>
          <a:p>
            <a:endParaRPr lang="cs-CZ" sz="3600" b="1" dirty="0"/>
          </a:p>
          <a:p>
            <a:r>
              <a:rPr lang="cs-CZ" sz="3600" b="1" dirty="0" err="1" smtClean="0"/>
              <a:t>s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lonová</a:t>
            </a:r>
            <a:r>
              <a:rPr lang="cs-CZ" sz="3600" b="1" dirty="0" smtClean="0"/>
              <a:t> bunda</a:t>
            </a:r>
          </a:p>
          <a:p>
            <a:endParaRPr lang="cs-CZ" sz="3600" b="1" dirty="0"/>
          </a:p>
          <a:p>
            <a:r>
              <a:rPr lang="cs-CZ" sz="3600" b="1" dirty="0" smtClean="0"/>
              <a:t>zámek </a:t>
            </a:r>
            <a:r>
              <a:rPr lang="cs-CZ" sz="3600" b="1" dirty="0" err="1" smtClean="0"/>
              <a:t>S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chrov</a:t>
            </a:r>
            <a:endParaRPr lang="cs-CZ" sz="3600" b="1" dirty="0" smtClean="0"/>
          </a:p>
          <a:p>
            <a:endParaRPr lang="cs-CZ" sz="3600" b="1" dirty="0"/>
          </a:p>
          <a:p>
            <a:r>
              <a:rPr lang="cs-CZ" sz="3600" b="1" dirty="0" smtClean="0"/>
              <a:t>jarní </a:t>
            </a:r>
            <a:r>
              <a:rPr lang="cs-CZ" sz="3600" b="1" dirty="0" err="1" smtClean="0"/>
              <a:t>měs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c</a:t>
            </a:r>
            <a:r>
              <a:rPr lang="cs-CZ" sz="3600" b="1" dirty="0" smtClean="0"/>
              <a:t> </a:t>
            </a:r>
          </a:p>
          <a:p>
            <a:endParaRPr lang="cs-CZ" sz="3600" b="1" dirty="0"/>
          </a:p>
          <a:p>
            <a:r>
              <a:rPr lang="cs-CZ" sz="3600" b="1" dirty="0" err="1" smtClean="0"/>
              <a:t>s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chravý</a:t>
            </a:r>
            <a:r>
              <a:rPr lang="cs-CZ" sz="3600" b="1" dirty="0" smtClean="0"/>
              <a:t> den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332656"/>
            <a:ext cx="10974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srgbClr val="C00000"/>
                </a:solidFill>
              </a:rPr>
              <a:t>Úkol č.3:</a:t>
            </a:r>
            <a:endParaRPr lang="cs-CZ" sz="2000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05923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26099"/>
            <a:ext cx="10061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ŘEŠENÍ: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35696" y="726209"/>
            <a:ext cx="2584747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003300"/>
                </a:solidFill>
              </a:rPr>
              <a:t>nas</a:t>
            </a:r>
            <a:r>
              <a:rPr lang="cs-CZ" sz="5400" dirty="0" smtClean="0">
                <a:solidFill>
                  <a:srgbClr val="C00000"/>
                </a:solidFill>
              </a:rPr>
              <a:t>y</a:t>
            </a:r>
            <a:r>
              <a:rPr lang="cs-CZ" sz="5400" dirty="0" smtClean="0">
                <a:solidFill>
                  <a:srgbClr val="003300"/>
                </a:solidFill>
              </a:rPr>
              <a:t>pat</a:t>
            </a:r>
          </a:p>
          <a:p>
            <a:r>
              <a:rPr lang="cs-CZ" sz="5400" dirty="0" smtClean="0">
                <a:solidFill>
                  <a:srgbClr val="003300"/>
                </a:solidFill>
              </a:rPr>
              <a:t>pos</a:t>
            </a:r>
            <a:r>
              <a:rPr lang="cs-CZ" sz="5400" dirty="0" smtClean="0">
                <a:solidFill>
                  <a:srgbClr val="C00000"/>
                </a:solidFill>
              </a:rPr>
              <a:t>y</a:t>
            </a:r>
            <a:r>
              <a:rPr lang="cs-CZ" sz="5400" dirty="0" smtClean="0">
                <a:solidFill>
                  <a:srgbClr val="003300"/>
                </a:solidFill>
              </a:rPr>
              <a:t>pka</a:t>
            </a:r>
          </a:p>
          <a:p>
            <a:r>
              <a:rPr lang="cs-CZ" sz="5400" dirty="0" smtClean="0">
                <a:solidFill>
                  <a:srgbClr val="003300"/>
                </a:solidFill>
              </a:rPr>
              <a:t>silonová</a:t>
            </a:r>
          </a:p>
          <a:p>
            <a:r>
              <a:rPr lang="cs-CZ" sz="5400" dirty="0" smtClean="0">
                <a:solidFill>
                  <a:srgbClr val="003300"/>
                </a:solidFill>
              </a:rPr>
              <a:t>S</a:t>
            </a:r>
            <a:r>
              <a:rPr lang="cs-CZ" sz="5400" dirty="0" smtClean="0">
                <a:solidFill>
                  <a:srgbClr val="C00000"/>
                </a:solidFill>
              </a:rPr>
              <a:t>y</a:t>
            </a:r>
            <a:r>
              <a:rPr lang="cs-CZ" sz="5400" dirty="0" smtClean="0">
                <a:solidFill>
                  <a:srgbClr val="003300"/>
                </a:solidFill>
              </a:rPr>
              <a:t>chrov </a:t>
            </a:r>
          </a:p>
          <a:p>
            <a:r>
              <a:rPr lang="cs-CZ" sz="5400" dirty="0" smtClean="0">
                <a:solidFill>
                  <a:srgbClr val="003300"/>
                </a:solidFill>
              </a:rPr>
              <a:t>měsíc</a:t>
            </a:r>
          </a:p>
          <a:p>
            <a:r>
              <a:rPr lang="cs-CZ" sz="5400" dirty="0" smtClean="0">
                <a:solidFill>
                  <a:srgbClr val="003300"/>
                </a:solidFill>
              </a:rPr>
              <a:t>s</a:t>
            </a:r>
            <a:r>
              <a:rPr lang="cs-CZ" sz="5400" dirty="0" smtClean="0">
                <a:solidFill>
                  <a:srgbClr val="C00000"/>
                </a:solidFill>
              </a:rPr>
              <a:t>y</a:t>
            </a:r>
            <a:r>
              <a:rPr lang="cs-CZ" sz="5400" dirty="0" smtClean="0">
                <a:solidFill>
                  <a:srgbClr val="003300"/>
                </a:solidFill>
              </a:rPr>
              <a:t>chravý</a:t>
            </a:r>
            <a:endParaRPr lang="cs-CZ" sz="5400" dirty="0">
              <a:solidFill>
                <a:srgbClr val="003300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 rot="17081926">
            <a:off x="5304252" y="4978521"/>
            <a:ext cx="1362108" cy="990243"/>
          </a:xfrm>
          <a:prstGeom prst="wedgeEllipseCallout">
            <a:avLst>
              <a:gd name="adj1" fmla="val 46909"/>
              <a:gd name="adj2" fmla="val 52871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535184" y="5288976"/>
            <a:ext cx="9002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Dobře !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1027" name="Picture 3" descr="C:\Users\08F8\AppData\Local\Microsoft\Windows\Temporary Internet Files\Content.IE5\7GR4Z720\MC9004241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775656"/>
            <a:ext cx="2783402" cy="2091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911177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609371"/>
            <a:ext cx="3401380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houkání </a:t>
            </a:r>
            <a:r>
              <a:rPr lang="cs-CZ" sz="3600" b="1" dirty="0" err="1" smtClean="0"/>
              <a:t>s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čka</a:t>
            </a:r>
            <a:endParaRPr lang="cs-CZ" sz="3600" b="1" dirty="0" smtClean="0"/>
          </a:p>
          <a:p>
            <a:endParaRPr lang="cs-CZ" sz="3600" b="1" dirty="0"/>
          </a:p>
          <a:p>
            <a:r>
              <a:rPr lang="cs-CZ" sz="3600" b="1" dirty="0" err="1" smtClean="0"/>
              <a:t>us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chající</a:t>
            </a:r>
            <a:r>
              <a:rPr lang="cs-CZ" sz="3600" b="1" dirty="0" smtClean="0"/>
              <a:t> prádlo</a:t>
            </a:r>
          </a:p>
          <a:p>
            <a:endParaRPr lang="cs-CZ" sz="3600" b="1" dirty="0"/>
          </a:p>
          <a:p>
            <a:r>
              <a:rPr lang="cs-CZ" sz="3600" b="1" dirty="0" smtClean="0"/>
              <a:t>dřevěné </a:t>
            </a:r>
            <a:r>
              <a:rPr lang="cs-CZ" sz="3600" b="1" dirty="0" err="1" smtClean="0"/>
              <a:t>s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to</a:t>
            </a:r>
            <a:endParaRPr lang="cs-CZ" sz="3600" b="1" dirty="0" smtClean="0"/>
          </a:p>
          <a:p>
            <a:endParaRPr lang="cs-CZ" sz="3600" b="1" dirty="0"/>
          </a:p>
          <a:p>
            <a:r>
              <a:rPr lang="cs-CZ" sz="3600" b="1" dirty="0" err="1" smtClean="0"/>
              <a:t>s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pavý</a:t>
            </a:r>
            <a:r>
              <a:rPr lang="cs-CZ" sz="3600" b="1" dirty="0" smtClean="0"/>
              <a:t> hlas</a:t>
            </a:r>
          </a:p>
          <a:p>
            <a:endParaRPr lang="cs-CZ" sz="3600" b="1" dirty="0"/>
          </a:p>
          <a:p>
            <a:r>
              <a:rPr lang="cs-CZ" sz="3600" b="1" dirty="0" smtClean="0"/>
              <a:t>matčin </a:t>
            </a:r>
            <a:r>
              <a:rPr lang="cs-CZ" sz="3600" b="1" dirty="0" err="1" smtClean="0"/>
              <a:t>s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novec</a:t>
            </a:r>
            <a:r>
              <a:rPr lang="cs-CZ" sz="3600" b="1" dirty="0" smtClean="0"/>
              <a:t> </a:t>
            </a:r>
          </a:p>
          <a:p>
            <a:endParaRPr lang="cs-CZ" sz="3600" b="1" dirty="0"/>
          </a:p>
          <a:p>
            <a:r>
              <a:rPr lang="cs-CZ" sz="3600" b="1" dirty="0" err="1" smtClean="0"/>
              <a:t>dos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ta</a:t>
            </a:r>
            <a:r>
              <a:rPr lang="cs-CZ" sz="3600" b="1" dirty="0" smtClean="0"/>
              <a:t> se najíst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332656"/>
            <a:ext cx="10974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srgbClr val="C00000"/>
                </a:solidFill>
              </a:rPr>
              <a:t>Úkol č.4:</a:t>
            </a:r>
            <a:endParaRPr lang="cs-CZ" sz="2000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794136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26099"/>
            <a:ext cx="10061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ŘEŠENÍ: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35696" y="726209"/>
            <a:ext cx="2877263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003300"/>
                </a:solidFill>
              </a:rPr>
              <a:t>s</a:t>
            </a:r>
            <a:r>
              <a:rPr lang="cs-CZ" sz="5400" dirty="0" smtClean="0">
                <a:solidFill>
                  <a:srgbClr val="C00000"/>
                </a:solidFill>
              </a:rPr>
              <a:t>ý</a:t>
            </a:r>
            <a:r>
              <a:rPr lang="cs-CZ" sz="5400" dirty="0" smtClean="0">
                <a:solidFill>
                  <a:srgbClr val="003300"/>
                </a:solidFill>
              </a:rPr>
              <a:t>čka</a:t>
            </a:r>
          </a:p>
          <a:p>
            <a:r>
              <a:rPr lang="cs-CZ" sz="5400" dirty="0" smtClean="0">
                <a:solidFill>
                  <a:srgbClr val="003300"/>
                </a:solidFill>
              </a:rPr>
              <a:t>us</a:t>
            </a:r>
            <a:r>
              <a:rPr lang="cs-CZ" sz="5400" dirty="0" smtClean="0">
                <a:solidFill>
                  <a:srgbClr val="C00000"/>
                </a:solidFill>
              </a:rPr>
              <a:t>y</a:t>
            </a:r>
            <a:r>
              <a:rPr lang="cs-CZ" sz="5400" dirty="0" smtClean="0">
                <a:solidFill>
                  <a:srgbClr val="003300"/>
                </a:solidFill>
              </a:rPr>
              <a:t>chající</a:t>
            </a:r>
          </a:p>
          <a:p>
            <a:r>
              <a:rPr lang="cs-CZ" sz="5400" dirty="0" smtClean="0">
                <a:solidFill>
                  <a:srgbClr val="003300"/>
                </a:solidFill>
              </a:rPr>
              <a:t>síto</a:t>
            </a:r>
          </a:p>
          <a:p>
            <a:r>
              <a:rPr lang="cs-CZ" sz="5400" dirty="0" smtClean="0">
                <a:solidFill>
                  <a:srgbClr val="003300"/>
                </a:solidFill>
              </a:rPr>
              <a:t>sípavý </a:t>
            </a:r>
          </a:p>
          <a:p>
            <a:r>
              <a:rPr lang="cs-CZ" sz="5400" dirty="0" smtClean="0">
                <a:solidFill>
                  <a:srgbClr val="003300"/>
                </a:solidFill>
              </a:rPr>
              <a:t>s</a:t>
            </a:r>
            <a:r>
              <a:rPr lang="cs-CZ" sz="5400" dirty="0" smtClean="0">
                <a:solidFill>
                  <a:srgbClr val="C00000"/>
                </a:solidFill>
              </a:rPr>
              <a:t>y</a:t>
            </a:r>
            <a:r>
              <a:rPr lang="cs-CZ" sz="5400" dirty="0" smtClean="0">
                <a:solidFill>
                  <a:srgbClr val="003300"/>
                </a:solidFill>
              </a:rPr>
              <a:t>novec</a:t>
            </a:r>
          </a:p>
          <a:p>
            <a:r>
              <a:rPr lang="cs-CZ" sz="5400" dirty="0" smtClean="0">
                <a:solidFill>
                  <a:srgbClr val="003300"/>
                </a:solidFill>
              </a:rPr>
              <a:t>dos</a:t>
            </a:r>
            <a:r>
              <a:rPr lang="cs-CZ" sz="5400" dirty="0" smtClean="0">
                <a:solidFill>
                  <a:srgbClr val="C00000"/>
                </a:solidFill>
              </a:rPr>
              <a:t>y</a:t>
            </a:r>
            <a:r>
              <a:rPr lang="cs-CZ" sz="5400" dirty="0" smtClean="0">
                <a:solidFill>
                  <a:srgbClr val="003300"/>
                </a:solidFill>
              </a:rPr>
              <a:t>ta</a:t>
            </a:r>
            <a:endParaRPr lang="cs-CZ" sz="5400" dirty="0">
              <a:solidFill>
                <a:srgbClr val="003300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 rot="17081926">
            <a:off x="5304252" y="4978521"/>
            <a:ext cx="1362108" cy="990243"/>
          </a:xfrm>
          <a:prstGeom prst="wedgeEllipseCallout">
            <a:avLst>
              <a:gd name="adj1" fmla="val 46909"/>
              <a:gd name="adj2" fmla="val 52871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535184" y="5288976"/>
            <a:ext cx="9002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Dobře !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2052" name="Picture 4" descr="C:\Users\08F8\AppData\Local\Microsoft\Windows\Temporary Internet Files\Content.IE5\1RYRDZYM\MC9004283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789040"/>
            <a:ext cx="2155524" cy="2349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05180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609371"/>
            <a:ext cx="4091633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us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nající</a:t>
            </a:r>
            <a:r>
              <a:rPr lang="cs-CZ" sz="3600" b="1" dirty="0" smtClean="0"/>
              <a:t>  miminko</a:t>
            </a:r>
          </a:p>
          <a:p>
            <a:endParaRPr lang="cs-CZ" sz="3600" b="1" dirty="0"/>
          </a:p>
          <a:p>
            <a:r>
              <a:rPr lang="cs-CZ" sz="3600" b="1" dirty="0" err="1" smtClean="0"/>
              <a:t>s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slí</a:t>
            </a:r>
            <a:r>
              <a:rPr lang="cs-CZ" sz="3600" b="1" dirty="0" smtClean="0"/>
              <a:t>  mládě</a:t>
            </a:r>
          </a:p>
          <a:p>
            <a:endParaRPr lang="cs-CZ" sz="3600" b="1" dirty="0"/>
          </a:p>
          <a:p>
            <a:r>
              <a:rPr lang="cs-CZ" sz="3600" b="1" dirty="0" err="1" smtClean="0"/>
              <a:t>nenas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tný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Otesánek</a:t>
            </a:r>
            <a:endParaRPr lang="cs-CZ" sz="3600" b="1" dirty="0" smtClean="0"/>
          </a:p>
          <a:p>
            <a:endParaRPr lang="cs-CZ" sz="3600" b="1" dirty="0"/>
          </a:p>
          <a:p>
            <a:r>
              <a:rPr lang="cs-CZ" sz="3600" b="1" dirty="0" smtClean="0"/>
              <a:t>nerost  </a:t>
            </a:r>
            <a:r>
              <a:rPr lang="cs-CZ" sz="3600" b="1" dirty="0" err="1" smtClean="0"/>
              <a:t>s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ra</a:t>
            </a:r>
            <a:endParaRPr lang="cs-CZ" sz="3600" b="1" dirty="0" smtClean="0"/>
          </a:p>
          <a:p>
            <a:endParaRPr lang="cs-CZ" sz="3600" b="1" dirty="0"/>
          </a:p>
          <a:p>
            <a:r>
              <a:rPr lang="cs-CZ" sz="3600" b="1" dirty="0" smtClean="0"/>
              <a:t>plátkový  </a:t>
            </a:r>
            <a:r>
              <a:rPr lang="cs-CZ" sz="3600" b="1" dirty="0" err="1" smtClean="0"/>
              <a:t>s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r</a:t>
            </a:r>
            <a:r>
              <a:rPr lang="cs-CZ" sz="3600" b="1" dirty="0" smtClean="0"/>
              <a:t> </a:t>
            </a:r>
          </a:p>
          <a:p>
            <a:endParaRPr lang="cs-CZ" sz="3600" b="1" dirty="0"/>
          </a:p>
          <a:p>
            <a:r>
              <a:rPr lang="cs-CZ" sz="3600" b="1" dirty="0" smtClean="0"/>
              <a:t>sníh se </a:t>
            </a:r>
            <a:r>
              <a:rPr lang="cs-CZ" sz="3600" b="1" dirty="0" err="1" smtClean="0"/>
              <a:t>s</a:t>
            </a:r>
            <a:r>
              <a:rPr lang="cs-CZ" sz="3600" b="1" dirty="0" err="1" smtClean="0">
                <a:solidFill>
                  <a:srgbClr val="C00000"/>
                </a:solidFill>
              </a:rPr>
              <a:t>_</a:t>
            </a:r>
            <a:r>
              <a:rPr lang="cs-CZ" sz="3600" b="1" dirty="0" err="1" smtClean="0"/>
              <a:t>pal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332656"/>
            <a:ext cx="10974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srgbClr val="C00000"/>
                </a:solidFill>
              </a:rPr>
              <a:t>Úkol č.5:</a:t>
            </a:r>
            <a:endParaRPr lang="cs-CZ" sz="2000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11708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26099"/>
            <a:ext cx="10061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ŘEŠENÍ: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35696" y="726209"/>
            <a:ext cx="3062570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003300"/>
                </a:solidFill>
              </a:rPr>
              <a:t>usínající</a:t>
            </a:r>
          </a:p>
          <a:p>
            <a:r>
              <a:rPr lang="cs-CZ" sz="5400" dirty="0" smtClean="0">
                <a:solidFill>
                  <a:srgbClr val="003300"/>
                </a:solidFill>
              </a:rPr>
              <a:t>s</a:t>
            </a:r>
            <a:r>
              <a:rPr lang="cs-CZ" sz="5400" dirty="0" smtClean="0">
                <a:solidFill>
                  <a:srgbClr val="C00000"/>
                </a:solidFill>
              </a:rPr>
              <a:t>y</a:t>
            </a:r>
            <a:r>
              <a:rPr lang="cs-CZ" sz="5400" dirty="0" smtClean="0">
                <a:solidFill>
                  <a:srgbClr val="003300"/>
                </a:solidFill>
              </a:rPr>
              <a:t>slí</a:t>
            </a:r>
          </a:p>
          <a:p>
            <a:r>
              <a:rPr lang="cs-CZ" sz="5400" dirty="0" smtClean="0">
                <a:solidFill>
                  <a:srgbClr val="003300"/>
                </a:solidFill>
              </a:rPr>
              <a:t>nenas</a:t>
            </a:r>
            <a:r>
              <a:rPr lang="cs-CZ" sz="5400" dirty="0" smtClean="0">
                <a:solidFill>
                  <a:srgbClr val="C00000"/>
                </a:solidFill>
              </a:rPr>
              <a:t>y</a:t>
            </a:r>
            <a:r>
              <a:rPr lang="cs-CZ" sz="5400" dirty="0" smtClean="0">
                <a:solidFill>
                  <a:srgbClr val="003300"/>
                </a:solidFill>
              </a:rPr>
              <a:t>tný</a:t>
            </a:r>
          </a:p>
          <a:p>
            <a:r>
              <a:rPr lang="cs-CZ" sz="5400" dirty="0" smtClean="0">
                <a:solidFill>
                  <a:srgbClr val="003300"/>
                </a:solidFill>
              </a:rPr>
              <a:t>síra </a:t>
            </a:r>
          </a:p>
          <a:p>
            <a:r>
              <a:rPr lang="cs-CZ" sz="5400" dirty="0" smtClean="0">
                <a:solidFill>
                  <a:srgbClr val="003300"/>
                </a:solidFill>
              </a:rPr>
              <a:t>s</a:t>
            </a:r>
            <a:r>
              <a:rPr lang="cs-CZ" sz="5400" dirty="0" smtClean="0">
                <a:solidFill>
                  <a:srgbClr val="C00000"/>
                </a:solidFill>
              </a:rPr>
              <a:t>ý</a:t>
            </a:r>
            <a:r>
              <a:rPr lang="cs-CZ" sz="5400" dirty="0" smtClean="0">
                <a:solidFill>
                  <a:srgbClr val="003300"/>
                </a:solidFill>
              </a:rPr>
              <a:t>r</a:t>
            </a:r>
          </a:p>
          <a:p>
            <a:r>
              <a:rPr lang="cs-CZ" sz="5400" dirty="0" smtClean="0">
                <a:solidFill>
                  <a:srgbClr val="003300"/>
                </a:solidFill>
              </a:rPr>
              <a:t>s</a:t>
            </a:r>
            <a:r>
              <a:rPr lang="cs-CZ" sz="5400" dirty="0" smtClean="0">
                <a:solidFill>
                  <a:srgbClr val="C00000"/>
                </a:solidFill>
              </a:rPr>
              <a:t>y</a:t>
            </a:r>
            <a:r>
              <a:rPr lang="cs-CZ" sz="5400" dirty="0" smtClean="0">
                <a:solidFill>
                  <a:srgbClr val="003300"/>
                </a:solidFill>
              </a:rPr>
              <a:t>pal</a:t>
            </a:r>
            <a:endParaRPr lang="cs-CZ" sz="5400" dirty="0">
              <a:solidFill>
                <a:srgbClr val="003300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 rot="17081926">
            <a:off x="5304252" y="4978521"/>
            <a:ext cx="1362108" cy="990243"/>
          </a:xfrm>
          <a:prstGeom prst="wedgeEllipseCallout">
            <a:avLst>
              <a:gd name="adj1" fmla="val 46909"/>
              <a:gd name="adj2" fmla="val 52871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535184" y="5288976"/>
            <a:ext cx="9002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Dobře !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3076" name="Picture 4" descr="C:\Users\08F8\AppData\Local\Microsoft\Windows\Temporary Internet Files\Content.IE5\7GR4Z720\MC9004247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7825" y="3717032"/>
            <a:ext cx="2058958" cy="2324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00245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412776"/>
            <a:ext cx="62686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Obrázky byly vytvořeny v otevřené galerii Microsoft Office.</a:t>
            </a:r>
          </a:p>
          <a:p>
            <a:r>
              <a:rPr lang="cs-CZ" sz="2000" dirty="0" smtClean="0"/>
              <a:t>Text je vytvořen autorem materiálu.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422374"/>
            <a:ext cx="23318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000" dirty="0" smtClean="0"/>
              <a:t>/</a:t>
            </a:r>
            <a:r>
              <a:rPr lang="cs-CZ" sz="2000" smtClean="0"/>
              <a:t>Citace 2012-2-22/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48880688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294</Words>
  <Application>Microsoft Office PowerPoint</Application>
  <PresentationFormat>Předvádění na obrazovce (4:3)</PresentationFormat>
  <Paragraphs>116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08F8</dc:creator>
  <cp:lastModifiedBy>Dum</cp:lastModifiedBy>
  <cp:revision>22</cp:revision>
  <dcterms:created xsi:type="dcterms:W3CDTF">2012-02-22T21:28:15Z</dcterms:created>
  <dcterms:modified xsi:type="dcterms:W3CDTF">2013-02-03T11:18:09Z</dcterms:modified>
</cp:coreProperties>
</file>