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8" r:id="rId3"/>
    <p:sldId id="259" r:id="rId4"/>
    <p:sldId id="260" r:id="rId5"/>
    <p:sldId id="261" r:id="rId6"/>
    <p:sldId id="262" r:id="rId7"/>
    <p:sldId id="263" r:id="rId8"/>
    <p:sldId id="264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 </a:t>
          </a:r>
          <a:r>
            <a:rPr lang="cs-CZ" sz="2000" smtClean="0"/>
            <a:t>VY_32_INOVACE_05_Slovní druhy a význam slova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Marcela </a:t>
          </a:r>
          <a:r>
            <a:rPr lang="cs-CZ" sz="2000" dirty="0" err="1" smtClean="0"/>
            <a:t>Schmiedhamerová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Přídavná jména.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75FF2C2-E28B-49E5-A621-EF59FCACF4F5}" type="presOf" srcId="{B651F6E3-6281-48DB-9319-2AEAFDAE7572}" destId="{619D679B-A015-4ECF-8348-D1034C574F40}" srcOrd="0" destOrd="0" presId="urn:microsoft.com/office/officeart/2005/8/layout/target3"/>
    <dgm:cxn modelId="{E06BA94F-9E3D-4D7C-8DF4-57317BFFE8FF}" type="presOf" srcId="{D1D4F407-5343-4D3F-B5B9-D407B03CAEB4}" destId="{D005CE8C-CC26-4C3E-AC11-E15060ECD759}" srcOrd="0" destOrd="0" presId="urn:microsoft.com/office/officeart/2005/8/layout/target3"/>
    <dgm:cxn modelId="{524684F3-842F-4FE8-A6BE-101C0579383E}" type="presOf" srcId="{D8197B8C-B260-4A16-BDF4-0947B075E274}" destId="{25B08C86-7E15-44DC-BE7F-FFB55DD49D12}" srcOrd="0" destOrd="0" presId="urn:microsoft.com/office/officeart/2005/8/layout/target3"/>
    <dgm:cxn modelId="{BAADB0A9-CE4C-4D42-8106-D1B8EC7CC33A}" type="presOf" srcId="{4C35D32F-0EAB-4CD7-82EE-45574DC2A586}" destId="{890E4F0B-2866-4A3F-A3C7-2A14B1797930}" srcOrd="1" destOrd="0" presId="urn:microsoft.com/office/officeart/2005/8/layout/target3"/>
    <dgm:cxn modelId="{26CD35FD-2F7B-4B40-9069-404D344385DE}" type="presOf" srcId="{D1B46980-6531-4606-95E6-44980827E919}" destId="{2BE915AB-18AA-4053-B92C-3BFC9ED204BB}" srcOrd="1" destOrd="0" presId="urn:microsoft.com/office/officeart/2005/8/layout/target3"/>
    <dgm:cxn modelId="{587D6EC3-96AC-4590-8B74-A85EF60E75AC}" type="presOf" srcId="{D1B46980-6531-4606-95E6-44980827E919}" destId="{6140AFEC-043D-4C43-A2F9-D0F5331DF3A3}" srcOrd="0" destOrd="0" presId="urn:microsoft.com/office/officeart/2005/8/layout/target3"/>
    <dgm:cxn modelId="{D0FBECA3-45D3-465A-A254-133C2A716C86}" type="presOf" srcId="{D1D4F407-5343-4D3F-B5B9-D407B03CAEB4}" destId="{AED2198E-93D5-4001-81B4-73124B309672}" srcOrd="1" destOrd="0" presId="urn:microsoft.com/office/officeart/2005/8/layout/target3"/>
    <dgm:cxn modelId="{15FC8C73-2AC3-42A4-AEF4-C6B0FD5CF189}" type="presOf" srcId="{4C35D32F-0EAB-4CD7-82EE-45574DC2A586}" destId="{8BEBB6EC-1DAA-4CAC-8A25-BC0FCBD5DBD5}" srcOrd="0" destOrd="0" presId="urn:microsoft.com/office/officeart/2005/8/layout/target3"/>
    <dgm:cxn modelId="{BDC5F881-ACA9-4F31-8AEB-E46EAC26779B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8A8E9D1-719C-4CF5-949B-ED1620C4F0F6}" type="presOf" srcId="{757F3AB3-0718-4624-B441-E567A8F0AB56}" destId="{333A1088-737F-45CB-B68E-254E46348037}" srcOrd="0" destOrd="0" presId="urn:microsoft.com/office/officeart/2005/8/layout/target3"/>
    <dgm:cxn modelId="{4B4FFE2D-940C-4DBA-B59E-799D83C3F8A5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7D8F293-4268-4B14-A062-DC9407C52B7E}" type="presParOf" srcId="{333A1088-737F-45CB-B68E-254E46348037}" destId="{F5ABB229-8D3B-4694-996A-96F23CF14429}" srcOrd="0" destOrd="0" presId="urn:microsoft.com/office/officeart/2005/8/layout/target3"/>
    <dgm:cxn modelId="{65B647E9-C397-4AB8-AA5E-37E4CC08D164}" type="presParOf" srcId="{333A1088-737F-45CB-B68E-254E46348037}" destId="{F41139FD-01EE-4571-8B17-4FB00FC51163}" srcOrd="1" destOrd="0" presId="urn:microsoft.com/office/officeart/2005/8/layout/target3"/>
    <dgm:cxn modelId="{E795CFC7-5FC3-4AA6-8BA6-EE7AB2B28D10}" type="presParOf" srcId="{333A1088-737F-45CB-B68E-254E46348037}" destId="{D005CE8C-CC26-4C3E-AC11-E15060ECD759}" srcOrd="2" destOrd="0" presId="urn:microsoft.com/office/officeart/2005/8/layout/target3"/>
    <dgm:cxn modelId="{C5273288-BBF0-40EE-A983-7AF30E6466FF}" type="presParOf" srcId="{333A1088-737F-45CB-B68E-254E46348037}" destId="{2C702D82-9B77-49B7-9568-BB8EB47C3372}" srcOrd="3" destOrd="0" presId="urn:microsoft.com/office/officeart/2005/8/layout/target3"/>
    <dgm:cxn modelId="{5F5F7FE0-1E40-4BC9-85BE-E49C107BEDDB}" type="presParOf" srcId="{333A1088-737F-45CB-B68E-254E46348037}" destId="{A52A0455-90FF-4808-ABD0-F02540D31D5A}" srcOrd="4" destOrd="0" presId="urn:microsoft.com/office/officeart/2005/8/layout/target3"/>
    <dgm:cxn modelId="{FD883CA1-6F5E-43BF-B0B0-0C196ADC7E27}" type="presParOf" srcId="{333A1088-737F-45CB-B68E-254E46348037}" destId="{6140AFEC-043D-4C43-A2F9-D0F5331DF3A3}" srcOrd="5" destOrd="0" presId="urn:microsoft.com/office/officeart/2005/8/layout/target3"/>
    <dgm:cxn modelId="{0C4DC06C-3CAC-4FD7-A36E-0D902389573A}" type="presParOf" srcId="{333A1088-737F-45CB-B68E-254E46348037}" destId="{9358AC05-5D7D-4327-9F80-1AD486AEA664}" srcOrd="6" destOrd="0" presId="urn:microsoft.com/office/officeart/2005/8/layout/target3"/>
    <dgm:cxn modelId="{4AD0EC25-EE71-4ECA-A5F9-32DD60316789}" type="presParOf" srcId="{333A1088-737F-45CB-B68E-254E46348037}" destId="{313FC574-E1CD-4FB4-B054-0B805CE0447D}" srcOrd="7" destOrd="0" presId="urn:microsoft.com/office/officeart/2005/8/layout/target3"/>
    <dgm:cxn modelId="{7CFB0E17-1E81-41C5-8FE8-48417C9EA54D}" type="presParOf" srcId="{333A1088-737F-45CB-B68E-254E46348037}" destId="{619D679B-A015-4ECF-8348-D1034C574F40}" srcOrd="8" destOrd="0" presId="urn:microsoft.com/office/officeart/2005/8/layout/target3"/>
    <dgm:cxn modelId="{B0439B73-F0F4-41C4-85E8-06E91BB02CB2}" type="presParOf" srcId="{333A1088-737F-45CB-B68E-254E46348037}" destId="{322283A8-4A27-4CDA-BAE3-F381106A9174}" srcOrd="9" destOrd="0" presId="urn:microsoft.com/office/officeart/2005/8/layout/target3"/>
    <dgm:cxn modelId="{C79000B5-0FBF-4ECF-9FAA-66AEEB4DE214}" type="presParOf" srcId="{333A1088-737F-45CB-B68E-254E46348037}" destId="{FFC9F71D-1B4F-4AD9-A4A6-86ADEFC8AF5C}" srcOrd="10" destOrd="0" presId="urn:microsoft.com/office/officeart/2005/8/layout/target3"/>
    <dgm:cxn modelId="{37CCED9A-43A7-4655-A57D-F591D4C778E3}" type="presParOf" srcId="{333A1088-737F-45CB-B68E-254E46348037}" destId="{25B08C86-7E15-44DC-BE7F-FFB55DD49D12}" srcOrd="11" destOrd="0" presId="urn:microsoft.com/office/officeart/2005/8/layout/target3"/>
    <dgm:cxn modelId="{55142C4E-46AB-4C36-8DAF-8EA9D2112195}" type="presParOf" srcId="{333A1088-737F-45CB-B68E-254E46348037}" destId="{76644BE8-9D7C-4C09-B250-3D10AF48CBB7}" srcOrd="12" destOrd="0" presId="urn:microsoft.com/office/officeart/2005/8/layout/target3"/>
    <dgm:cxn modelId="{4E16C261-2246-4E59-84A7-E99DC690AA31}" type="presParOf" srcId="{333A1088-737F-45CB-B68E-254E46348037}" destId="{EE85B701-7295-41C0-BA7A-34D3756A2AE6}" srcOrd="13" destOrd="0" presId="urn:microsoft.com/office/officeart/2005/8/layout/target3"/>
    <dgm:cxn modelId="{724FB8F2-B8FB-41F2-B8CD-B97FBD96FA83}" type="presParOf" srcId="{333A1088-737F-45CB-B68E-254E46348037}" destId="{8BEBB6EC-1DAA-4CAC-8A25-BC0FCBD5DBD5}" srcOrd="14" destOrd="0" presId="urn:microsoft.com/office/officeart/2005/8/layout/target3"/>
    <dgm:cxn modelId="{F8277F87-2CE9-4A1E-B4A7-27EC9B7548DC}" type="presParOf" srcId="{333A1088-737F-45CB-B68E-254E46348037}" destId="{AED2198E-93D5-4001-81B4-73124B309672}" srcOrd="15" destOrd="0" presId="urn:microsoft.com/office/officeart/2005/8/layout/target3"/>
    <dgm:cxn modelId="{D79B9D9F-7B5B-48C6-A3C1-E08AAE9041CA}" type="presParOf" srcId="{333A1088-737F-45CB-B68E-254E46348037}" destId="{2BE915AB-18AA-4053-B92C-3BFC9ED204BB}" srcOrd="16" destOrd="0" presId="urn:microsoft.com/office/officeart/2005/8/layout/target3"/>
    <dgm:cxn modelId="{86CBBC29-D067-41B9-842F-7EC7A6E31161}" type="presParOf" srcId="{333A1088-737F-45CB-B68E-254E46348037}" destId="{6BB5E863-4638-4E1D-BFDE-399D028AC4ED}" srcOrd="17" destOrd="0" presId="urn:microsoft.com/office/officeart/2005/8/layout/target3"/>
    <dgm:cxn modelId="{07B39A50-C85E-4029-A7AE-26409A496126}" type="presParOf" srcId="{333A1088-737F-45CB-B68E-254E46348037}" destId="{5A5FFA88-C948-4069-8E93-59FA12366E83}" srcOrd="18" destOrd="0" presId="urn:microsoft.com/office/officeart/2005/8/layout/target3"/>
    <dgm:cxn modelId="{0A2F2F56-395B-40DD-9553-0E7E9752830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Marcela </a:t>
          </a:r>
          <a:r>
            <a:rPr lang="cs-CZ" sz="2000" kern="1200" dirty="0" err="1" smtClean="0"/>
            <a:t>Schmiedhamerová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 </a:t>
          </a:r>
          <a:r>
            <a:rPr lang="cs-CZ" sz="2000" kern="1200" smtClean="0"/>
            <a:t>VY_32_INOVACE_05_Slovní druhy a význam slova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Přídavná jména.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7D418-8DAB-40F9-B816-9CB4CCD5B1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12EA-5714-4E04-AC3A-624E758082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9756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7D418-8DAB-40F9-B816-9CB4CCD5B1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12EA-5714-4E04-AC3A-624E758082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7192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7D418-8DAB-40F9-B816-9CB4CCD5B1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12EA-5714-4E04-AC3A-624E758082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6911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7D418-8DAB-40F9-B816-9CB4CCD5B1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12EA-5714-4E04-AC3A-624E758082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8142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7D418-8DAB-40F9-B816-9CB4CCD5B1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12EA-5714-4E04-AC3A-624E758082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6793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7D418-8DAB-40F9-B816-9CB4CCD5B1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12EA-5714-4E04-AC3A-624E758082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7975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7D418-8DAB-40F9-B816-9CB4CCD5B1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12EA-5714-4E04-AC3A-624E758082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0232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7D418-8DAB-40F9-B816-9CB4CCD5B1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12EA-5714-4E04-AC3A-624E758082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453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7D418-8DAB-40F9-B816-9CB4CCD5B1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12EA-5714-4E04-AC3A-624E758082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8771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7D418-8DAB-40F9-B816-9CB4CCD5B1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12EA-5714-4E04-AC3A-624E758082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1298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7D418-8DAB-40F9-B816-9CB4CCD5B1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12EA-5714-4E04-AC3A-624E758082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788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07D418-8DAB-40F9-B816-9CB4CCD5B1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212EA-5714-4E04-AC3A-624E758082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3267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10" Type="http://schemas.openxmlformats.org/officeDocument/2006/relationships/image" Target="../media/image15.wmf"/><Relationship Id="rId4" Type="http://schemas.openxmlformats.org/officeDocument/2006/relationships/image" Target="../media/image9.wmf"/><Relationship Id="rId9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-creative.cz/wp-content/uploads/2009/11/lemon.png" TargetMode="External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5.gi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emf"/><Relationship Id="rId11" Type="http://schemas.openxmlformats.org/officeDocument/2006/relationships/image" Target="../media/image24.emf"/><Relationship Id="rId5" Type="http://schemas.openxmlformats.org/officeDocument/2006/relationships/image" Target="../media/image19.emf"/><Relationship Id="rId10" Type="http://schemas.openxmlformats.org/officeDocument/2006/relationships/image" Target="../media/image23.emf"/><Relationship Id="rId4" Type="http://schemas.openxmlformats.org/officeDocument/2006/relationships/image" Target="../media/image18.png"/><Relationship Id="rId9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2215625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37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-2340768" y="332656"/>
            <a:ext cx="8229600" cy="1143000"/>
          </a:xfrm>
        </p:spPr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k opakování a upevnění učiva o  přídavných jménech. Úkolem žáků je vyhledávat přídavná jména v textu, doplňovat vhodná přídavná jména podle jejich významu. Žáci si rozšiřují slovní zásobu.</a:t>
            </a:r>
          </a:p>
          <a:p>
            <a:r>
              <a:rPr lang="cs-CZ" dirty="0" smtClean="0"/>
              <a:t>Žáci mají okamžitou zpětnou vazbu při práci s interaktivní tabulí. Správná odpověď se objeví po kliknutí.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37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01908" y="764704"/>
            <a:ext cx="79451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8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PŘÍDAVNÁ JMÉNA</a:t>
            </a:r>
            <a:endParaRPr lang="cs-CZ" sz="8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58871" y="2578586"/>
            <a:ext cx="829598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cs-CZ" sz="3600" b="1" dirty="0" smtClean="0"/>
              <a:t>vyjadřují vlastnosti OSOB   /pracovitý/ </a:t>
            </a:r>
          </a:p>
          <a:p>
            <a:pPr marL="571500" indent="-571500">
              <a:buFontTx/>
              <a:buChar char="-"/>
            </a:pPr>
            <a:endParaRPr lang="cs-CZ" sz="3600" b="1" dirty="0"/>
          </a:p>
          <a:p>
            <a:pPr marL="571500" indent="-571500">
              <a:buFontTx/>
              <a:buChar char="-"/>
            </a:pPr>
            <a:r>
              <a:rPr lang="cs-CZ" sz="3600" b="1" dirty="0" smtClean="0"/>
              <a:t>vyjadřují vlastnosti ZVÍŘAT /barevný/</a:t>
            </a:r>
          </a:p>
          <a:p>
            <a:pPr marL="571500" indent="-571500">
              <a:buFontTx/>
              <a:buChar char="-"/>
            </a:pPr>
            <a:endParaRPr lang="cs-CZ" sz="3600" b="1" dirty="0"/>
          </a:p>
          <a:p>
            <a:pPr marL="571500" indent="-571500">
              <a:buFontTx/>
              <a:buChar char="-"/>
            </a:pPr>
            <a:r>
              <a:rPr lang="cs-CZ" sz="3600" b="1" dirty="0" smtClean="0"/>
              <a:t>vyjadřují vlastnosti  VĚCÍ    /červené/</a:t>
            </a:r>
            <a:endParaRPr lang="cs-CZ" sz="3600" b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53" y="2000242"/>
            <a:ext cx="1185723" cy="1376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 descr="C:\Users\08F8\AppData\Local\Microsoft\Windows\Temporary Internet Files\Content.IE5\YUEV3VKK\MC900441719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77" y="4797152"/>
            <a:ext cx="851456" cy="851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9" descr="C:\Users\08F8\AppData\Local\Microsoft\Windows\Temporary Internet Files\Content.IE5\3VKPHBE5\MC90008405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7032"/>
            <a:ext cx="1277602" cy="898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620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09035" y="260648"/>
            <a:ext cx="7575535" cy="13542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Vyber vlastnosti, které by mohl mít tvůj kamarád!</a:t>
            </a:r>
          </a:p>
          <a:p>
            <a:pPr algn="ctr"/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9" name="Picture 5" descr="C:\Users\08F8\AppData\Local\Microsoft\Windows\Temporary Internet Files\Content.IE5\3I2BFFCA\MC90044067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231" y="4884280"/>
            <a:ext cx="1976769" cy="1976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8F8\AppData\Local\Microsoft\Windows\Temporary Internet Files\Content.IE5\3VKPHBE5\MC90044057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85184"/>
            <a:ext cx="1775866" cy="1775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189378" y="985011"/>
            <a:ext cx="159954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nepořádný</a:t>
            </a:r>
          </a:p>
          <a:p>
            <a:r>
              <a:rPr lang="cs-CZ" sz="2400" b="1" dirty="0" smtClean="0"/>
              <a:t>líný</a:t>
            </a:r>
            <a:endParaRPr lang="cs-CZ" sz="2400" b="1" dirty="0"/>
          </a:p>
          <a:p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189378" y="1354343"/>
            <a:ext cx="20148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400" b="1" dirty="0"/>
          </a:p>
          <a:p>
            <a:r>
              <a:rPr lang="cs-CZ" sz="2400" b="1" dirty="0" smtClean="0"/>
              <a:t>pravdomluvný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89378" y="2185340"/>
            <a:ext cx="9832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veselý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189378" y="2632047"/>
            <a:ext cx="13650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ubrečený</a:t>
            </a:r>
          </a:p>
          <a:p>
            <a:r>
              <a:rPr lang="cs-CZ" sz="2400" b="1" dirty="0" smtClean="0"/>
              <a:t>urážlivý</a:t>
            </a:r>
            <a:endParaRPr lang="cs-CZ" sz="2400" b="1" dirty="0"/>
          </a:p>
          <a:p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89378" y="3376351"/>
            <a:ext cx="13697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pracovitý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165083" y="3828760"/>
            <a:ext cx="14605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usměvavý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163950" y="4290424"/>
            <a:ext cx="11905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čistotný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179871" y="4653447"/>
            <a:ext cx="13182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prolhaný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145439" y="5083584"/>
            <a:ext cx="13526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přátelský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133429" y="5511452"/>
            <a:ext cx="12210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ochotný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133429" y="5867169"/>
            <a:ext cx="14586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užalovaný</a:t>
            </a:r>
            <a:endParaRPr lang="cs-CZ" sz="2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104471" y="6328834"/>
            <a:ext cx="15112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svědomitý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301632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" grpId="0"/>
      <p:bldP spid="7" grpId="0"/>
      <p:bldP spid="8" grpId="0"/>
      <p:bldP spid="17" grpId="0"/>
      <p:bldP spid="19" grpId="0"/>
      <p:bldP spid="20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55514" y="275928"/>
            <a:ext cx="6995185" cy="178510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Vyber vhodnou vlastnost osoby podle popisu!</a:t>
            </a:r>
          </a:p>
          <a:p>
            <a:pPr algn="ctr"/>
            <a:r>
              <a:rPr lang="cs-CZ" sz="2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JAKÝ JE…</a:t>
            </a:r>
            <a:endParaRPr lang="cs-CZ" sz="28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32616" y="1593514"/>
            <a:ext cx="7459158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1.Člověk, který vždy pozdraví, umí poděkovat a poprosit. </a:t>
            </a:r>
          </a:p>
          <a:p>
            <a:endParaRPr lang="cs-CZ" sz="2400" b="1" dirty="0"/>
          </a:p>
          <a:p>
            <a:r>
              <a:rPr lang="cs-CZ" sz="2400" b="1" dirty="0" smtClean="0"/>
              <a:t>2.Člověk, který si o sobě myslí, že je lepší než ostatní lidé.</a:t>
            </a:r>
          </a:p>
          <a:p>
            <a:endParaRPr lang="cs-CZ" sz="2400" b="1" dirty="0"/>
          </a:p>
          <a:p>
            <a:r>
              <a:rPr lang="cs-CZ" sz="2400" b="1" dirty="0" smtClean="0"/>
              <a:t>3.Člověk, který pomáhá rád druhým lidem.</a:t>
            </a:r>
          </a:p>
          <a:p>
            <a:endParaRPr lang="cs-CZ" sz="2400" b="1" dirty="0"/>
          </a:p>
          <a:p>
            <a:r>
              <a:rPr lang="cs-CZ" sz="2400" b="1" dirty="0" smtClean="0"/>
              <a:t>4.Člověk, který nerad uklízí, vyhýbá se práci.</a:t>
            </a:r>
          </a:p>
          <a:p>
            <a:endParaRPr lang="cs-CZ" sz="2400" b="1" dirty="0"/>
          </a:p>
          <a:p>
            <a:r>
              <a:rPr lang="cs-CZ" sz="2400" b="1" dirty="0" smtClean="0"/>
              <a:t>5.Člověk, který se stále směje a má dobrou náladu.</a:t>
            </a:r>
          </a:p>
          <a:p>
            <a:endParaRPr lang="cs-CZ" sz="2400" b="1" dirty="0"/>
          </a:p>
          <a:p>
            <a:r>
              <a:rPr lang="cs-CZ" sz="2400" b="1" dirty="0" smtClean="0"/>
              <a:t>6.Člověk, který nikdy nelže.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782686" y="1614865"/>
            <a:ext cx="11614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SLUŠNÝ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791774" y="2322276"/>
            <a:ext cx="10102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PYŠNÝ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887634" y="3092192"/>
            <a:ext cx="14667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OCHOTNÝ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068775" y="3774930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LÍNÝ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929042" y="4495046"/>
            <a:ext cx="10747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VESELÝ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23928" y="5308183"/>
            <a:ext cx="24136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PRAVDOMLUVNÝ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96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20792" y="332656"/>
            <a:ext cx="480426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Doplň vhodné přídavné jméno!</a:t>
            </a:r>
            <a:endParaRPr lang="cs-CZ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3" name="Picture 26" descr="C:\Users\08F8\AppData\Local\Microsoft\Windows\Temporary Internet Files\Content.IE5\3VKPHBE5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13" y="1124744"/>
            <a:ext cx="1056767" cy="1056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08F8\AppData\Local\Microsoft\Windows\Temporary Internet Files\Content.IE5\3GFB6NAJ\MC9002516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11" y="2420888"/>
            <a:ext cx="1062668" cy="1351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08F8\AppData\Local\Microsoft\Windows\Temporary Internet Files\Content.IE5\126HUL5B\MC90033840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822" y="1153737"/>
            <a:ext cx="864096" cy="1331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5" descr="C:\Users\08F8\AppData\Local\Microsoft\Windows\Temporary Internet Files\Content.IE5\8Q4HNRXL\MC90035237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48" y="4155159"/>
            <a:ext cx="864095" cy="1175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C:\Users\08F8\AppData\Local\Microsoft\Windows\Temporary Internet Files\Content.IE5\8Q4HNRXL\MC90032648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0684" y="1340767"/>
            <a:ext cx="824479" cy="957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08F8\AppData\Local\Microsoft\Windows\Temporary Internet Files\Content.IE5\3VKPHBE5\MC90019343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906390">
            <a:off x="6160676" y="3134703"/>
            <a:ext cx="1697981" cy="72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3" descr="C:\Users\08F8\AppData\Local\Microsoft\Windows\Temporary Internet Files\Content.IE5\3VKPHBE5\MC90033147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0684" y="4378197"/>
            <a:ext cx="1219318" cy="934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08F8\AppData\Local\Microsoft\Windows\Temporary Internet Files\Content.IE5\3GFB6NAJ\MC90038887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520" y="4418155"/>
            <a:ext cx="1309976" cy="894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7607" y="5733256"/>
            <a:ext cx="81351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Velký, odvážný, dřevěná, pletená, vlněná, zralé, červená, malé,</a:t>
            </a:r>
          </a:p>
          <a:p>
            <a:r>
              <a:rPr lang="cs-CZ" sz="2400" b="1" dirty="0" smtClean="0"/>
              <a:t>pracovitý, žlutý, silný, nová, šťavnaté, sladká, odkvetlý, milé.</a:t>
            </a:r>
            <a:endParaRPr lang="cs-CZ" sz="2400" b="1" dirty="0"/>
          </a:p>
        </p:txBody>
      </p:sp>
      <p:pic>
        <p:nvPicPr>
          <p:cNvPr id="1027" name="Picture 3" descr="C:\Users\08F8\AppData\Local\Microsoft\Windows\Temporary Internet Files\Content.IE5\3I2BFFCA\MC90042814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609" y="2634093"/>
            <a:ext cx="558629" cy="1385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619672" y="1423602"/>
            <a:ext cx="12842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zralé</a:t>
            </a:r>
          </a:p>
          <a:p>
            <a:r>
              <a:rPr lang="cs-CZ" sz="2400" b="1" dirty="0" smtClean="0">
                <a:solidFill>
                  <a:srgbClr val="0070C0"/>
                </a:solidFill>
              </a:rPr>
              <a:t>šťavnaté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591012" y="2911439"/>
            <a:ext cx="12357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odvážný</a:t>
            </a:r>
          </a:p>
          <a:p>
            <a:r>
              <a:rPr lang="cs-CZ" sz="2400" b="1" dirty="0" smtClean="0">
                <a:solidFill>
                  <a:srgbClr val="0070C0"/>
                </a:solidFill>
              </a:rPr>
              <a:t>silný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619672" y="4327463"/>
            <a:ext cx="122520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dřevěná</a:t>
            </a:r>
          </a:p>
          <a:p>
            <a:r>
              <a:rPr lang="cs-CZ" sz="2400" b="1" dirty="0" smtClean="0">
                <a:solidFill>
                  <a:srgbClr val="0070C0"/>
                </a:solidFill>
              </a:rPr>
              <a:t>nová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716016" y="1469676"/>
            <a:ext cx="8518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velký</a:t>
            </a:r>
          </a:p>
          <a:p>
            <a:r>
              <a:rPr lang="cs-CZ" sz="2400" b="1" dirty="0" smtClean="0">
                <a:solidFill>
                  <a:srgbClr val="0070C0"/>
                </a:solidFill>
              </a:rPr>
              <a:t>silný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689090" y="2958671"/>
            <a:ext cx="12873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žlutý</a:t>
            </a:r>
          </a:p>
          <a:p>
            <a:r>
              <a:rPr lang="cs-CZ" sz="2400" b="1" dirty="0" smtClean="0">
                <a:solidFill>
                  <a:srgbClr val="0070C0"/>
                </a:solidFill>
              </a:rPr>
              <a:t>odkvetlý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984105" y="4499768"/>
            <a:ext cx="11642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pletená</a:t>
            </a:r>
          </a:p>
          <a:p>
            <a:r>
              <a:rPr lang="cs-CZ" sz="2400" b="1" dirty="0" smtClean="0">
                <a:solidFill>
                  <a:srgbClr val="0070C0"/>
                </a:solidFill>
              </a:rPr>
              <a:t>vlněná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632342" y="1563406"/>
            <a:ext cx="13697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pracovitý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657534" y="3080354"/>
            <a:ext cx="11959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červená</a:t>
            </a:r>
          </a:p>
          <a:p>
            <a:r>
              <a:rPr lang="cs-CZ" sz="2400" b="1" dirty="0" smtClean="0">
                <a:solidFill>
                  <a:srgbClr val="0070C0"/>
                </a:solidFill>
              </a:rPr>
              <a:t>sladká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846591" y="4518179"/>
            <a:ext cx="81785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malé</a:t>
            </a:r>
          </a:p>
          <a:p>
            <a:r>
              <a:rPr lang="cs-CZ" sz="2400" b="1" dirty="0" smtClean="0">
                <a:solidFill>
                  <a:srgbClr val="0070C0"/>
                </a:solidFill>
              </a:rPr>
              <a:t>milé</a:t>
            </a:r>
            <a:endParaRPr lang="cs-CZ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12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1492925"/>
            <a:ext cx="8191153" cy="65556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          sluníčko probudilo zvířátka ze                  spánku.  </a:t>
            </a:r>
          </a:p>
          <a:p>
            <a:endParaRPr lang="cs-CZ" sz="2800" b="1" dirty="0"/>
          </a:p>
          <a:p>
            <a:r>
              <a:rPr lang="cs-CZ" sz="2800" b="1" dirty="0" smtClean="0"/>
              <a:t>Na zahradě rozkvetly                  tulipány. </a:t>
            </a:r>
          </a:p>
          <a:p>
            <a:endParaRPr lang="cs-CZ" sz="2800" b="1" dirty="0"/>
          </a:p>
          <a:p>
            <a:r>
              <a:rPr lang="cs-CZ" sz="2800" b="1" dirty="0" smtClean="0"/>
              <a:t>           Janička dostala k Vánocům                 panenku.</a:t>
            </a:r>
          </a:p>
          <a:p>
            <a:endParaRPr lang="cs-CZ" sz="2800" b="1" dirty="0"/>
          </a:p>
          <a:p>
            <a:r>
              <a:rPr lang="cs-CZ" sz="2800" b="1" dirty="0" smtClean="0"/>
              <a:t>                     buchty krásně voněly.</a:t>
            </a:r>
          </a:p>
          <a:p>
            <a:endParaRPr lang="cs-CZ" sz="2800" b="1" dirty="0"/>
          </a:p>
          <a:p>
            <a:r>
              <a:rPr lang="cs-CZ" sz="2800" b="1" dirty="0" smtClean="0"/>
              <a:t>Salát z                      rajčat je zdravý.</a:t>
            </a:r>
          </a:p>
          <a:p>
            <a:endParaRPr lang="cs-CZ" sz="2800" b="1" dirty="0"/>
          </a:p>
          <a:p>
            <a:endParaRPr lang="cs-CZ" sz="2800" b="1" dirty="0" smtClean="0"/>
          </a:p>
          <a:p>
            <a:endParaRPr lang="cs-CZ" sz="2800" b="1" dirty="0"/>
          </a:p>
          <a:p>
            <a:endParaRPr lang="cs-CZ" sz="2800" b="1" dirty="0" smtClean="0"/>
          </a:p>
          <a:p>
            <a:endParaRPr lang="cs-CZ" sz="2800" b="1" i="1" dirty="0"/>
          </a:p>
          <a:p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1492925"/>
            <a:ext cx="9717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Jarní 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67536" y="1492925"/>
            <a:ext cx="14542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zimního 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07904" y="2349658"/>
            <a:ext cx="14508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červené 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7544" y="3200909"/>
            <a:ext cx="13516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Malá     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437890" y="3193696"/>
            <a:ext cx="13537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mrkací  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35677" y="4039475"/>
            <a:ext cx="20072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Maminčiny  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609524" y="4904629"/>
            <a:ext cx="15849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čerstvých</a:t>
            </a:r>
            <a:endParaRPr lang="cs-CZ" sz="2800" b="1" dirty="0"/>
          </a:p>
        </p:txBody>
      </p:sp>
      <p:sp>
        <p:nvSpPr>
          <p:cNvPr id="12" name="Obdélník 11"/>
          <p:cNvSpPr/>
          <p:nvPr/>
        </p:nvSpPr>
        <p:spPr>
          <a:xfrm>
            <a:off x="1622914" y="332656"/>
            <a:ext cx="500002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Najdi ve větách přídavná jména!</a:t>
            </a:r>
            <a:endParaRPr lang="cs-CZ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9614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91791" y="1067907"/>
            <a:ext cx="1536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POMALÝ</a:t>
            </a:r>
            <a:endParaRPr lang="cs-CZ" sz="2400" b="1" dirty="0"/>
          </a:p>
        </p:txBody>
      </p:sp>
      <p:pic>
        <p:nvPicPr>
          <p:cNvPr id="2050" name="Picture 2" descr="C:\Users\08F8\AppData\Local\Microsoft\Windows\Temporary Internet Files\Content.IE5\KHECMITL\MC90001334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966" y="1909852"/>
            <a:ext cx="809520" cy="1348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8F8\AppData\Local\Microsoft\Windows\Temporary Internet Files\Content.IE5\3GFB6NAJ\MC900436884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1" y="4239450"/>
            <a:ext cx="1058100" cy="105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08F8\AppData\Local\Microsoft\Windows\Temporary Internet Files\Content.IE5\3VKPHBE5\MC900434842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130" y="5540035"/>
            <a:ext cx="1195982" cy="119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568" y="775582"/>
            <a:ext cx="1025544" cy="1025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541" y="571383"/>
            <a:ext cx="1127623" cy="1127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C:\Users\08F8\AppData\Local\Microsoft\Windows\Temporary Internet Files\Content.IE5\ZZCTTPO5\MC900436378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05" y="5596150"/>
            <a:ext cx="934362" cy="934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obrázek citrón">
            <a:hlinkClick r:id="rId8" tooltip="obrázek citrón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05" y="3016922"/>
            <a:ext cx="904875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541" y="2033078"/>
            <a:ext cx="1070352" cy="886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8209" y="3505753"/>
            <a:ext cx="1315840" cy="733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08F8\AppData\Local\Microsoft\Windows\Temporary Internet Files\Content.IE5\3I2BFFCA\MM900337023[1]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5010" y="4307965"/>
            <a:ext cx="1462237" cy="1232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219894" y="135716"/>
            <a:ext cx="50686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2800" b="1" dirty="0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SPOJ SPRÁVNÉ DVOJICE!</a:t>
            </a:r>
            <a:endParaRPr lang="cs-CZ" sz="28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691791" y="2245439"/>
            <a:ext cx="1536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KYSELÝ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691791" y="3444727"/>
            <a:ext cx="1536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NOVÝ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613830" y="5907193"/>
            <a:ext cx="16923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ODKVETLÁ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619449" y="4693167"/>
            <a:ext cx="1536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ŽLUTÉ</a:t>
            </a:r>
            <a:endParaRPr lang="cs-CZ" sz="2400" b="1" dirty="0"/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1279164" y="1699006"/>
            <a:ext cx="1340285" cy="180674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1279164" y="1529573"/>
            <a:ext cx="1412627" cy="10728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V="1">
            <a:off x="1221893" y="2707104"/>
            <a:ext cx="1397556" cy="9684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>
            <a:off x="1095767" y="4924000"/>
            <a:ext cx="1518063" cy="98319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>
            <a:stCxn id="8" idx="3"/>
          </p:cNvCxnSpPr>
          <p:nvPr/>
        </p:nvCxnSpPr>
        <p:spPr>
          <a:xfrm flipV="1">
            <a:off x="1095767" y="5013176"/>
            <a:ext cx="1518063" cy="10501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7288557" y="1057521"/>
            <a:ext cx="1536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DŘEVĚNÁ</a:t>
            </a:r>
            <a:endParaRPr lang="cs-CZ" sz="24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285379" y="2245439"/>
            <a:ext cx="1536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ČERNÁ</a:t>
            </a:r>
            <a:endParaRPr lang="cs-CZ" sz="24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271488" y="3531543"/>
            <a:ext cx="1536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VOŇAVÉ</a:t>
            </a:r>
            <a:endParaRPr lang="cs-CZ" sz="2400" b="1" dirty="0"/>
          </a:p>
        </p:txBody>
      </p:sp>
      <p:cxnSp>
        <p:nvCxnSpPr>
          <p:cNvPr id="29" name="Přímá spojnice se šipkou 28"/>
          <p:cNvCxnSpPr/>
          <p:nvPr/>
        </p:nvCxnSpPr>
        <p:spPr>
          <a:xfrm>
            <a:off x="5544049" y="1412776"/>
            <a:ext cx="1476223" cy="8326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V="1">
            <a:off x="5544049" y="1412776"/>
            <a:ext cx="1620239" cy="12943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9" name="Přímá spojnice se šipkou 2048"/>
          <p:cNvCxnSpPr/>
          <p:nvPr/>
        </p:nvCxnSpPr>
        <p:spPr>
          <a:xfrm>
            <a:off x="5796136" y="3872391"/>
            <a:ext cx="122413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ovéPole 41"/>
          <p:cNvSpPr txBox="1"/>
          <p:nvPr/>
        </p:nvSpPr>
        <p:spPr>
          <a:xfrm>
            <a:off x="7178159" y="5937346"/>
            <a:ext cx="1536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ŠIKOVNÁ</a:t>
            </a:r>
            <a:endParaRPr lang="cs-CZ" sz="24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7271488" y="4771441"/>
            <a:ext cx="18458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ČERVENÁ</a:t>
            </a:r>
            <a:endParaRPr lang="cs-CZ" sz="2400" b="1" dirty="0"/>
          </a:p>
        </p:txBody>
      </p:sp>
      <p:cxnSp>
        <p:nvCxnSpPr>
          <p:cNvPr id="2054" name="Přímá spojnice se šipkou 2053"/>
          <p:cNvCxnSpPr/>
          <p:nvPr/>
        </p:nvCxnSpPr>
        <p:spPr>
          <a:xfrm>
            <a:off x="5796136" y="5013176"/>
            <a:ext cx="1368152" cy="10501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6" name="Přímá spojnice se šipkou 2055"/>
          <p:cNvCxnSpPr/>
          <p:nvPr/>
        </p:nvCxnSpPr>
        <p:spPr>
          <a:xfrm flipV="1">
            <a:off x="5617247" y="5154832"/>
            <a:ext cx="1547041" cy="12140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787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2482" y="1663210"/>
            <a:ext cx="62686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Obrázky byly vytvořeny v otevřené galerii Microsoft Office.</a:t>
            </a:r>
          </a:p>
          <a:p>
            <a:r>
              <a:rPr lang="cs-CZ" sz="2000" dirty="0" smtClean="0"/>
              <a:t>Text je vytvořen autorem materiálu.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86937" y="837873"/>
            <a:ext cx="23318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</a:p>
          <a:p>
            <a:r>
              <a:rPr lang="cs-CZ" sz="2000" dirty="0" smtClean="0"/>
              <a:t>/Citace 2012-4-1/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945903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335</Words>
  <Application>Microsoft Office PowerPoint</Application>
  <PresentationFormat>Předvádění na obrazovce (4:3)</PresentationFormat>
  <Paragraphs>105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08F8</dc:creator>
  <cp:lastModifiedBy>08F8</cp:lastModifiedBy>
  <cp:revision>14</cp:revision>
  <dcterms:created xsi:type="dcterms:W3CDTF">2012-04-01T19:19:33Z</dcterms:created>
  <dcterms:modified xsi:type="dcterms:W3CDTF">2012-12-19T12:56:10Z</dcterms:modified>
</cp:coreProperties>
</file>