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9" r:id="rId2"/>
    <p:sldId id="270" r:id="rId3"/>
    <p:sldId id="257" r:id="rId4"/>
    <p:sldId id="258" r:id="rId5"/>
    <p:sldId id="265" r:id="rId6"/>
    <p:sldId id="268" r:id="rId7"/>
    <p:sldId id="261" r:id="rId8"/>
    <p:sldId id="262" r:id="rId9"/>
    <p:sldId id="266" r:id="rId10"/>
    <p:sldId id="267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98FBFAEC-21E6-4D54-8014-9D6E97C75208}">
          <p14:sldIdLst>
            <p14:sldId id="269"/>
            <p14:sldId id="270"/>
            <p14:sldId id="257"/>
            <p14:sldId id="258"/>
            <p14:sldId id="265"/>
            <p14:sldId id="268"/>
            <p14:sldId id="261"/>
            <p14:sldId id="262"/>
            <p14:sldId id="266"/>
            <p14:sldId id="267"/>
            <p14:sldId id="27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FF"/>
    <a:srgbClr val="FF99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112" autoAdjust="0"/>
  </p:normalViewPr>
  <p:slideViewPr>
    <p:cSldViewPr>
      <p:cViewPr varScale="1">
        <p:scale>
          <a:sx n="61" d="100"/>
          <a:sy n="61" d="100"/>
        </p:scale>
        <p:origin x="-15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</a:t>
          </a:r>
          <a:r>
            <a:rPr lang="cs-CZ" sz="2000" smtClean="0"/>
            <a:t>VY_32_INOVACE_12_Slovní druhy a význam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Podstatná jména – pádové otázky.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A97B1DA-4D36-4658-8CFE-D51FDFF1A0A9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FB8F8B0-20DA-4A28-963E-F1D632E50BCF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5B3062A-C6AE-49A1-8DDE-66BE8C7CCF37}" type="presOf" srcId="{4C35D32F-0EAB-4CD7-82EE-45574DC2A586}" destId="{8BEBB6EC-1DAA-4CAC-8A25-BC0FCBD5DBD5}" srcOrd="0" destOrd="0" presId="urn:microsoft.com/office/officeart/2005/8/layout/target3"/>
    <dgm:cxn modelId="{DEE2C85D-B886-4CA4-A052-ADEEC8847EF3}" type="presOf" srcId="{4C35D32F-0EAB-4CD7-82EE-45574DC2A586}" destId="{890E4F0B-2866-4A3F-A3C7-2A14B1797930}" srcOrd="1" destOrd="0" presId="urn:microsoft.com/office/officeart/2005/8/layout/target3"/>
    <dgm:cxn modelId="{3D488CF9-7BB9-42AB-8937-4EFDCCB32FCB}" type="presOf" srcId="{D1B46980-6531-4606-95E6-44980827E919}" destId="{2BE915AB-18AA-4053-B92C-3BFC9ED204BB}" srcOrd="1" destOrd="0" presId="urn:microsoft.com/office/officeart/2005/8/layout/target3"/>
    <dgm:cxn modelId="{16C4179C-B58D-4EFE-889D-E959BC0F3981}" type="presOf" srcId="{D1B46980-6531-4606-95E6-44980827E919}" destId="{6140AFEC-043D-4C43-A2F9-D0F5331DF3A3}" srcOrd="0" destOrd="0" presId="urn:microsoft.com/office/officeart/2005/8/layout/target3"/>
    <dgm:cxn modelId="{892413CC-622D-4895-83DA-898C43DF2D32}" type="presOf" srcId="{D8197B8C-B260-4A16-BDF4-0947B075E274}" destId="{5A5FFA88-C948-4069-8E93-59FA12366E83}" srcOrd="1" destOrd="0" presId="urn:microsoft.com/office/officeart/2005/8/layout/target3"/>
    <dgm:cxn modelId="{3E5CCE0C-3AC2-4C17-9F64-45E21CB0EF49}" type="presOf" srcId="{B651F6E3-6281-48DB-9319-2AEAFDAE7572}" destId="{6BB5E863-4638-4E1D-BFDE-399D028AC4ED}" srcOrd="1" destOrd="0" presId="urn:microsoft.com/office/officeart/2005/8/layout/target3"/>
    <dgm:cxn modelId="{D0350EE5-AB58-482C-82C0-88D6EB7242A4}" type="presOf" srcId="{B651F6E3-6281-48DB-9319-2AEAFDAE7572}" destId="{619D679B-A015-4ECF-8348-D1034C574F40}" srcOrd="0" destOrd="0" presId="urn:microsoft.com/office/officeart/2005/8/layout/target3"/>
    <dgm:cxn modelId="{BF20A4DC-6840-42C1-8DEB-50C9F35BB71A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A20A496-D506-4169-B19A-F85985AD1478}" type="presOf" srcId="{D1D4F407-5343-4D3F-B5B9-D407B03CAEB4}" destId="{AED2198E-93D5-4001-81B4-73124B309672}" srcOrd="1" destOrd="0" presId="urn:microsoft.com/office/officeart/2005/8/layout/target3"/>
    <dgm:cxn modelId="{CB439BC1-68A8-427E-9028-D43140AC6294}" type="presParOf" srcId="{333A1088-737F-45CB-B68E-254E46348037}" destId="{F5ABB229-8D3B-4694-996A-96F23CF14429}" srcOrd="0" destOrd="0" presId="urn:microsoft.com/office/officeart/2005/8/layout/target3"/>
    <dgm:cxn modelId="{9D9ED3DF-19A3-46BC-9D44-9CAEBC5AE2DA}" type="presParOf" srcId="{333A1088-737F-45CB-B68E-254E46348037}" destId="{F41139FD-01EE-4571-8B17-4FB00FC51163}" srcOrd="1" destOrd="0" presId="urn:microsoft.com/office/officeart/2005/8/layout/target3"/>
    <dgm:cxn modelId="{7496437F-E925-4900-BF26-F1F95990F580}" type="presParOf" srcId="{333A1088-737F-45CB-B68E-254E46348037}" destId="{D005CE8C-CC26-4C3E-AC11-E15060ECD759}" srcOrd="2" destOrd="0" presId="urn:microsoft.com/office/officeart/2005/8/layout/target3"/>
    <dgm:cxn modelId="{3F456E76-401D-473D-8533-075825A1251D}" type="presParOf" srcId="{333A1088-737F-45CB-B68E-254E46348037}" destId="{2C702D82-9B77-49B7-9568-BB8EB47C3372}" srcOrd="3" destOrd="0" presId="urn:microsoft.com/office/officeart/2005/8/layout/target3"/>
    <dgm:cxn modelId="{4EDE98F7-9CE8-4A48-816A-BC74C7BDBD6B}" type="presParOf" srcId="{333A1088-737F-45CB-B68E-254E46348037}" destId="{A52A0455-90FF-4808-ABD0-F02540D31D5A}" srcOrd="4" destOrd="0" presId="urn:microsoft.com/office/officeart/2005/8/layout/target3"/>
    <dgm:cxn modelId="{5193F5BD-8340-48CA-838D-CFF263C6E1E8}" type="presParOf" srcId="{333A1088-737F-45CB-B68E-254E46348037}" destId="{6140AFEC-043D-4C43-A2F9-D0F5331DF3A3}" srcOrd="5" destOrd="0" presId="urn:microsoft.com/office/officeart/2005/8/layout/target3"/>
    <dgm:cxn modelId="{157F8F52-D76A-485D-8602-C782BB41A9D5}" type="presParOf" srcId="{333A1088-737F-45CB-B68E-254E46348037}" destId="{9358AC05-5D7D-4327-9F80-1AD486AEA664}" srcOrd="6" destOrd="0" presId="urn:microsoft.com/office/officeart/2005/8/layout/target3"/>
    <dgm:cxn modelId="{D5AE4E5E-7DEF-461A-88F1-2D1482005DA4}" type="presParOf" srcId="{333A1088-737F-45CB-B68E-254E46348037}" destId="{313FC574-E1CD-4FB4-B054-0B805CE0447D}" srcOrd="7" destOrd="0" presId="urn:microsoft.com/office/officeart/2005/8/layout/target3"/>
    <dgm:cxn modelId="{7466B2EB-DC1A-43AD-8D11-775C4ACE4822}" type="presParOf" srcId="{333A1088-737F-45CB-B68E-254E46348037}" destId="{619D679B-A015-4ECF-8348-D1034C574F40}" srcOrd="8" destOrd="0" presId="urn:microsoft.com/office/officeart/2005/8/layout/target3"/>
    <dgm:cxn modelId="{CCC9A7DC-629A-4BF9-B2D1-99EEE7F1669A}" type="presParOf" srcId="{333A1088-737F-45CB-B68E-254E46348037}" destId="{322283A8-4A27-4CDA-BAE3-F381106A9174}" srcOrd="9" destOrd="0" presId="urn:microsoft.com/office/officeart/2005/8/layout/target3"/>
    <dgm:cxn modelId="{0100187D-EE1F-4684-BCD0-E3BC5015E9EA}" type="presParOf" srcId="{333A1088-737F-45CB-B68E-254E46348037}" destId="{FFC9F71D-1B4F-4AD9-A4A6-86ADEFC8AF5C}" srcOrd="10" destOrd="0" presId="urn:microsoft.com/office/officeart/2005/8/layout/target3"/>
    <dgm:cxn modelId="{311616AE-0ED3-4B95-965D-9AFE3295768C}" type="presParOf" srcId="{333A1088-737F-45CB-B68E-254E46348037}" destId="{25B08C86-7E15-44DC-BE7F-FFB55DD49D12}" srcOrd="11" destOrd="0" presId="urn:microsoft.com/office/officeart/2005/8/layout/target3"/>
    <dgm:cxn modelId="{BDE4357E-7D76-4F43-B060-C159E25FA4EC}" type="presParOf" srcId="{333A1088-737F-45CB-B68E-254E46348037}" destId="{76644BE8-9D7C-4C09-B250-3D10AF48CBB7}" srcOrd="12" destOrd="0" presId="urn:microsoft.com/office/officeart/2005/8/layout/target3"/>
    <dgm:cxn modelId="{F12C0AAB-2DC3-46CF-AD23-145BEBEE57C5}" type="presParOf" srcId="{333A1088-737F-45CB-B68E-254E46348037}" destId="{EE85B701-7295-41C0-BA7A-34D3756A2AE6}" srcOrd="13" destOrd="0" presId="urn:microsoft.com/office/officeart/2005/8/layout/target3"/>
    <dgm:cxn modelId="{B1946B0F-E9CD-496D-9CCA-ADE7E28455FF}" type="presParOf" srcId="{333A1088-737F-45CB-B68E-254E46348037}" destId="{8BEBB6EC-1DAA-4CAC-8A25-BC0FCBD5DBD5}" srcOrd="14" destOrd="0" presId="urn:microsoft.com/office/officeart/2005/8/layout/target3"/>
    <dgm:cxn modelId="{31E99E5F-B80E-4A78-B041-83214ADBAB48}" type="presParOf" srcId="{333A1088-737F-45CB-B68E-254E46348037}" destId="{AED2198E-93D5-4001-81B4-73124B309672}" srcOrd="15" destOrd="0" presId="urn:microsoft.com/office/officeart/2005/8/layout/target3"/>
    <dgm:cxn modelId="{EB619503-405E-4C9D-A720-09B108BD719F}" type="presParOf" srcId="{333A1088-737F-45CB-B68E-254E46348037}" destId="{2BE915AB-18AA-4053-B92C-3BFC9ED204BB}" srcOrd="16" destOrd="0" presId="urn:microsoft.com/office/officeart/2005/8/layout/target3"/>
    <dgm:cxn modelId="{2B7BEA88-608A-4970-A9EE-839E541AC8AE}" type="presParOf" srcId="{333A1088-737F-45CB-B68E-254E46348037}" destId="{6BB5E863-4638-4E1D-BFDE-399D028AC4ED}" srcOrd="17" destOrd="0" presId="urn:microsoft.com/office/officeart/2005/8/layout/target3"/>
    <dgm:cxn modelId="{5B93C473-40C3-44F9-86EB-BE1AA7D2515B}" type="presParOf" srcId="{333A1088-737F-45CB-B68E-254E46348037}" destId="{5A5FFA88-C948-4069-8E93-59FA12366E83}" srcOrd="18" destOrd="0" presId="urn:microsoft.com/office/officeart/2005/8/layout/target3"/>
    <dgm:cxn modelId="{4F869040-FB66-4834-A061-E3AAD492F5D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</a:t>
          </a:r>
          <a:r>
            <a:rPr lang="cs-CZ" sz="2000" kern="1200" smtClean="0"/>
            <a:t>VY_32_INOVACE_12_Slovní druhy a význam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Podstatná jména – pádové otázky.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6895A-726B-454B-9B3D-AB6E1D35DB9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6641B-B261-4537-ABA7-91AC07447C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4074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378A6-B33D-4803-B0EA-2CE96048D2A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8049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133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707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514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803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936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9136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6967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007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477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88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3773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381D8-A009-415F-8B08-F3B0844A478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64F9D-F0CA-45A4-B392-D1CFEAF8BB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891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8038206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9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340768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je určena k vyvození učiva o pádech podstatných jmen. Žáci zjišťují pády podstatných jmen pomocí pádových otázek. Učí se ptát pádovými otázkami.</a:t>
            </a:r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53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88953" y="116632"/>
            <a:ext cx="79660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PÁDY PODSTATNÝCH JMEN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3963" y="1043155"/>
            <a:ext cx="7196073" cy="5570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Pády podstatných jmen zjišťujeme pádovými otázkami.</a:t>
            </a:r>
          </a:p>
          <a:p>
            <a:endParaRPr lang="cs-CZ" sz="2400" b="1" dirty="0"/>
          </a:p>
          <a:p>
            <a:r>
              <a:rPr lang="cs-CZ" sz="4400" b="1" i="1" dirty="0" smtClean="0"/>
              <a:t>1.Pád</a:t>
            </a:r>
          </a:p>
          <a:p>
            <a:r>
              <a:rPr lang="cs-CZ" sz="4400" b="1" i="1" dirty="0" smtClean="0"/>
              <a:t>2.Pád</a:t>
            </a:r>
          </a:p>
          <a:p>
            <a:r>
              <a:rPr lang="cs-CZ" sz="4400" b="1" i="1" dirty="0" smtClean="0"/>
              <a:t>3.Pád</a:t>
            </a:r>
          </a:p>
          <a:p>
            <a:r>
              <a:rPr lang="cs-CZ" sz="4400" b="1" i="1" dirty="0" smtClean="0"/>
              <a:t>4.Pád</a:t>
            </a:r>
          </a:p>
          <a:p>
            <a:r>
              <a:rPr lang="cs-CZ" sz="4400" b="1" i="1" dirty="0" smtClean="0"/>
              <a:t>5.Pád</a:t>
            </a:r>
          </a:p>
          <a:p>
            <a:r>
              <a:rPr lang="cs-CZ" sz="4400" b="1" i="1" dirty="0" smtClean="0"/>
              <a:t>6.Pád</a:t>
            </a:r>
          </a:p>
          <a:p>
            <a:r>
              <a:rPr lang="cs-CZ" sz="4400" b="1" i="1" dirty="0" smtClean="0"/>
              <a:t>7.Pád</a:t>
            </a:r>
            <a:r>
              <a:rPr lang="cs-CZ" sz="3600" b="1" i="1" dirty="0" smtClean="0"/>
              <a:t> </a:t>
            </a:r>
            <a:endParaRPr lang="cs-CZ" sz="3600" b="1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02223" y="1833876"/>
            <a:ext cx="33272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KDO?       CO?</a:t>
            </a:r>
          </a:p>
          <a:p>
            <a:r>
              <a:rPr lang="cs-CZ" sz="4400" b="1" dirty="0" smtClean="0">
                <a:solidFill>
                  <a:srgbClr val="C00000"/>
                </a:solidFill>
              </a:rPr>
              <a:t>  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56811" y="2516028"/>
            <a:ext cx="406316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92D050"/>
                </a:solidFill>
              </a:rPr>
              <a:t>KOHO?    ČEHO?</a:t>
            </a:r>
          </a:p>
          <a:p>
            <a:r>
              <a:rPr lang="cs-CZ" sz="4400" b="1" dirty="0" smtClean="0">
                <a:solidFill>
                  <a:srgbClr val="C00000"/>
                </a:solidFill>
              </a:rPr>
              <a:t>  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56810" y="3163281"/>
            <a:ext cx="405675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KOMU?   ČEMU?</a:t>
            </a:r>
          </a:p>
          <a:p>
            <a:r>
              <a:rPr lang="cs-CZ" sz="4400" b="1" dirty="0" smtClean="0">
                <a:solidFill>
                  <a:srgbClr val="C00000"/>
                </a:solidFill>
              </a:rPr>
              <a:t>  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56810" y="3828533"/>
            <a:ext cx="34274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92D050"/>
                </a:solidFill>
              </a:rPr>
              <a:t>KOHO?    CO?</a:t>
            </a:r>
          </a:p>
          <a:p>
            <a:r>
              <a:rPr lang="cs-CZ" sz="4400" b="1" dirty="0" smtClean="0">
                <a:solidFill>
                  <a:srgbClr val="C00000"/>
                </a:solidFill>
              </a:rPr>
              <a:t>  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07917" y="4513439"/>
            <a:ext cx="518064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OSLOVUJEME, VOLÁME</a:t>
            </a:r>
          </a:p>
          <a:p>
            <a:r>
              <a:rPr lang="cs-CZ" sz="4400" b="1" dirty="0" smtClean="0">
                <a:solidFill>
                  <a:srgbClr val="C00000"/>
                </a:solidFill>
              </a:rPr>
              <a:t>  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02916" y="5175159"/>
            <a:ext cx="44671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92D050"/>
                </a:solidFill>
              </a:rPr>
              <a:t>O KOM?   O ČEM?</a:t>
            </a:r>
          </a:p>
          <a:p>
            <a:r>
              <a:rPr lang="cs-CZ" sz="4400" b="1" dirty="0" smtClean="0">
                <a:solidFill>
                  <a:srgbClr val="C00000"/>
                </a:solidFill>
              </a:rPr>
              <a:t>  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56811" y="5886404"/>
            <a:ext cx="377218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KÝM?       ČÍM?</a:t>
            </a:r>
          </a:p>
          <a:p>
            <a:r>
              <a:rPr lang="cs-CZ" sz="4400" b="1" dirty="0" smtClean="0">
                <a:solidFill>
                  <a:srgbClr val="C00000"/>
                </a:solidFill>
              </a:rPr>
              <a:t>  </a:t>
            </a:r>
            <a:endParaRPr lang="cs-CZ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52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51458" y="115277"/>
            <a:ext cx="56090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1.PÁD     Kdo? Co?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8285" y="1290820"/>
            <a:ext cx="305724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0070C0"/>
                </a:solidFill>
              </a:rPr>
              <a:t>Kdo</a:t>
            </a:r>
            <a:r>
              <a:rPr lang="cs-CZ" sz="3200" b="1" i="1" dirty="0" smtClean="0"/>
              <a:t> je na dvoře?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  <a:endParaRPr lang="cs-CZ" sz="3200" b="1" i="1" dirty="0"/>
          </a:p>
        </p:txBody>
      </p:sp>
      <p:sp>
        <p:nvSpPr>
          <p:cNvPr id="4" name="Obdélník 3"/>
          <p:cNvSpPr/>
          <p:nvPr/>
        </p:nvSpPr>
        <p:spPr>
          <a:xfrm>
            <a:off x="4355976" y="129082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b="1" i="1" dirty="0" smtClean="0">
                <a:solidFill>
                  <a:srgbClr val="0070C0"/>
                </a:solidFill>
              </a:rPr>
              <a:t>Co </a:t>
            </a:r>
            <a:r>
              <a:rPr lang="cs-CZ" sz="3200" b="1" i="1" dirty="0" smtClean="0"/>
              <a:t> je na dvoře?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  <a:endParaRPr lang="cs-CZ" sz="32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8285" y="5445224"/>
            <a:ext cx="16619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hospodář,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8574" y="5453473"/>
            <a:ext cx="1301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slepice,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30533" y="5445224"/>
            <a:ext cx="14258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babička,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56373" y="5445224"/>
            <a:ext cx="1385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Martin,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84168" y="5441794"/>
            <a:ext cx="793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pes,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77975" y="5441794"/>
            <a:ext cx="1221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traktor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20437" y="2204864"/>
            <a:ext cx="17972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hospodář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87118" y="2204863"/>
            <a:ext cx="13548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slepice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55973" y="3212976"/>
            <a:ext cx="14925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babička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49031" y="3212975"/>
            <a:ext cx="7745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pes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52794" y="4149080"/>
            <a:ext cx="13670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traktor</a:t>
            </a:r>
          </a:p>
          <a:p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78319" y="4142609"/>
            <a:ext cx="14478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Martin</a:t>
            </a:r>
            <a:r>
              <a:rPr lang="cs-CZ" sz="3200" b="1" dirty="0" smtClean="0">
                <a:solidFill>
                  <a:srgbClr val="7030A0"/>
                </a:solidFill>
              </a:rPr>
              <a:t> 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9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95343" y="115277"/>
            <a:ext cx="6721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2.PÁD     Koho? Čeho?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8285" y="1290820"/>
            <a:ext cx="308270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0070C0"/>
                </a:solidFill>
              </a:rPr>
              <a:t>Koho</a:t>
            </a:r>
            <a:r>
              <a:rPr lang="cs-CZ" sz="3200" b="1" i="1" dirty="0" smtClean="0"/>
              <a:t> se bojíme?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  <a:endParaRPr lang="cs-CZ" sz="3200" b="1" i="1" dirty="0"/>
          </a:p>
        </p:txBody>
      </p:sp>
      <p:sp>
        <p:nvSpPr>
          <p:cNvPr id="4" name="Obdélník 3"/>
          <p:cNvSpPr/>
          <p:nvPr/>
        </p:nvSpPr>
        <p:spPr>
          <a:xfrm>
            <a:off x="4355976" y="129082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b="1" i="1" dirty="0" smtClean="0">
                <a:solidFill>
                  <a:srgbClr val="0070C0"/>
                </a:solidFill>
              </a:rPr>
              <a:t>Čeho </a:t>
            </a:r>
            <a:r>
              <a:rPr lang="cs-CZ" sz="3200" b="1" i="1" dirty="0" smtClean="0"/>
              <a:t> se bojíme?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  <a:endParaRPr lang="cs-CZ" sz="32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8285" y="5445224"/>
            <a:ext cx="1329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bouřka,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17944" y="5441794"/>
            <a:ext cx="1083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zubař,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13379" y="5441433"/>
            <a:ext cx="872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tma,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65968" y="5441433"/>
            <a:ext cx="944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čert,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72326" y="5455821"/>
            <a:ext cx="13672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pavouk,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20437" y="2204864"/>
            <a:ext cx="13354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zubaře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87118" y="2204863"/>
            <a:ext cx="13821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bouřky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293217" y="3212974"/>
            <a:ext cx="10494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čerta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472073" y="3212975"/>
            <a:ext cx="8472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tmy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66892" y="4142608"/>
            <a:ext cx="16255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pavouka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32475" y="4142607"/>
            <a:ext cx="16884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policisty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51665" y="5441072"/>
            <a:ext cx="15973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policista,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19633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04586" y="115277"/>
            <a:ext cx="71027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3.PÁD     Komu? Čemu?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8285" y="1290820"/>
            <a:ext cx="308270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0070C0"/>
                </a:solidFill>
              </a:rPr>
              <a:t>Komu</a:t>
            </a:r>
            <a:r>
              <a:rPr lang="cs-CZ" sz="3200" b="1" i="1" dirty="0" smtClean="0"/>
              <a:t> zpíváme?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  <a:endParaRPr lang="cs-CZ" sz="3200" b="1" i="1" dirty="0"/>
          </a:p>
        </p:txBody>
      </p:sp>
      <p:sp>
        <p:nvSpPr>
          <p:cNvPr id="4" name="Obdélník 3"/>
          <p:cNvSpPr/>
          <p:nvPr/>
        </p:nvSpPr>
        <p:spPr>
          <a:xfrm>
            <a:off x="4355976" y="129082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b="1" i="1" dirty="0" smtClean="0">
                <a:solidFill>
                  <a:srgbClr val="0070C0"/>
                </a:solidFill>
              </a:rPr>
              <a:t>Čemu </a:t>
            </a:r>
            <a:r>
              <a:rPr lang="cs-CZ" sz="3200" b="1" i="1" dirty="0" smtClean="0"/>
              <a:t>zpíváme?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______________</a:t>
            </a:r>
            <a:endParaRPr lang="cs-CZ" sz="32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6383" y="5438051"/>
            <a:ext cx="1560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panenka,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24328" y="5438051"/>
            <a:ext cx="12656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hračka,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90918" y="5441072"/>
            <a:ext cx="1666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maminka,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57208" y="5441433"/>
            <a:ext cx="18293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medvídek,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654157" y="5445224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děda,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20437" y="2204864"/>
            <a:ext cx="1752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mamince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96653" y="2197574"/>
            <a:ext cx="16305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panence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293217" y="3212974"/>
            <a:ext cx="15005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učitelce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71882" y="3212974"/>
            <a:ext cx="2159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medvídkovi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66892" y="4142608"/>
            <a:ext cx="1292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hračce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212464" y="4142606"/>
            <a:ext cx="14385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dědovi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356909" y="5441072"/>
            <a:ext cx="1527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učitelka,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1699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61630" y="115277"/>
            <a:ext cx="59886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4.PÁD     Koho? Co?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340768"/>
            <a:ext cx="450924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0070C0"/>
                </a:solidFill>
              </a:rPr>
              <a:t>Koho</a:t>
            </a:r>
            <a:r>
              <a:rPr lang="cs-CZ" sz="2800" b="1" i="1" dirty="0" smtClean="0"/>
              <a:t>  můžeme fotografovat?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  ______________</a:t>
            </a:r>
            <a:endParaRPr lang="cs-CZ" sz="3200" b="1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88024" y="1359097"/>
            <a:ext cx="4126899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0070C0"/>
                </a:solidFill>
              </a:rPr>
              <a:t>Co</a:t>
            </a:r>
            <a:r>
              <a:rPr lang="cs-CZ" sz="2800" b="1" i="1" dirty="0" smtClean="0"/>
              <a:t>  můžeme fotografovat?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  ______________</a:t>
            </a:r>
            <a:endParaRPr lang="cs-CZ" sz="32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8285" y="5445224"/>
            <a:ext cx="1844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kamaráda, 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21745" y="5445224"/>
            <a:ext cx="1226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kočku, 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94694" y="5445224"/>
            <a:ext cx="13933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letadlo, 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16752" y="5434600"/>
            <a:ext cx="15631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zpěváka,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5434600"/>
            <a:ext cx="943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děti, 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51473" y="5445224"/>
            <a:ext cx="1138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strom 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06887" y="2204864"/>
            <a:ext cx="19563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kamaráda</a:t>
            </a:r>
            <a:r>
              <a:rPr lang="cs-CZ" sz="2800" b="1" dirty="0" smtClean="0"/>
              <a:t> 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96206" y="3110610"/>
            <a:ext cx="1638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zpěváka</a:t>
            </a:r>
            <a:r>
              <a:rPr lang="cs-CZ" sz="2800" b="1" dirty="0" smtClean="0"/>
              <a:t> 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96988" y="4149080"/>
            <a:ext cx="8519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děti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75578" y="2190379"/>
            <a:ext cx="1267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kočku 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027177" y="3157680"/>
            <a:ext cx="14537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letadlo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140403" y="4149080"/>
            <a:ext cx="1274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strom 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67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11989" y="115277"/>
            <a:ext cx="81403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5.PÁD     </a:t>
            </a:r>
            <a:r>
              <a:rPr lang="cs-CZ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oslovujeme, voláme </a:t>
            </a:r>
            <a:endParaRPr lang="cs-CZ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700808"/>
            <a:ext cx="832368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Zavolej na: tátu, dědečka, kamaráda, Jirku, tetu, Micku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 smtClean="0"/>
              <a:t>Oslov : paní učitelku, pana ředitele, paní doktorku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690095"/>
            <a:ext cx="940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Táto!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64427" y="2690095"/>
            <a:ext cx="1675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Dědečku !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40335" y="2690095"/>
            <a:ext cx="1813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Kamaráde!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54037" y="2690095"/>
            <a:ext cx="992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Jirko!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73950" y="2697843"/>
            <a:ext cx="9411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Teto!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15105" y="2690095"/>
            <a:ext cx="1210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Micko!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31519" y="5445224"/>
            <a:ext cx="2202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Paní učitelko!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73374" y="5455862"/>
            <a:ext cx="23791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Paní doktorko!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88717" y="5450543"/>
            <a:ext cx="21826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Pane řediteli!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81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0848" y="115277"/>
            <a:ext cx="7490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6.PÁD    O kom?  O čem?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561" y="1313279"/>
            <a:ext cx="447346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0070C0"/>
                </a:solidFill>
              </a:rPr>
              <a:t>O kom </a:t>
            </a:r>
            <a:r>
              <a:rPr lang="cs-CZ" sz="2800" b="1" i="1" dirty="0" smtClean="0"/>
              <a:t>si povídáme ve škole</a:t>
            </a:r>
            <a:r>
              <a:rPr lang="cs-CZ" sz="3200" b="1" i="1" dirty="0" smtClean="0"/>
              <a:t>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______________</a:t>
            </a:r>
            <a:endParaRPr lang="cs-CZ" sz="3200" b="1" i="1" dirty="0"/>
          </a:p>
        </p:txBody>
      </p:sp>
      <p:sp>
        <p:nvSpPr>
          <p:cNvPr id="4" name="Obdélník 3"/>
          <p:cNvSpPr/>
          <p:nvPr/>
        </p:nvSpPr>
        <p:spPr>
          <a:xfrm>
            <a:off x="4606723" y="1313279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b="1" i="1" dirty="0" smtClean="0">
                <a:solidFill>
                  <a:srgbClr val="0070C0"/>
                </a:solidFill>
              </a:rPr>
              <a:t>O čem</a:t>
            </a:r>
            <a:r>
              <a:rPr lang="cs-CZ" sz="2800" b="1" i="1" dirty="0" smtClean="0"/>
              <a:t> si povídáme ve škole?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______________ </a:t>
            </a:r>
            <a:endParaRPr lang="cs-CZ" sz="32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8285" y="5445224"/>
            <a:ext cx="1764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spisovatel,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97705" y="5441794"/>
            <a:ext cx="1101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kniha,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70277" y="5459612"/>
            <a:ext cx="12498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vesmír,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20171" y="5441794"/>
            <a:ext cx="13519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zvířata,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76834" y="5441794"/>
            <a:ext cx="1666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maminka,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43124" y="5445224"/>
            <a:ext cx="1627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princezna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39375" y="2204862"/>
            <a:ext cx="1984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spisovateli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76834" y="2226964"/>
            <a:ext cx="10651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knize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47673" y="3212976"/>
            <a:ext cx="1752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mamince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49031" y="3212975"/>
            <a:ext cx="1545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vesmíru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49031" y="4137545"/>
            <a:ext cx="171072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zvířatech</a:t>
            </a:r>
          </a:p>
          <a:p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47673" y="4140921"/>
            <a:ext cx="19279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princezně 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00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52710" y="115277"/>
            <a:ext cx="70065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7.PÁD    S kým?  S čím?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561" y="1313279"/>
            <a:ext cx="425533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0070C0"/>
                </a:solidFill>
              </a:rPr>
              <a:t>S kým </a:t>
            </a:r>
            <a:r>
              <a:rPr lang="cs-CZ" sz="2800" b="1" i="1" dirty="0" smtClean="0"/>
              <a:t>půjdu na procházku</a:t>
            </a:r>
            <a:r>
              <a:rPr lang="cs-CZ" sz="3200" b="1" i="1" dirty="0" smtClean="0"/>
              <a:t>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 ______________</a:t>
            </a:r>
            <a:endParaRPr lang="cs-CZ" sz="3200" b="1" i="1" dirty="0"/>
          </a:p>
        </p:txBody>
      </p:sp>
      <p:sp>
        <p:nvSpPr>
          <p:cNvPr id="4" name="Obdélník 3"/>
          <p:cNvSpPr/>
          <p:nvPr/>
        </p:nvSpPr>
        <p:spPr>
          <a:xfrm>
            <a:off x="4550435" y="1340694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b="1" i="1" dirty="0" smtClean="0">
                <a:solidFill>
                  <a:srgbClr val="0070C0"/>
                </a:solidFill>
              </a:rPr>
              <a:t>S čím</a:t>
            </a:r>
            <a:r>
              <a:rPr lang="cs-CZ" sz="2800" b="1" i="1" dirty="0" smtClean="0"/>
              <a:t> půjdu na procházku?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______________</a:t>
            </a:r>
          </a:p>
          <a:p>
            <a:endParaRPr lang="cs-CZ" sz="3200" b="1" i="1" dirty="0" smtClean="0"/>
          </a:p>
          <a:p>
            <a:r>
              <a:rPr lang="cs-CZ" sz="3200" b="1" i="1" dirty="0" smtClean="0"/>
              <a:t>  ______________ </a:t>
            </a:r>
            <a:endParaRPr lang="cs-CZ" sz="32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8285" y="5445224"/>
            <a:ext cx="1333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tatínek,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73989" y="5441794"/>
            <a:ext cx="14378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kočárek,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07247" y="5441433"/>
            <a:ext cx="15846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kamarád,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38796" y="5441794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pes,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76834" y="5441794"/>
            <a:ext cx="1772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koloběžka,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39375" y="2204862"/>
            <a:ext cx="1710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tatínkem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76834" y="2226964"/>
            <a:ext cx="18345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kočárkem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5244" y="3210802"/>
            <a:ext cx="2212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kamarádem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696161" y="3210801"/>
            <a:ext cx="11060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psem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400278" y="4137545"/>
            <a:ext cx="212590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koloběžkou</a:t>
            </a:r>
          </a:p>
          <a:p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99952" y="4173118"/>
            <a:ext cx="13644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dědou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259756" y="5441433"/>
            <a:ext cx="928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děda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25754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3" grpId="0"/>
      <p:bldP spid="14" grpId="0"/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2482" y="1663210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6937" y="837873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2012-5-8 /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7824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448</Words>
  <Application>Microsoft Office PowerPoint</Application>
  <PresentationFormat>Předvádění na obrazovce (4:3)</PresentationFormat>
  <Paragraphs>216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08F8</cp:lastModifiedBy>
  <cp:revision>25</cp:revision>
  <dcterms:created xsi:type="dcterms:W3CDTF">2012-05-08T09:24:20Z</dcterms:created>
  <dcterms:modified xsi:type="dcterms:W3CDTF">2012-12-19T12:58:07Z</dcterms:modified>
</cp:coreProperties>
</file>