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58" r:id="rId4"/>
    <p:sldId id="259" r:id="rId5"/>
    <p:sldId id="257" r:id="rId6"/>
    <p:sldId id="261" r:id="rId7"/>
    <p:sldId id="262" r:id="rId8"/>
    <p:sldId id="263" r:id="rId9"/>
    <p:sldId id="264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130939"/>
    <a:srgbClr val="262F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VY_32_INOVACE_14_Slovní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Určování pádů 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58D218-8D28-4ABE-839E-8BAC5CA8E57C}" type="presOf" srcId="{757F3AB3-0718-4624-B441-E567A8F0AB56}" destId="{333A1088-737F-45CB-B68E-254E46348037}" srcOrd="0" destOrd="0" presId="urn:microsoft.com/office/officeart/2005/8/layout/target3"/>
    <dgm:cxn modelId="{4A06A104-17EF-47E6-8B2C-EF4AA66F275F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3280ED-4070-407F-97A1-2CF576774AFB}" type="presOf" srcId="{4C35D32F-0EAB-4CD7-82EE-45574DC2A586}" destId="{8BEBB6EC-1DAA-4CAC-8A25-BC0FCBD5DBD5}" srcOrd="0" destOrd="0" presId="urn:microsoft.com/office/officeart/2005/8/layout/target3"/>
    <dgm:cxn modelId="{65F0EDB7-3B7F-4586-8EFA-1DFCCA4BC694}" type="presOf" srcId="{B651F6E3-6281-48DB-9319-2AEAFDAE7572}" destId="{6BB5E863-4638-4E1D-BFDE-399D028AC4ED}" srcOrd="1" destOrd="0" presId="urn:microsoft.com/office/officeart/2005/8/layout/target3"/>
    <dgm:cxn modelId="{C9176F9C-600B-4D88-A874-5D56EB84823F}" type="presOf" srcId="{B651F6E3-6281-48DB-9319-2AEAFDAE7572}" destId="{619D679B-A015-4ECF-8348-D1034C574F40}" srcOrd="0" destOrd="0" presId="urn:microsoft.com/office/officeart/2005/8/layout/target3"/>
    <dgm:cxn modelId="{E7A7B5C8-C6D9-4878-ADA8-1917F33EC72E}" type="presOf" srcId="{D1D4F407-5343-4D3F-B5B9-D407B03CAEB4}" destId="{AED2198E-93D5-4001-81B4-73124B309672}" srcOrd="1" destOrd="0" presId="urn:microsoft.com/office/officeart/2005/8/layout/target3"/>
    <dgm:cxn modelId="{85735823-8F53-4F40-9B8F-3CDB2C308377}" type="presOf" srcId="{D1B46980-6531-4606-95E6-44980827E919}" destId="{2BE915AB-18AA-4053-B92C-3BFC9ED204BB}" srcOrd="1" destOrd="0" presId="urn:microsoft.com/office/officeart/2005/8/layout/target3"/>
    <dgm:cxn modelId="{3E787329-4573-4701-8EF1-B8E0E6A4E10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25F74D-E6E3-43D2-8C07-AEBDFA7E5257}" type="presOf" srcId="{D8197B8C-B260-4A16-BDF4-0947B075E274}" destId="{5A5FFA88-C948-4069-8E93-59FA12366E83}" srcOrd="1" destOrd="0" presId="urn:microsoft.com/office/officeart/2005/8/layout/target3"/>
    <dgm:cxn modelId="{78157E35-D8FB-4112-86FD-E0B24F83BB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322DB6-F19B-4BE4-8CF0-A4B306383674}" type="presOf" srcId="{D1D4F407-5343-4D3F-B5B9-D407B03CAEB4}" destId="{D005CE8C-CC26-4C3E-AC11-E15060ECD759}" srcOrd="0" destOrd="0" presId="urn:microsoft.com/office/officeart/2005/8/layout/target3"/>
    <dgm:cxn modelId="{8C114F8A-FCCE-44E7-91FA-A2FDFE90B242}" type="presParOf" srcId="{333A1088-737F-45CB-B68E-254E46348037}" destId="{F5ABB229-8D3B-4694-996A-96F23CF14429}" srcOrd="0" destOrd="0" presId="urn:microsoft.com/office/officeart/2005/8/layout/target3"/>
    <dgm:cxn modelId="{ABE76452-8338-4FF1-834F-03BC3F9AA165}" type="presParOf" srcId="{333A1088-737F-45CB-B68E-254E46348037}" destId="{F41139FD-01EE-4571-8B17-4FB00FC51163}" srcOrd="1" destOrd="0" presId="urn:microsoft.com/office/officeart/2005/8/layout/target3"/>
    <dgm:cxn modelId="{99226063-212C-49BC-BE74-E0AD0A8AAE2D}" type="presParOf" srcId="{333A1088-737F-45CB-B68E-254E46348037}" destId="{D005CE8C-CC26-4C3E-AC11-E15060ECD759}" srcOrd="2" destOrd="0" presId="urn:microsoft.com/office/officeart/2005/8/layout/target3"/>
    <dgm:cxn modelId="{687DB877-59A8-4E36-A5E3-9E4F66DF841C}" type="presParOf" srcId="{333A1088-737F-45CB-B68E-254E46348037}" destId="{2C702D82-9B77-49B7-9568-BB8EB47C3372}" srcOrd="3" destOrd="0" presId="urn:microsoft.com/office/officeart/2005/8/layout/target3"/>
    <dgm:cxn modelId="{FF0F7228-E8F3-4C81-AA86-4213FB5AE460}" type="presParOf" srcId="{333A1088-737F-45CB-B68E-254E46348037}" destId="{A52A0455-90FF-4808-ABD0-F02540D31D5A}" srcOrd="4" destOrd="0" presId="urn:microsoft.com/office/officeart/2005/8/layout/target3"/>
    <dgm:cxn modelId="{F1D8915F-384B-4BD0-A7AE-3B70429F2101}" type="presParOf" srcId="{333A1088-737F-45CB-B68E-254E46348037}" destId="{6140AFEC-043D-4C43-A2F9-D0F5331DF3A3}" srcOrd="5" destOrd="0" presId="urn:microsoft.com/office/officeart/2005/8/layout/target3"/>
    <dgm:cxn modelId="{CB1F9C73-17F0-4749-8226-1BAFB23DBBBA}" type="presParOf" srcId="{333A1088-737F-45CB-B68E-254E46348037}" destId="{9358AC05-5D7D-4327-9F80-1AD486AEA664}" srcOrd="6" destOrd="0" presId="urn:microsoft.com/office/officeart/2005/8/layout/target3"/>
    <dgm:cxn modelId="{813C3CD6-2BC8-4446-92CF-D21C9C34F522}" type="presParOf" srcId="{333A1088-737F-45CB-B68E-254E46348037}" destId="{313FC574-E1CD-4FB4-B054-0B805CE0447D}" srcOrd="7" destOrd="0" presId="urn:microsoft.com/office/officeart/2005/8/layout/target3"/>
    <dgm:cxn modelId="{726C4DC7-5BCF-417C-86A9-3E7AF0BE2BC8}" type="presParOf" srcId="{333A1088-737F-45CB-B68E-254E46348037}" destId="{619D679B-A015-4ECF-8348-D1034C574F40}" srcOrd="8" destOrd="0" presId="urn:microsoft.com/office/officeart/2005/8/layout/target3"/>
    <dgm:cxn modelId="{B41C087A-7582-4D22-8A7A-86BDD4D8AD92}" type="presParOf" srcId="{333A1088-737F-45CB-B68E-254E46348037}" destId="{322283A8-4A27-4CDA-BAE3-F381106A9174}" srcOrd="9" destOrd="0" presId="urn:microsoft.com/office/officeart/2005/8/layout/target3"/>
    <dgm:cxn modelId="{34943099-F9CC-46D7-8D95-AC2AD4009FCD}" type="presParOf" srcId="{333A1088-737F-45CB-B68E-254E46348037}" destId="{FFC9F71D-1B4F-4AD9-A4A6-86ADEFC8AF5C}" srcOrd="10" destOrd="0" presId="urn:microsoft.com/office/officeart/2005/8/layout/target3"/>
    <dgm:cxn modelId="{7E8DF3F0-3A1F-4830-BC1C-6AD70431B7E5}" type="presParOf" srcId="{333A1088-737F-45CB-B68E-254E46348037}" destId="{25B08C86-7E15-44DC-BE7F-FFB55DD49D12}" srcOrd="11" destOrd="0" presId="urn:microsoft.com/office/officeart/2005/8/layout/target3"/>
    <dgm:cxn modelId="{2D6E07AA-B62B-4284-BB25-DE843EB21252}" type="presParOf" srcId="{333A1088-737F-45CB-B68E-254E46348037}" destId="{76644BE8-9D7C-4C09-B250-3D10AF48CBB7}" srcOrd="12" destOrd="0" presId="urn:microsoft.com/office/officeart/2005/8/layout/target3"/>
    <dgm:cxn modelId="{437C9BC8-B098-4893-BA8C-8BF2CA2F20A0}" type="presParOf" srcId="{333A1088-737F-45CB-B68E-254E46348037}" destId="{EE85B701-7295-41C0-BA7A-34D3756A2AE6}" srcOrd="13" destOrd="0" presId="urn:microsoft.com/office/officeart/2005/8/layout/target3"/>
    <dgm:cxn modelId="{E9F2CAB5-E8D1-458C-A62C-AC17DF74D015}" type="presParOf" srcId="{333A1088-737F-45CB-B68E-254E46348037}" destId="{8BEBB6EC-1DAA-4CAC-8A25-BC0FCBD5DBD5}" srcOrd="14" destOrd="0" presId="urn:microsoft.com/office/officeart/2005/8/layout/target3"/>
    <dgm:cxn modelId="{460928B1-6FD5-48AD-9194-042E41F8BEF0}" type="presParOf" srcId="{333A1088-737F-45CB-B68E-254E46348037}" destId="{AED2198E-93D5-4001-81B4-73124B309672}" srcOrd="15" destOrd="0" presId="urn:microsoft.com/office/officeart/2005/8/layout/target3"/>
    <dgm:cxn modelId="{36FD2B51-677A-4A27-A05B-D5991415FC10}" type="presParOf" srcId="{333A1088-737F-45CB-B68E-254E46348037}" destId="{2BE915AB-18AA-4053-B92C-3BFC9ED204BB}" srcOrd="16" destOrd="0" presId="urn:microsoft.com/office/officeart/2005/8/layout/target3"/>
    <dgm:cxn modelId="{ADB0975A-AA03-45E3-878B-3A06C88303F3}" type="presParOf" srcId="{333A1088-737F-45CB-B68E-254E46348037}" destId="{6BB5E863-4638-4E1D-BFDE-399D028AC4ED}" srcOrd="17" destOrd="0" presId="urn:microsoft.com/office/officeart/2005/8/layout/target3"/>
    <dgm:cxn modelId="{B8FDB6C2-6854-426C-80A7-739E538A4028}" type="presParOf" srcId="{333A1088-737F-45CB-B68E-254E46348037}" destId="{5A5FFA88-C948-4069-8E93-59FA12366E83}" srcOrd="18" destOrd="0" presId="urn:microsoft.com/office/officeart/2005/8/layout/target3"/>
    <dgm:cxn modelId="{E6E98177-0417-44AA-B136-2E0DEF0A3E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VY_32_INOVACE_14_Slovní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Určování pádů 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12254-8973-4C2A-AD3D-40898E97C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4613BD-7C22-4610-B88E-B8D0C38B9A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663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378A6-B33D-4803-B0EA-2CE96048D2A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049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4613BD-7C22-4610-B88E-B8D0C38B9A4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684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1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98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41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61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363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387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09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422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92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775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01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B9510-B84B-4751-B963-C4D81E378E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FB085-B034-41C2-AB19-3FEA09E7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97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12037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36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procvičení učiva o pádech podstatných jmen. Žáci hledají ve větách podstatná jména a pomocí pádových </a:t>
            </a:r>
            <a:r>
              <a:rPr lang="cs-CZ" dirty="0"/>
              <a:t>otázek zjišťují </a:t>
            </a:r>
            <a:r>
              <a:rPr lang="cs-CZ" dirty="0" smtClean="0"/>
              <a:t>pády</a:t>
            </a:r>
            <a:r>
              <a:rPr lang="cs-CZ" dirty="0"/>
              <a:t> podstatných jmen</a:t>
            </a:r>
            <a:r>
              <a:rPr lang="cs-CZ" dirty="0" smtClean="0"/>
              <a:t>.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46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953" y="116632"/>
            <a:ext cx="79660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PÁDY PODSTATNÝCH JMEN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3963" y="1043155"/>
            <a:ext cx="7196073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Pády podstatných jmen zjišťujeme pádovými otázkami.</a:t>
            </a:r>
          </a:p>
          <a:p>
            <a:endParaRPr lang="cs-CZ" sz="2400" b="1" dirty="0"/>
          </a:p>
          <a:p>
            <a:r>
              <a:rPr lang="cs-CZ" sz="4400" b="1" i="1" dirty="0" smtClean="0"/>
              <a:t>1.Pád</a:t>
            </a:r>
          </a:p>
          <a:p>
            <a:r>
              <a:rPr lang="cs-CZ" sz="4400" b="1" i="1" dirty="0" smtClean="0"/>
              <a:t>2.Pád</a:t>
            </a:r>
          </a:p>
          <a:p>
            <a:r>
              <a:rPr lang="cs-CZ" sz="4400" b="1" i="1" dirty="0" smtClean="0"/>
              <a:t>3.Pád</a:t>
            </a:r>
          </a:p>
          <a:p>
            <a:r>
              <a:rPr lang="cs-CZ" sz="4400" b="1" i="1" dirty="0" smtClean="0"/>
              <a:t>4.Pád</a:t>
            </a:r>
          </a:p>
          <a:p>
            <a:r>
              <a:rPr lang="cs-CZ" sz="4400" b="1" i="1" dirty="0" smtClean="0"/>
              <a:t>5.Pád</a:t>
            </a:r>
          </a:p>
          <a:p>
            <a:r>
              <a:rPr lang="cs-CZ" sz="4400" b="1" i="1" dirty="0" smtClean="0"/>
              <a:t>6.Pád</a:t>
            </a:r>
          </a:p>
          <a:p>
            <a:r>
              <a:rPr lang="cs-CZ" sz="4400" b="1" i="1" dirty="0" smtClean="0"/>
              <a:t>7.Pád</a:t>
            </a:r>
            <a:r>
              <a:rPr lang="cs-CZ" sz="3600" b="1" i="1" dirty="0" smtClean="0"/>
              <a:t> </a:t>
            </a:r>
            <a:endParaRPr lang="cs-CZ" sz="36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2223" y="1833876"/>
            <a:ext cx="332725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KDO?       CO?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56811" y="2516028"/>
            <a:ext cx="40631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KOHO?    ČEHO?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56810" y="3163281"/>
            <a:ext cx="405675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KOMU?   ČEMU?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56810" y="3828533"/>
            <a:ext cx="342747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KOHO?    CO?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17" y="4513439"/>
            <a:ext cx="51806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OSLOVUJEME, VOLÁME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2916" y="5175159"/>
            <a:ext cx="446712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O KOM?   O ČEM?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6811" y="5886404"/>
            <a:ext cx="377218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KÝM?       ČÍM?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50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060848"/>
            <a:ext cx="8422242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Ve větách najdi podstatná jména, </a:t>
            </a:r>
          </a:p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zeptej se na ně pádovými otázkami</a:t>
            </a:r>
          </a:p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 urči pád!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23802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212" y="1265305"/>
            <a:ext cx="65998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 záhonu rozkvetl tulipán.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3121924"/>
            <a:ext cx="18926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záhonu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82926" y="3183478"/>
            <a:ext cx="4927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 čem rozkvetl tulipán?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5396" y="314319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4509120"/>
            <a:ext cx="18437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tulipán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F8\AppData\Local\Microsoft\Windows\Temporary Internet Files\Content.IE5\126HUL5B\MC900428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1378" y="908720"/>
            <a:ext cx="7334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6020" y="4596249"/>
            <a:ext cx="48481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rozkvetlo na záhonu?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667" y="4534693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1.pád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20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73218"/>
            <a:ext cx="77056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Žirafa okusovala větvičku břízky.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812" y="3117279"/>
            <a:ext cx="2130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větvičku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48210" y="3183478"/>
            <a:ext cx="4063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okusovala žirafa?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92418" y="314319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416" y="4371208"/>
            <a:ext cx="15888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břízky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3371" y="4494318"/>
            <a:ext cx="5096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Čeho větvičku okusovala?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92418" y="4371207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988840"/>
            <a:ext cx="14586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žirafa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56020" y="2050394"/>
            <a:ext cx="5409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Kdo co okusovala větvičku?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92418" y="199648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08F8\AppData\Local\Microsoft\Windows\Temporary Internet Files\Content.IE5\126HUL5B\MC900411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140649"/>
            <a:ext cx="1779594" cy="1737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9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3129" y="1265305"/>
            <a:ext cx="72575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Pepík jezdí na nové koloběžce.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3121924"/>
            <a:ext cx="15990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Pepík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82926" y="3183478"/>
            <a:ext cx="4707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Kdo jezdí na koloběžce?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5396" y="314319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534730"/>
            <a:ext cx="2498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koloběžce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7839" y="4596284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Na čem jezdí Pepík?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667" y="4534693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08F8\AppData\Local\Microsoft\Windows\Temporary Internet Files\Content.IE5\126HUL5B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655" y="1662641"/>
            <a:ext cx="1804657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16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73218"/>
            <a:ext cx="78120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 louce se pásla koza s kůzlaty.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465" y="3137397"/>
            <a:ext cx="12329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koza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3371" y="3204744"/>
            <a:ext cx="5032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Kdo co se pásla na louce?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92418" y="314319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416" y="4371208"/>
            <a:ext cx="18577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kůzlaty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6020" y="4494317"/>
            <a:ext cx="4094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 čím se pásla koza 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92418" y="4371207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7.pád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988840"/>
            <a:ext cx="1447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louce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56020" y="2050394"/>
            <a:ext cx="4423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 čem se pásla koza?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92418" y="199648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08F8\AppData\Local\Microsoft\Windows\Temporary Internet Files\Content.IE5\KHECMITL\MC900324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259" y="5024628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13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3"/>
            <a:ext cx="93569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Jano, máš něco pro maminku k svátku?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-66258" y="3158377"/>
            <a:ext cx="228761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200" b="1" dirty="0" smtClean="0">
                <a:solidFill>
                  <a:srgbClr val="FF0000"/>
                </a:solidFill>
              </a:rPr>
              <a:t>maminku</a:t>
            </a:r>
            <a:endParaRPr lang="cs-CZ" sz="4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0415" y="3250911"/>
            <a:ext cx="541391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Pro koho má Jana něco k svátku?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5442" y="312760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800" y="4238886"/>
            <a:ext cx="16970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svátku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5442" y="4238884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3.pád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988840"/>
            <a:ext cx="15696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Jano!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56020" y="2050394"/>
            <a:ext cx="37735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Oslovujeme, voláme.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21428" y="195806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5.pád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5124" name="Picture 4" descr="C:\Users\08F8\AppData\Local\Microsoft\Windows\Temporary Internet Files\Content.IE5\HE25EWDF\MC900324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160" y="5229200"/>
            <a:ext cx="1816913" cy="14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682287" y="4428971"/>
            <a:ext cx="5992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K čemu má Jana něco pro maminku?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97442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  <p:bldP spid="14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4304" y="1052736"/>
            <a:ext cx="79258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Zatoulané koťátko patří ke kočce.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3121924"/>
            <a:ext cx="21031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koťátko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1422" y="3183478"/>
            <a:ext cx="4424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Kdo co patří ke kočce?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5396" y="3143190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9552" y="4523485"/>
            <a:ext cx="14975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kočce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5763" y="4596247"/>
            <a:ext cx="60729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Ke komu čemu patří koťátko?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3667" y="4534693"/>
            <a:ext cx="1505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3.pád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6147" name="Picture 3" descr="C:\Users\08F8\AppData\Local\Microsoft\Windows\Temporary Internet Files\Content.IE5\KHECMITL\MC9004363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216" y="522830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09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2012-5-12 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1595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321</Words>
  <Application>Microsoft Office PowerPoint</Application>
  <PresentationFormat>Předvádění na obrazovce (4:3)</PresentationFormat>
  <Paragraphs>92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14</cp:revision>
  <dcterms:created xsi:type="dcterms:W3CDTF">2012-05-12T13:41:30Z</dcterms:created>
  <dcterms:modified xsi:type="dcterms:W3CDTF">2012-12-19T12:58:38Z</dcterms:modified>
</cp:coreProperties>
</file>