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8" r:id="rId2"/>
    <p:sldId id="259" r:id="rId3"/>
    <p:sldId id="261" r:id="rId4"/>
    <p:sldId id="257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</a:t>
          </a:r>
          <a:r>
            <a:rPr lang="cs-CZ" sz="2000" smtClean="0"/>
            <a:t>VY_32_INOVACE_17_Slovní druhy a význam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Časování sloves.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F0A711A-23C9-4B4F-A04A-674BEB31FBAE}" type="presOf" srcId="{D1D4F407-5343-4D3F-B5B9-D407B03CAEB4}" destId="{AED2198E-93D5-4001-81B4-73124B309672}" srcOrd="1" destOrd="0" presId="urn:microsoft.com/office/officeart/2005/8/layout/target3"/>
    <dgm:cxn modelId="{C4A9A13F-8DC3-4143-AE8F-9E353F370CE4}" type="presOf" srcId="{D1D4F407-5343-4D3F-B5B9-D407B03CAEB4}" destId="{D005CE8C-CC26-4C3E-AC11-E15060ECD759}" srcOrd="0" destOrd="0" presId="urn:microsoft.com/office/officeart/2005/8/layout/target3"/>
    <dgm:cxn modelId="{41ECB475-F181-4A05-96E1-9ACEB8720F92}" type="presOf" srcId="{757F3AB3-0718-4624-B441-E567A8F0AB56}" destId="{333A1088-737F-45CB-B68E-254E46348037}" srcOrd="0" destOrd="0" presId="urn:microsoft.com/office/officeart/2005/8/layout/target3"/>
    <dgm:cxn modelId="{EF354CC7-FCE4-47DD-81D5-355D56BC76B9}" type="presOf" srcId="{B651F6E3-6281-48DB-9319-2AEAFDAE7572}" destId="{6BB5E863-4638-4E1D-BFDE-399D028AC4ED}" srcOrd="1" destOrd="0" presId="urn:microsoft.com/office/officeart/2005/8/layout/target3"/>
    <dgm:cxn modelId="{2B5F698B-F99C-4377-AD05-EE019A1DCB87}" type="presOf" srcId="{4C35D32F-0EAB-4CD7-82EE-45574DC2A586}" destId="{8BEBB6EC-1DAA-4CAC-8A25-BC0FCBD5DBD5}" srcOrd="0" destOrd="0" presId="urn:microsoft.com/office/officeart/2005/8/layout/target3"/>
    <dgm:cxn modelId="{F2859829-BA88-4E1D-A5B4-D847098EC8A0}" type="presOf" srcId="{D8197B8C-B260-4A16-BDF4-0947B075E274}" destId="{25B08C86-7E15-44DC-BE7F-FFB55DD49D12}" srcOrd="0" destOrd="0" presId="urn:microsoft.com/office/officeart/2005/8/layout/target3"/>
    <dgm:cxn modelId="{5839E4C1-9DA2-4E46-839A-48602DC13377}" type="presOf" srcId="{D1B46980-6531-4606-95E6-44980827E919}" destId="{6140AFEC-043D-4C43-A2F9-D0F5331DF3A3}" srcOrd="0" destOrd="0" presId="urn:microsoft.com/office/officeart/2005/8/layout/target3"/>
    <dgm:cxn modelId="{E030E542-45AC-430A-976E-9A2760BA06B8}" type="presOf" srcId="{B651F6E3-6281-48DB-9319-2AEAFDAE7572}" destId="{619D679B-A015-4ECF-8348-D1034C574F40}" srcOrd="0" destOrd="0" presId="urn:microsoft.com/office/officeart/2005/8/layout/target3"/>
    <dgm:cxn modelId="{F6EF7883-400A-4D03-83D6-165D15DF73B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FF64BB-E3FB-498C-ADC9-B209C31F7DC1}" type="presOf" srcId="{D1B46980-6531-4606-95E6-44980827E919}" destId="{2BE915AB-18AA-4053-B92C-3BFC9ED204BB}" srcOrd="1" destOrd="0" presId="urn:microsoft.com/office/officeart/2005/8/layout/target3"/>
    <dgm:cxn modelId="{B93E8ADE-1484-4F85-B84C-B77B0C01DD44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886197-EB21-40A9-89C2-DC2B5377F49E}" type="presParOf" srcId="{333A1088-737F-45CB-B68E-254E46348037}" destId="{F5ABB229-8D3B-4694-996A-96F23CF14429}" srcOrd="0" destOrd="0" presId="urn:microsoft.com/office/officeart/2005/8/layout/target3"/>
    <dgm:cxn modelId="{0A1A2C3D-5AB2-4FF5-A317-65B80CDEB7DE}" type="presParOf" srcId="{333A1088-737F-45CB-B68E-254E46348037}" destId="{F41139FD-01EE-4571-8B17-4FB00FC51163}" srcOrd="1" destOrd="0" presId="urn:microsoft.com/office/officeart/2005/8/layout/target3"/>
    <dgm:cxn modelId="{9DB6A3D8-5DB6-4CC9-B9FC-BB01C0B21344}" type="presParOf" srcId="{333A1088-737F-45CB-B68E-254E46348037}" destId="{D005CE8C-CC26-4C3E-AC11-E15060ECD759}" srcOrd="2" destOrd="0" presId="urn:microsoft.com/office/officeart/2005/8/layout/target3"/>
    <dgm:cxn modelId="{247DB14D-DD01-43C5-9D42-BE3811E62D70}" type="presParOf" srcId="{333A1088-737F-45CB-B68E-254E46348037}" destId="{2C702D82-9B77-49B7-9568-BB8EB47C3372}" srcOrd="3" destOrd="0" presId="urn:microsoft.com/office/officeart/2005/8/layout/target3"/>
    <dgm:cxn modelId="{6ED0077E-C570-4198-9AE9-AE36B136B312}" type="presParOf" srcId="{333A1088-737F-45CB-B68E-254E46348037}" destId="{A52A0455-90FF-4808-ABD0-F02540D31D5A}" srcOrd="4" destOrd="0" presId="urn:microsoft.com/office/officeart/2005/8/layout/target3"/>
    <dgm:cxn modelId="{8FA776BB-F67C-47BB-86A3-B2EE9BD7BA21}" type="presParOf" srcId="{333A1088-737F-45CB-B68E-254E46348037}" destId="{6140AFEC-043D-4C43-A2F9-D0F5331DF3A3}" srcOrd="5" destOrd="0" presId="urn:microsoft.com/office/officeart/2005/8/layout/target3"/>
    <dgm:cxn modelId="{7DEC3A58-BED3-4DFE-98A7-4E24C8118AD8}" type="presParOf" srcId="{333A1088-737F-45CB-B68E-254E46348037}" destId="{9358AC05-5D7D-4327-9F80-1AD486AEA664}" srcOrd="6" destOrd="0" presId="urn:microsoft.com/office/officeart/2005/8/layout/target3"/>
    <dgm:cxn modelId="{DE8A7FBE-7F0D-41FA-8295-0EAEB346E493}" type="presParOf" srcId="{333A1088-737F-45CB-B68E-254E46348037}" destId="{313FC574-E1CD-4FB4-B054-0B805CE0447D}" srcOrd="7" destOrd="0" presId="urn:microsoft.com/office/officeart/2005/8/layout/target3"/>
    <dgm:cxn modelId="{CEFDC376-8BCF-41FD-934E-89FE4DD14E47}" type="presParOf" srcId="{333A1088-737F-45CB-B68E-254E46348037}" destId="{619D679B-A015-4ECF-8348-D1034C574F40}" srcOrd="8" destOrd="0" presId="urn:microsoft.com/office/officeart/2005/8/layout/target3"/>
    <dgm:cxn modelId="{08F71DE8-17E2-4446-9D67-165D88551D13}" type="presParOf" srcId="{333A1088-737F-45CB-B68E-254E46348037}" destId="{322283A8-4A27-4CDA-BAE3-F381106A9174}" srcOrd="9" destOrd="0" presId="urn:microsoft.com/office/officeart/2005/8/layout/target3"/>
    <dgm:cxn modelId="{4F77A135-76A3-4638-849A-5EE6052290C2}" type="presParOf" srcId="{333A1088-737F-45CB-B68E-254E46348037}" destId="{FFC9F71D-1B4F-4AD9-A4A6-86ADEFC8AF5C}" srcOrd="10" destOrd="0" presId="urn:microsoft.com/office/officeart/2005/8/layout/target3"/>
    <dgm:cxn modelId="{43DE2EDC-809D-4518-B272-ED80B5416973}" type="presParOf" srcId="{333A1088-737F-45CB-B68E-254E46348037}" destId="{25B08C86-7E15-44DC-BE7F-FFB55DD49D12}" srcOrd="11" destOrd="0" presId="urn:microsoft.com/office/officeart/2005/8/layout/target3"/>
    <dgm:cxn modelId="{8369D862-771B-47F7-ABDF-EBA5DBE33B34}" type="presParOf" srcId="{333A1088-737F-45CB-B68E-254E46348037}" destId="{76644BE8-9D7C-4C09-B250-3D10AF48CBB7}" srcOrd="12" destOrd="0" presId="urn:microsoft.com/office/officeart/2005/8/layout/target3"/>
    <dgm:cxn modelId="{34076E93-CE8D-416E-A8D7-2BB0817B753D}" type="presParOf" srcId="{333A1088-737F-45CB-B68E-254E46348037}" destId="{EE85B701-7295-41C0-BA7A-34D3756A2AE6}" srcOrd="13" destOrd="0" presId="urn:microsoft.com/office/officeart/2005/8/layout/target3"/>
    <dgm:cxn modelId="{632F11AA-FA4F-4EED-9FA1-E0B753CA5E43}" type="presParOf" srcId="{333A1088-737F-45CB-B68E-254E46348037}" destId="{8BEBB6EC-1DAA-4CAC-8A25-BC0FCBD5DBD5}" srcOrd="14" destOrd="0" presId="urn:microsoft.com/office/officeart/2005/8/layout/target3"/>
    <dgm:cxn modelId="{43C8A645-7BF6-4BB8-AFAB-F1BF8AB8C6E3}" type="presParOf" srcId="{333A1088-737F-45CB-B68E-254E46348037}" destId="{AED2198E-93D5-4001-81B4-73124B309672}" srcOrd="15" destOrd="0" presId="urn:microsoft.com/office/officeart/2005/8/layout/target3"/>
    <dgm:cxn modelId="{AB1EBA3E-E672-47D7-9399-530E052D23F8}" type="presParOf" srcId="{333A1088-737F-45CB-B68E-254E46348037}" destId="{2BE915AB-18AA-4053-B92C-3BFC9ED204BB}" srcOrd="16" destOrd="0" presId="urn:microsoft.com/office/officeart/2005/8/layout/target3"/>
    <dgm:cxn modelId="{B9B58258-42AE-44F5-88CD-AB5C66BC304A}" type="presParOf" srcId="{333A1088-737F-45CB-B68E-254E46348037}" destId="{6BB5E863-4638-4E1D-BFDE-399D028AC4ED}" srcOrd="17" destOrd="0" presId="urn:microsoft.com/office/officeart/2005/8/layout/target3"/>
    <dgm:cxn modelId="{BF092DB9-DB1F-4713-88C7-ADB1EE84DB7B}" type="presParOf" srcId="{333A1088-737F-45CB-B68E-254E46348037}" destId="{5A5FFA88-C948-4069-8E93-59FA12366E83}" srcOrd="18" destOrd="0" presId="urn:microsoft.com/office/officeart/2005/8/layout/target3"/>
    <dgm:cxn modelId="{D068F8E6-7C59-473B-8AC3-F67332699ED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</a:t>
          </a:r>
          <a:r>
            <a:rPr lang="cs-CZ" sz="2000" kern="1200" smtClean="0"/>
            <a:t>VY_32_INOVACE_17_Slovní druhy a význam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Časování sloves.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6F0762-10F1-4DEA-A6FC-F878A525B630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EE5C1F-12F7-42C3-820D-B89BE9454F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817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88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29888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4384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980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177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236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942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3905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082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27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052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CD7BEF-1A18-4482-92DF-003329AE0409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C9D73-296C-4B32-A1C4-0442214203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495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9934600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468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upevnění učiva o slovesech. Žáci  hledají slovesné tvary ve větách a určují čas, doplňují správný tvar slovesa do věty, časují slovesa v různých časech.</a:t>
            </a:r>
          </a:p>
          <a:p>
            <a:r>
              <a:rPr lang="cs-CZ" dirty="0" smtClean="0"/>
              <a:t>Žáci mají okamžitou zpětnou vazbu při práci s 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118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30543" y="242421"/>
            <a:ext cx="329462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SLOVESA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5584"/>
            <a:ext cx="8253734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Slovesa jsou slova  </a:t>
            </a:r>
            <a:r>
              <a:rPr lang="cs-CZ" sz="2800" b="1" dirty="0" smtClean="0">
                <a:solidFill>
                  <a:srgbClr val="FF0000"/>
                </a:solidFill>
              </a:rPr>
              <a:t>ohebná</a:t>
            </a:r>
            <a:r>
              <a:rPr lang="cs-CZ" sz="2800" b="1" dirty="0" smtClean="0"/>
              <a:t>, časují se.</a:t>
            </a:r>
          </a:p>
          <a:p>
            <a:r>
              <a:rPr lang="cs-CZ" sz="2800" b="1" dirty="0" smtClean="0"/>
              <a:t>Různými tvary vyjadřují různou </a:t>
            </a:r>
            <a:r>
              <a:rPr lang="cs-CZ" sz="3200" b="1" dirty="0" smtClean="0">
                <a:solidFill>
                  <a:srgbClr val="FF0000"/>
                </a:solidFill>
              </a:rPr>
              <a:t>osobu, číslo a čas.</a:t>
            </a:r>
          </a:p>
          <a:p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 smtClean="0">
                <a:solidFill>
                  <a:srgbClr val="FF0000"/>
                </a:solidFill>
              </a:rPr>
              <a:t>ČAS MINULÝ   </a:t>
            </a:r>
            <a:r>
              <a:rPr lang="cs-CZ" sz="3200" b="1" dirty="0" smtClean="0"/>
              <a:t>vyjadřuje to, co se  už stalo </a:t>
            </a:r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ČAS PŘÍTOMNÝ  </a:t>
            </a:r>
            <a:r>
              <a:rPr lang="cs-CZ" sz="3200" b="1" dirty="0" smtClean="0"/>
              <a:t>vyjadřuje to, co se právě děje</a:t>
            </a:r>
          </a:p>
          <a:p>
            <a:endParaRPr lang="cs-CZ" sz="3200" b="1" dirty="0"/>
          </a:p>
          <a:p>
            <a:r>
              <a:rPr lang="cs-CZ" sz="3200" b="1" dirty="0" smtClean="0">
                <a:solidFill>
                  <a:srgbClr val="FF0000"/>
                </a:solidFill>
              </a:rPr>
              <a:t>ČAS BUDOUCÍ  </a:t>
            </a:r>
            <a:r>
              <a:rPr lang="cs-CZ" sz="3200" b="1" dirty="0" smtClean="0"/>
              <a:t>vyjadřuje to, co se  teprve stane </a:t>
            </a: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784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04663"/>
            <a:ext cx="5646419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Slovesa v závorce dej do 1.osoby, </a:t>
            </a:r>
          </a:p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čísla jednotného,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času přítomného!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6769417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 Jít ) _______ se psem na procházku.</a:t>
            </a:r>
          </a:p>
          <a:p>
            <a:endParaRPr lang="cs-CZ" sz="2400" b="1" dirty="0"/>
          </a:p>
          <a:p>
            <a:r>
              <a:rPr lang="cs-CZ" sz="2400" b="1" dirty="0" smtClean="0"/>
              <a:t>( Prohlížet si ) ____________ naučnou encyklopedii.</a:t>
            </a:r>
          </a:p>
          <a:p>
            <a:endParaRPr lang="cs-CZ" sz="2400" b="1" dirty="0"/>
          </a:p>
          <a:p>
            <a:r>
              <a:rPr lang="cs-CZ" sz="2400" b="1" dirty="0" smtClean="0"/>
              <a:t>( Pracovat ) _____________ na zahradě.</a:t>
            </a:r>
          </a:p>
          <a:p>
            <a:endParaRPr lang="cs-CZ" sz="2400" b="1" dirty="0"/>
          </a:p>
          <a:p>
            <a:r>
              <a:rPr lang="cs-CZ" sz="2400" b="1" dirty="0" smtClean="0"/>
              <a:t>( Jet ) _________   na prázdniny k babičce.</a:t>
            </a:r>
          </a:p>
          <a:p>
            <a:endParaRPr lang="cs-CZ" sz="2400" b="1" dirty="0"/>
          </a:p>
          <a:p>
            <a:r>
              <a:rPr lang="cs-CZ" sz="2400" b="1" dirty="0" smtClean="0"/>
              <a:t>( Sedět ) ___________ pod stromem na lavičce.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00063" y="2852936"/>
            <a:ext cx="1927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PROHLÍŽÍM SI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19672" y="2054422"/>
            <a:ext cx="681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JDU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3527296"/>
            <a:ext cx="1247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PRACUJI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23497" y="4293096"/>
            <a:ext cx="8322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JEDU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62461" y="4981455"/>
            <a:ext cx="10262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SEDÍM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971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50760" y="404663"/>
            <a:ext cx="72962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Převeď slovesa ve větách do minulého 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času 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1430372"/>
            <a:ext cx="619483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 zahradě              skřivánek. </a:t>
            </a:r>
          </a:p>
          <a:p>
            <a:endParaRPr lang="cs-CZ" sz="2800" b="1" dirty="0"/>
          </a:p>
          <a:p>
            <a:r>
              <a:rPr lang="cs-CZ" sz="2800" b="1" dirty="0" smtClean="0"/>
              <a:t>Květiny ve váze krásně  </a:t>
            </a:r>
          </a:p>
          <a:p>
            <a:endParaRPr lang="cs-CZ" sz="2800" b="1" dirty="0"/>
          </a:p>
          <a:p>
            <a:r>
              <a:rPr lang="cs-CZ" sz="2800" b="1" dirty="0" smtClean="0"/>
              <a:t>Jana                přes švihadlo.</a:t>
            </a:r>
          </a:p>
          <a:p>
            <a:endParaRPr lang="cs-CZ" sz="2800" b="1" dirty="0"/>
          </a:p>
          <a:p>
            <a:r>
              <a:rPr lang="cs-CZ" sz="2800" b="1" dirty="0" smtClean="0"/>
              <a:t>Barevné listy               ze stromu na zem.</a:t>
            </a:r>
          </a:p>
          <a:p>
            <a:endParaRPr lang="cs-CZ" sz="2800" b="1" dirty="0"/>
          </a:p>
          <a:p>
            <a:r>
              <a:rPr lang="cs-CZ" sz="2800" b="1" dirty="0" smtClean="0"/>
              <a:t>Děti si                 hrady z písku.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34159" y="2274770"/>
            <a:ext cx="1249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voněly.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07765" y="2274770"/>
            <a:ext cx="9203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voní.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9515" y="3984348"/>
            <a:ext cx="11833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padaly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15152" y="4833643"/>
            <a:ext cx="12234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stavěly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32478" y="3124749"/>
            <a:ext cx="1286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skákala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97214" y="1430372"/>
            <a:ext cx="10386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zpíval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85379" y="1430372"/>
            <a:ext cx="9504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zpívá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2964" y="3124749"/>
            <a:ext cx="1005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skáče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19305" y="3988495"/>
            <a:ext cx="1104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padají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9013" y="4829815"/>
            <a:ext cx="875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staví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50402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31309" y="404663"/>
            <a:ext cx="253511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Č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asuj slovesa 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1952" y="1239433"/>
            <a:ext cx="15546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Přítomný čas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87720" y="1244945"/>
            <a:ext cx="51561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Minulý čas                                 Budoucí čas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5626" y="1677024"/>
            <a:ext cx="1167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SKÁKAT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5214" y="1677024"/>
            <a:ext cx="1548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PRACOVAT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1682113"/>
            <a:ext cx="10102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CVIČIT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5626" y="2564904"/>
            <a:ext cx="50206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</a:p>
          <a:p>
            <a:endParaRPr lang="cs-CZ" sz="3200" b="1" dirty="0"/>
          </a:p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3153" y="2564904"/>
            <a:ext cx="50206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</a:p>
          <a:p>
            <a:endParaRPr lang="cs-CZ" sz="3200" b="1" dirty="0"/>
          </a:p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564904"/>
            <a:ext cx="50206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</a:p>
          <a:p>
            <a:endParaRPr lang="cs-CZ" sz="3200" b="1" dirty="0"/>
          </a:p>
          <a:p>
            <a:r>
              <a:rPr lang="cs-CZ" sz="3200" b="1" dirty="0" smtClean="0"/>
              <a:t>1.</a:t>
            </a:r>
          </a:p>
          <a:p>
            <a:r>
              <a:rPr lang="cs-CZ" sz="3200" b="1" dirty="0" smtClean="0"/>
              <a:t>2.</a:t>
            </a:r>
          </a:p>
          <a:p>
            <a:r>
              <a:rPr lang="cs-CZ" sz="3200" b="1" dirty="0" smtClean="0"/>
              <a:t>3.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65770" y="2616104"/>
            <a:ext cx="1045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SKÁČU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65770" y="3092252"/>
            <a:ext cx="1138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SKÁČEŠ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65770" y="4581128"/>
            <a:ext cx="14153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SKÁČEME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65770" y="3637488"/>
            <a:ext cx="9954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SKÁČE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54235" y="5087174"/>
            <a:ext cx="12983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SKÁČETE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17687" y="5548839"/>
            <a:ext cx="1251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SKÁČOU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7720" y="2615968"/>
            <a:ext cx="2287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 JSEM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15214" y="3161211"/>
            <a:ext cx="1949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 JSI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15214" y="3641918"/>
            <a:ext cx="1619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 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46843" y="4551767"/>
            <a:ext cx="2369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PRACOVALI JSME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46843" y="5071406"/>
            <a:ext cx="23182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PRACOVALI  JSTE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87720" y="5548839"/>
            <a:ext cx="16319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PRACOVALI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804248" y="2630587"/>
            <a:ext cx="1846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BUDU CVIČIT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08633" y="3160767"/>
            <a:ext cx="19401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BUDEŠ CVIČIT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08633" y="3622876"/>
            <a:ext cx="17972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 CVIČIT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08633" y="4581135"/>
            <a:ext cx="2217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BUDEME CVIČIT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02574" y="5071406"/>
            <a:ext cx="2100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BUDETE CVIČIT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855216" y="5548846"/>
            <a:ext cx="2055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BUDOU CVIČIT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50841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4318" y="404663"/>
            <a:ext cx="826912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Doplň slovesa ve správném tvaru v čase přítomném</a:t>
            </a:r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86970" y="1484784"/>
            <a:ext cx="682380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Dědeček   ____________  slepice.</a:t>
            </a:r>
          </a:p>
          <a:p>
            <a:endParaRPr lang="cs-CZ" sz="2800" b="1" dirty="0"/>
          </a:p>
          <a:p>
            <a:r>
              <a:rPr lang="cs-CZ" sz="2800" b="1" dirty="0" smtClean="0"/>
              <a:t>Na podzim ____________  severní vítr.</a:t>
            </a:r>
          </a:p>
          <a:p>
            <a:endParaRPr lang="cs-CZ" sz="2800" b="1" dirty="0"/>
          </a:p>
          <a:p>
            <a:r>
              <a:rPr lang="cs-CZ" sz="2800" b="1" dirty="0" smtClean="0"/>
              <a:t>Zedníci _________ dvoupatrový dům.</a:t>
            </a:r>
          </a:p>
          <a:p>
            <a:endParaRPr lang="cs-CZ" sz="2800" b="1" dirty="0"/>
          </a:p>
          <a:p>
            <a:r>
              <a:rPr lang="cs-CZ" sz="2800" b="1" dirty="0" smtClean="0"/>
              <a:t>Žáci ___________  z dobrodružné knihy.</a:t>
            </a:r>
          </a:p>
          <a:p>
            <a:endParaRPr lang="cs-CZ" sz="2800" b="1" dirty="0"/>
          </a:p>
          <a:p>
            <a:r>
              <a:rPr lang="cs-CZ" sz="2800" b="1" dirty="0" smtClean="0"/>
              <a:t>Pes __________  na strakatou  kočku.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r>
              <a:rPr lang="cs-CZ" sz="2800" b="1" dirty="0" smtClean="0">
                <a:solidFill>
                  <a:srgbClr val="C00000"/>
                </a:solidFill>
              </a:rPr>
              <a:t>FOUKAT,  KRMIT,  ŠTĚKAT,  STAVĚT,  ČÍST</a:t>
            </a:r>
          </a:p>
          <a:p>
            <a:endParaRPr lang="cs-CZ" sz="2800" b="1" dirty="0">
              <a:solidFill>
                <a:srgbClr val="C00000"/>
              </a:solidFill>
            </a:endParaRPr>
          </a:p>
          <a:p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1412776"/>
            <a:ext cx="9941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KRMÍ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2276872"/>
            <a:ext cx="1238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FOUKÁ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068960"/>
            <a:ext cx="10081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STAVÍ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10278" y="3933056"/>
            <a:ext cx="1021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ČTOU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2312" y="4797152"/>
            <a:ext cx="11188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ŠTĚKÁ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833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91680" y="404663"/>
            <a:ext cx="455361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SLOVESO A URČI ČAS!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6826" y="1163599"/>
            <a:ext cx="789421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Veverka skákala z větve na větev. Na jaře svítí sluníčko.</a:t>
            </a:r>
          </a:p>
          <a:p>
            <a:r>
              <a:rPr lang="cs-CZ" sz="2400" b="1" dirty="0" smtClean="0"/>
              <a:t>Na stole ležela miska s třešněmi. O prázdninách budeme</a:t>
            </a:r>
          </a:p>
          <a:p>
            <a:r>
              <a:rPr lang="cs-CZ" sz="2400" b="1" dirty="0" smtClean="0"/>
              <a:t>plavat v moři. Květa jede na kole. Včera jsem zapomněl</a:t>
            </a:r>
          </a:p>
          <a:p>
            <a:r>
              <a:rPr lang="cs-CZ" sz="2400" b="1" dirty="0" smtClean="0"/>
              <a:t>domácí úkol. O Vánocích budeme zpívat koledy. V září poletí </a:t>
            </a:r>
          </a:p>
          <a:p>
            <a:r>
              <a:rPr lang="cs-CZ" sz="2400" b="1" dirty="0" smtClean="0"/>
              <a:t>vlaštovky do teplých krajin. Teta plete zelenou šálu. 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přítomný čas                    minulý čas                     budoucí čas</a:t>
            </a:r>
          </a:p>
          <a:p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48351" y="4198908"/>
            <a:ext cx="12868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skákala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22256" y="4197018"/>
            <a:ext cx="793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svítí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4197018"/>
            <a:ext cx="24152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budeme plavat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28745" y="4873774"/>
            <a:ext cx="830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jede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4922" y="4868476"/>
            <a:ext cx="10336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ležela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2361" y="4899481"/>
            <a:ext cx="23850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budeme zpívat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0170" y="5422701"/>
            <a:ext cx="24275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zapomněl jsem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5422701"/>
            <a:ext cx="1049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poletí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46241" y="5452135"/>
            <a:ext cx="9457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plete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8159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2012-5-30/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449426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459</Words>
  <Application>Microsoft Office PowerPoint</Application>
  <PresentationFormat>Předvádění na obrazovce (4:3)</PresentationFormat>
  <Paragraphs>137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11</cp:revision>
  <dcterms:created xsi:type="dcterms:W3CDTF">2012-05-30T19:50:10Z</dcterms:created>
  <dcterms:modified xsi:type="dcterms:W3CDTF">2012-12-19T12:59:21Z</dcterms:modified>
</cp:coreProperties>
</file>