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8" r:id="rId4"/>
    <p:sldId id="262" r:id="rId5"/>
    <p:sldId id="259" r:id="rId6"/>
    <p:sldId id="260" r:id="rId7"/>
    <p:sldId id="26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VY_32_INOVACE_18_Slovní druhy a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Číslo podstatných jmen 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0F8211-593B-471E-936A-FD948D5FF0F5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AC7CDB2-E332-4E41-8FBF-91C68A1FF97E}" type="presOf" srcId="{4C35D32F-0EAB-4CD7-82EE-45574DC2A586}" destId="{8BEBB6EC-1DAA-4CAC-8A25-BC0FCBD5DBD5}" srcOrd="0" destOrd="0" presId="urn:microsoft.com/office/officeart/2005/8/layout/target3"/>
    <dgm:cxn modelId="{89FEBFDB-D6B8-4BB4-A806-D825222A465D}" type="presOf" srcId="{B651F6E3-6281-48DB-9319-2AEAFDAE7572}" destId="{619D679B-A015-4ECF-8348-D1034C574F40}" srcOrd="0" destOrd="0" presId="urn:microsoft.com/office/officeart/2005/8/layout/target3"/>
    <dgm:cxn modelId="{A0E3DA31-2623-4755-B68F-8891C7B1624A}" type="presOf" srcId="{D1D4F407-5343-4D3F-B5B9-D407B03CAEB4}" destId="{AED2198E-93D5-4001-81B4-73124B309672}" srcOrd="1" destOrd="0" presId="urn:microsoft.com/office/officeart/2005/8/layout/target3"/>
    <dgm:cxn modelId="{7DCA7915-A3FA-4C59-AE3A-0811262829A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AE91AF1-8761-43F3-9E91-4141E8CBE3A9}" type="presOf" srcId="{B651F6E3-6281-48DB-9319-2AEAFDAE7572}" destId="{6BB5E863-4638-4E1D-BFDE-399D028AC4ED}" srcOrd="1" destOrd="0" presId="urn:microsoft.com/office/officeart/2005/8/layout/target3"/>
    <dgm:cxn modelId="{DF2A5AE7-927C-4631-A8E4-4E493F9D9B8F}" type="presOf" srcId="{D1B46980-6531-4606-95E6-44980827E919}" destId="{2BE915AB-18AA-4053-B92C-3BFC9ED204BB}" srcOrd="1" destOrd="0" presId="urn:microsoft.com/office/officeart/2005/8/layout/target3"/>
    <dgm:cxn modelId="{B4F8B544-52B9-47B1-A523-42BE1A774691}" type="presOf" srcId="{4C35D32F-0EAB-4CD7-82EE-45574DC2A586}" destId="{890E4F0B-2866-4A3F-A3C7-2A14B1797930}" srcOrd="1" destOrd="0" presId="urn:microsoft.com/office/officeart/2005/8/layout/target3"/>
    <dgm:cxn modelId="{9A02820C-60F8-4550-84E2-CC353DF274DF}" type="presOf" srcId="{D8197B8C-B260-4A16-BDF4-0947B075E274}" destId="{25B08C86-7E15-44DC-BE7F-FFB55DD49D12}" srcOrd="0" destOrd="0" presId="urn:microsoft.com/office/officeart/2005/8/layout/target3"/>
    <dgm:cxn modelId="{6E539060-068E-489F-8435-35291E4ADC63}" type="presOf" srcId="{D1D4F407-5343-4D3F-B5B9-D407B03CAEB4}" destId="{D005CE8C-CC26-4C3E-AC11-E15060ECD759}" srcOrd="0" destOrd="0" presId="urn:microsoft.com/office/officeart/2005/8/layout/target3"/>
    <dgm:cxn modelId="{68223E2B-E47F-46BF-B8DF-5C52500E3577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3ADDB7E-6895-4998-BB4A-6A4D981C48B6}" type="presParOf" srcId="{333A1088-737F-45CB-B68E-254E46348037}" destId="{F5ABB229-8D3B-4694-996A-96F23CF14429}" srcOrd="0" destOrd="0" presId="urn:microsoft.com/office/officeart/2005/8/layout/target3"/>
    <dgm:cxn modelId="{1E430EA7-DD26-42DD-951E-54E3F10A7428}" type="presParOf" srcId="{333A1088-737F-45CB-B68E-254E46348037}" destId="{F41139FD-01EE-4571-8B17-4FB00FC51163}" srcOrd="1" destOrd="0" presId="urn:microsoft.com/office/officeart/2005/8/layout/target3"/>
    <dgm:cxn modelId="{4540BA45-30DC-4BFF-B31C-85FC1DBA790A}" type="presParOf" srcId="{333A1088-737F-45CB-B68E-254E46348037}" destId="{D005CE8C-CC26-4C3E-AC11-E15060ECD759}" srcOrd="2" destOrd="0" presId="urn:microsoft.com/office/officeart/2005/8/layout/target3"/>
    <dgm:cxn modelId="{4F916E2A-727A-4C02-B1FF-6761EFF6A599}" type="presParOf" srcId="{333A1088-737F-45CB-B68E-254E46348037}" destId="{2C702D82-9B77-49B7-9568-BB8EB47C3372}" srcOrd="3" destOrd="0" presId="urn:microsoft.com/office/officeart/2005/8/layout/target3"/>
    <dgm:cxn modelId="{B8EB498A-F512-4B56-AE6F-9D9D7311709C}" type="presParOf" srcId="{333A1088-737F-45CB-B68E-254E46348037}" destId="{A52A0455-90FF-4808-ABD0-F02540D31D5A}" srcOrd="4" destOrd="0" presId="urn:microsoft.com/office/officeart/2005/8/layout/target3"/>
    <dgm:cxn modelId="{8EE19559-2688-45B4-B827-A9EC20BF1EEA}" type="presParOf" srcId="{333A1088-737F-45CB-B68E-254E46348037}" destId="{6140AFEC-043D-4C43-A2F9-D0F5331DF3A3}" srcOrd="5" destOrd="0" presId="urn:microsoft.com/office/officeart/2005/8/layout/target3"/>
    <dgm:cxn modelId="{5A525A0F-DE23-4307-936E-88CA51837DAB}" type="presParOf" srcId="{333A1088-737F-45CB-B68E-254E46348037}" destId="{9358AC05-5D7D-4327-9F80-1AD486AEA664}" srcOrd="6" destOrd="0" presId="urn:microsoft.com/office/officeart/2005/8/layout/target3"/>
    <dgm:cxn modelId="{A6B9C164-31FD-435E-AA2D-93753E54DE1B}" type="presParOf" srcId="{333A1088-737F-45CB-B68E-254E46348037}" destId="{313FC574-E1CD-4FB4-B054-0B805CE0447D}" srcOrd="7" destOrd="0" presId="urn:microsoft.com/office/officeart/2005/8/layout/target3"/>
    <dgm:cxn modelId="{4200FC1E-AB7D-429E-8DCC-7DB3C4F00793}" type="presParOf" srcId="{333A1088-737F-45CB-B68E-254E46348037}" destId="{619D679B-A015-4ECF-8348-D1034C574F40}" srcOrd="8" destOrd="0" presId="urn:microsoft.com/office/officeart/2005/8/layout/target3"/>
    <dgm:cxn modelId="{48572343-59CF-4727-9AD7-B36C7437ADAF}" type="presParOf" srcId="{333A1088-737F-45CB-B68E-254E46348037}" destId="{322283A8-4A27-4CDA-BAE3-F381106A9174}" srcOrd="9" destOrd="0" presId="urn:microsoft.com/office/officeart/2005/8/layout/target3"/>
    <dgm:cxn modelId="{DC35FF44-497E-4543-82BA-D0D43CD927F4}" type="presParOf" srcId="{333A1088-737F-45CB-B68E-254E46348037}" destId="{FFC9F71D-1B4F-4AD9-A4A6-86ADEFC8AF5C}" srcOrd="10" destOrd="0" presId="urn:microsoft.com/office/officeart/2005/8/layout/target3"/>
    <dgm:cxn modelId="{0054865D-CF6A-49C0-9FFA-3B64E5EDDCC5}" type="presParOf" srcId="{333A1088-737F-45CB-B68E-254E46348037}" destId="{25B08C86-7E15-44DC-BE7F-FFB55DD49D12}" srcOrd="11" destOrd="0" presId="urn:microsoft.com/office/officeart/2005/8/layout/target3"/>
    <dgm:cxn modelId="{6F49B539-F363-48B9-A917-182F3C1A6B24}" type="presParOf" srcId="{333A1088-737F-45CB-B68E-254E46348037}" destId="{76644BE8-9D7C-4C09-B250-3D10AF48CBB7}" srcOrd="12" destOrd="0" presId="urn:microsoft.com/office/officeart/2005/8/layout/target3"/>
    <dgm:cxn modelId="{2852AB1B-D0D6-448D-AD4E-F32F41A3DC6D}" type="presParOf" srcId="{333A1088-737F-45CB-B68E-254E46348037}" destId="{EE85B701-7295-41C0-BA7A-34D3756A2AE6}" srcOrd="13" destOrd="0" presId="urn:microsoft.com/office/officeart/2005/8/layout/target3"/>
    <dgm:cxn modelId="{4F09D76E-121B-41D6-9251-6B8509EFBFC3}" type="presParOf" srcId="{333A1088-737F-45CB-B68E-254E46348037}" destId="{8BEBB6EC-1DAA-4CAC-8A25-BC0FCBD5DBD5}" srcOrd="14" destOrd="0" presId="urn:microsoft.com/office/officeart/2005/8/layout/target3"/>
    <dgm:cxn modelId="{61241913-935C-4557-A1B2-2562B96C7D23}" type="presParOf" srcId="{333A1088-737F-45CB-B68E-254E46348037}" destId="{AED2198E-93D5-4001-81B4-73124B309672}" srcOrd="15" destOrd="0" presId="urn:microsoft.com/office/officeart/2005/8/layout/target3"/>
    <dgm:cxn modelId="{3741D9FE-ACFB-487A-9FB8-AFB0C4FA762F}" type="presParOf" srcId="{333A1088-737F-45CB-B68E-254E46348037}" destId="{2BE915AB-18AA-4053-B92C-3BFC9ED204BB}" srcOrd="16" destOrd="0" presId="urn:microsoft.com/office/officeart/2005/8/layout/target3"/>
    <dgm:cxn modelId="{DD42BDE7-B1DD-416C-BB84-83501E67ADAF}" type="presParOf" srcId="{333A1088-737F-45CB-B68E-254E46348037}" destId="{6BB5E863-4638-4E1D-BFDE-399D028AC4ED}" srcOrd="17" destOrd="0" presId="urn:microsoft.com/office/officeart/2005/8/layout/target3"/>
    <dgm:cxn modelId="{C4A19FE6-6A2E-48AB-8A6D-34A4E2DF5079}" type="presParOf" srcId="{333A1088-737F-45CB-B68E-254E46348037}" destId="{5A5FFA88-C948-4069-8E93-59FA12366E83}" srcOrd="18" destOrd="0" presId="urn:microsoft.com/office/officeart/2005/8/layout/target3"/>
    <dgm:cxn modelId="{0F6D25EB-2CA7-414F-8664-60D8906BC0A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VY_32_INOVACE_18_Slovní druhy a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Číslo podstatných jmen 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6C862-DDA9-4047-BED4-8D37721CE3B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8051F-4A21-4C8C-AE98-9382AF8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342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6C862-DDA9-4047-BED4-8D37721CE3B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8051F-4A21-4C8C-AE98-9382AF8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358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6C862-DDA9-4047-BED4-8D37721CE3B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8051F-4A21-4C8C-AE98-9382AF8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62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6C862-DDA9-4047-BED4-8D37721CE3B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8051F-4A21-4C8C-AE98-9382AF8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130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6C862-DDA9-4047-BED4-8D37721CE3B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8051F-4A21-4C8C-AE98-9382AF8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52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6C862-DDA9-4047-BED4-8D37721CE3B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8051F-4A21-4C8C-AE98-9382AF8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26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6C862-DDA9-4047-BED4-8D37721CE3B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8051F-4A21-4C8C-AE98-9382AF8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283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6C862-DDA9-4047-BED4-8D37721CE3B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8051F-4A21-4C8C-AE98-9382AF8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942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6C862-DDA9-4047-BED4-8D37721CE3B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8051F-4A21-4C8C-AE98-9382AF8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2159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6C862-DDA9-4047-BED4-8D37721CE3B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8051F-4A21-4C8C-AE98-9382AF8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817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6C862-DDA9-4047-BED4-8D37721CE3B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8051F-4A21-4C8C-AE98-9382AF8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535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66C862-DDA9-4047-BED4-8D37721CE3B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D8051F-4A21-4C8C-AE98-9382AF8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306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image" Target="../media/image21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12" Type="http://schemas.openxmlformats.org/officeDocument/2006/relationships/image" Target="../media/image20.wmf"/><Relationship Id="rId17" Type="http://schemas.openxmlformats.org/officeDocument/2006/relationships/image" Target="../media/image25.wmf"/><Relationship Id="rId2" Type="http://schemas.openxmlformats.org/officeDocument/2006/relationships/image" Target="../media/image10.wmf"/><Relationship Id="rId16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11" Type="http://schemas.openxmlformats.org/officeDocument/2006/relationships/image" Target="../media/image19.wmf"/><Relationship Id="rId5" Type="http://schemas.openxmlformats.org/officeDocument/2006/relationships/image" Target="../media/image13.wmf"/><Relationship Id="rId15" Type="http://schemas.openxmlformats.org/officeDocument/2006/relationships/image" Target="../media/image23.wmf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Relationship Id="rId14" Type="http://schemas.openxmlformats.org/officeDocument/2006/relationships/image" Target="../media/image22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-creative.cz/wp-content/uploads/2009/11/banahna.jpg" TargetMode="External"/><Relationship Id="rId13" Type="http://schemas.openxmlformats.org/officeDocument/2006/relationships/image" Target="../media/image33.png"/><Relationship Id="rId3" Type="http://schemas.openxmlformats.org/officeDocument/2006/relationships/image" Target="../media/image26.png"/><Relationship Id="rId7" Type="http://schemas.openxmlformats.org/officeDocument/2006/relationships/image" Target="../media/image28.png"/><Relationship Id="rId12" Type="http://schemas.openxmlformats.org/officeDocument/2006/relationships/image" Target="../media/image32.png"/><Relationship Id="rId2" Type="http://schemas.openxmlformats.org/officeDocument/2006/relationships/hyperlink" Target="http://www.i-creative.cz/wp-content/uploads/2009/11/x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i-creative.cz/wp-content/uploads/2009/11/pineapple.png" TargetMode="External"/><Relationship Id="rId11" Type="http://schemas.openxmlformats.org/officeDocument/2006/relationships/image" Target="../media/image31.png"/><Relationship Id="rId5" Type="http://schemas.openxmlformats.org/officeDocument/2006/relationships/image" Target="../media/image27.png"/><Relationship Id="rId15" Type="http://schemas.openxmlformats.org/officeDocument/2006/relationships/image" Target="../media/image35.png"/><Relationship Id="rId10" Type="http://schemas.openxmlformats.org/officeDocument/2006/relationships/image" Target="../media/image30.wmf"/><Relationship Id="rId4" Type="http://schemas.openxmlformats.org/officeDocument/2006/relationships/hyperlink" Target="http://www.i-creative.cz/wp-content/uploads/2009/11/lemon.png" TargetMode="External"/><Relationship Id="rId9" Type="http://schemas.openxmlformats.org/officeDocument/2006/relationships/image" Target="../media/image29.jpeg"/><Relationship Id="rId14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222103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802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opakování a upevnění učiva o  podstatných jménech. Úkolem žáků je vyhledávat podstatná jména a určovat jejich číslo, převádět PJ z čísla jednotného do čísla množného a naopak. 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1769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2620" y="188640"/>
            <a:ext cx="871264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Převeď podstatná jména do množného čísla!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" name="Picture 18" descr="C:\Users\08F8\AppData\Local\Microsoft\Windows\Temporary Internet Files\Content.IE5\3I2BFFCA\MC9004414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43137"/>
            <a:ext cx="1224136" cy="692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08F8\AppData\Local\Microsoft\Windows\Temporary Internet Files\Content.IE5\7GR4Z720\MC900326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35808"/>
            <a:ext cx="1167678" cy="953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08F8\AppData\Local\Microsoft\Windows\Temporary Internet Files\Content.IE5\27JOSSW5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07" y="5661248"/>
            <a:ext cx="864095" cy="1041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08F8\AppData\Local\Microsoft\Windows\Temporary Internet Files\Content.IE5\UW4HNAWA\MC9003264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255" y="2764716"/>
            <a:ext cx="892612" cy="1036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08F8\AppData\Local\Microsoft\Windows\Temporary Internet Files\Content.IE5\GFG0512H\MC900324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51" y="5388026"/>
            <a:ext cx="814455" cy="1210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9" descr="C:\Users\08F8\AppData\Local\Microsoft\Windows\Temporary Internet Files\Content.IE5\3VKPHBE5\MC9000840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11" y="4415447"/>
            <a:ext cx="1277602" cy="898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F8\AppData\Local\Microsoft\Windows\Temporary Internet Files\Content.IE5\126HUL5B\MC9004283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564" y="4149080"/>
            <a:ext cx="884828" cy="101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208060" y="1527940"/>
            <a:ext cx="1052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ŽELVY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32191" y="3050813"/>
            <a:ext cx="1542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VEVERKY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39984" y="4603020"/>
            <a:ext cx="13453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MOTÝLI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48433" y="5920396"/>
            <a:ext cx="1542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SÝKORKY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3055736"/>
            <a:ext cx="10760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SLONI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4583363"/>
            <a:ext cx="16886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MORČATA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50265" y="5988480"/>
            <a:ext cx="10784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ZAJÍCI</a:t>
            </a:r>
            <a:endParaRPr lang="cs-CZ" sz="2800" b="1" dirty="0"/>
          </a:p>
        </p:txBody>
      </p:sp>
      <p:pic>
        <p:nvPicPr>
          <p:cNvPr id="2053" name="Picture 5" descr="C:\Users\08F8\AppData\Local\Microsoft\Windows\Temporary Internet Files\Content.IE5\126HUL5B\MC9003561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546" y="1443137"/>
            <a:ext cx="1390979" cy="796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876256" y="1595451"/>
            <a:ext cx="10618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TYGŘI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0260351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18" grpId="0"/>
      <p:bldP spid="19" grpId="0"/>
      <p:bldP spid="20" grpId="0"/>
      <p:bldP spid="21" grpId="0"/>
      <p:bldP spid="22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9259" y="188640"/>
            <a:ext cx="891936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Převeď podstatná jména do jednotného čísla!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08060" y="1527940"/>
            <a:ext cx="1582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BERUŠKA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32191" y="3050813"/>
            <a:ext cx="9882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ŽÁBA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39984" y="4603020"/>
            <a:ext cx="723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LEV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48433" y="5920396"/>
            <a:ext cx="14881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KOHOUT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3055736"/>
            <a:ext cx="16336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HLEMÝŽĎ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4583363"/>
            <a:ext cx="10656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ŽELVA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50265" y="5988480"/>
            <a:ext cx="13340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SLEPICE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76256" y="1595451"/>
            <a:ext cx="1249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MOTÝL</a:t>
            </a:r>
            <a:endParaRPr lang="cs-CZ" sz="2800" b="1" dirty="0"/>
          </a:p>
        </p:txBody>
      </p:sp>
      <p:pic>
        <p:nvPicPr>
          <p:cNvPr id="1026" name="Picture 2" descr="C:\Users\08F8\AppData\Local\Microsoft\Windows\Temporary Internet Files\Content.IE5\HE25EWDF\MC900346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09" y="999904"/>
            <a:ext cx="944299" cy="883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F8\AppData\Local\Microsoft\Windows\Temporary Internet Files\Content.IE5\YUEV3VKK\MC9004300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20461">
            <a:off x="980714" y="1399439"/>
            <a:ext cx="804303" cy="967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8\AppData\Local\Microsoft\Windows\Temporary Internet Files\Content.IE5\YUEV3VKK\MC9003561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90" y="2694277"/>
            <a:ext cx="1024385" cy="623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F8\AppData\Local\Microsoft\Windows\Temporary Internet Files\Content.IE5\KHECMITL\MC9000840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61" y="2812158"/>
            <a:ext cx="1016945" cy="101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F8\AppData\Local\Microsoft\Windows\Temporary Internet Files\Content.IE5\KHECMITL\MC9003244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856" y="4371521"/>
            <a:ext cx="1044614" cy="788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F8\AppData\Local\Microsoft\Windows\Temporary Internet Files\Content.IE5\YUEV3VKK\MC9004413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270" y="4059631"/>
            <a:ext cx="859885" cy="80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F8\AppData\Local\Microsoft\Windows\Temporary Internet Files\Content.IE5\3VKPHBE5\MC9003361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351" y="1107260"/>
            <a:ext cx="1026219" cy="682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F8\AppData\Local\Microsoft\Windows\Temporary Internet Files\Content.IE5\3I2BFFCA\MC90019294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76301">
            <a:off x="5760278" y="1575330"/>
            <a:ext cx="870893" cy="819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F8\AppData\Local\Microsoft\Windows\Temporary Internet Files\Content.IE5\126HUL5B\MC90039144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460" y="3050813"/>
            <a:ext cx="1128138" cy="93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F8\AppData\Local\Microsoft\Windows\Temporary Internet Files\Content.IE5\3VKPHBE5\MC90029045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8840" y="3274742"/>
            <a:ext cx="1233022" cy="60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F8\AppData\Local\Microsoft\Windows\Temporary Internet Files\Content.IE5\KHECMITL\MC90039144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385" y="4462130"/>
            <a:ext cx="1083810" cy="62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F8\AppData\Local\Microsoft\Windows\Temporary Internet Files\Content.IE5\3I2BFFCA\MC90042413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029" y="4812938"/>
            <a:ext cx="1100453" cy="694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F8\AppData\Local\Microsoft\Windows\Temporary Internet Files\Content.IE5\3I2BFFCA\MC90003851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1120" y="5815436"/>
            <a:ext cx="672511" cy="96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F8\AppData\Local\Microsoft\Windows\Temporary Internet Files\Content.IE5\HE25EWDF\MC90002682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0092" y="5695793"/>
            <a:ext cx="880001" cy="97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8F8\AppData\Local\Microsoft\Windows\Temporary Internet Files\Content.IE5\3GFB6NAJ\MC900324478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869" y="5728489"/>
            <a:ext cx="1082191" cy="1126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8F8\AppData\Local\Microsoft\Windows\Temporary Internet Files\Content.IE5\126HUL5B\MC90032646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760467"/>
            <a:ext cx="1024536" cy="8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853180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18" grpId="0"/>
      <p:bldP spid="19" grpId="0"/>
      <p:bldP spid="20" grpId="0"/>
      <p:bldP spid="21" grpId="0"/>
      <p:bldP spid="22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9026" y="188640"/>
            <a:ext cx="853983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 vyznačených podstatných jmen urči jejich číslo!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9516" y="1322880"/>
            <a:ext cx="853156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 ZOO žije </a:t>
            </a:r>
            <a:r>
              <a:rPr lang="cs-CZ" sz="2800" b="1" dirty="0" smtClean="0">
                <a:solidFill>
                  <a:srgbClr val="00B050"/>
                </a:solidFill>
              </a:rPr>
              <a:t>slon, žirafy, lachtani, zebry, medvěd a tygr.</a:t>
            </a:r>
          </a:p>
          <a:p>
            <a:endParaRPr lang="cs-CZ" sz="2800" b="1" dirty="0"/>
          </a:p>
          <a:p>
            <a:r>
              <a:rPr lang="cs-CZ" sz="2800" b="1" dirty="0" smtClean="0"/>
              <a:t>Na zahradě vykvetl </a:t>
            </a:r>
            <a:r>
              <a:rPr lang="cs-CZ" sz="2800" b="1" dirty="0" smtClean="0">
                <a:solidFill>
                  <a:srgbClr val="00B050"/>
                </a:solidFill>
              </a:rPr>
              <a:t>narcis, petrklíče, tulipány a hyacint.  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03210" y="3222451"/>
            <a:ext cx="1794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JEDNOTNÉ ČÍSLO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2120" y="3209253"/>
            <a:ext cx="1659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MNOŽNÉ ČÍSLO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35892" y="3591783"/>
            <a:ext cx="8653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SLON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9279" y="3594341"/>
            <a:ext cx="107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ŽIRAFY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0380" y="4053648"/>
            <a:ext cx="14521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LACHTANI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39749" y="4050027"/>
            <a:ext cx="13215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MEDVĚD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73563" y="4515313"/>
            <a:ext cx="8538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TYGR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3761" y="4515313"/>
            <a:ext cx="9836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ZEBRY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33204" y="4976977"/>
            <a:ext cx="11346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NARCIS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63888" y="4976976"/>
            <a:ext cx="1518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PETRKLÍČE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53246" y="5438641"/>
            <a:ext cx="12945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HYACINT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03193" y="5438642"/>
            <a:ext cx="1439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TULIPÁNY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1924709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88235" y="188640"/>
            <a:ext cx="51814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Řekni věty v jednotném čísle!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6229" y="1409706"/>
            <a:ext cx="3887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 lesích rostou smrky.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1409705"/>
            <a:ext cx="31981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 lese roste smrk.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452" y="2382405"/>
            <a:ext cx="43336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Na jabloních zrají jablka.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2382404"/>
            <a:ext cx="40609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Na jabloni zraje jablko.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037" y="3356992"/>
            <a:ext cx="39845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 mořích plavou želvy.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3356992"/>
            <a:ext cx="33834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 moři plave želva.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6229" y="4293096"/>
            <a:ext cx="46496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Na stromech houkají sovy.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4293095"/>
            <a:ext cx="42387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Na stromě houká sova.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9687" y="5301208"/>
            <a:ext cx="4506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Jana má lízátka a oplatky.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26498" y="5301208"/>
            <a:ext cx="45523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Jana má lízátko a oplatek.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87205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1" grpId="0"/>
      <p:bldP spid="1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ruční operace 3"/>
          <p:cNvSpPr/>
          <p:nvPr/>
        </p:nvSpPr>
        <p:spPr>
          <a:xfrm>
            <a:off x="251520" y="5517232"/>
            <a:ext cx="2952328" cy="1224136"/>
          </a:xfrm>
          <a:prstGeom prst="flowChartManualOperation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ruční operace 9"/>
          <p:cNvSpPr/>
          <p:nvPr/>
        </p:nvSpPr>
        <p:spPr>
          <a:xfrm>
            <a:off x="5990535" y="5517232"/>
            <a:ext cx="2880320" cy="1218106"/>
          </a:xfrm>
          <a:prstGeom prst="flowChartManualOperation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56667" y="5707772"/>
            <a:ext cx="13420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jednotné</a:t>
            </a:r>
          </a:p>
          <a:p>
            <a:r>
              <a:rPr lang="cs-CZ" sz="2400" b="1" dirty="0" smtClean="0"/>
              <a:t>    číslo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50200" y="5713801"/>
            <a:ext cx="12042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množné</a:t>
            </a:r>
          </a:p>
          <a:p>
            <a:r>
              <a:rPr lang="cs-CZ" sz="2400" b="1" dirty="0" smtClean="0"/>
              <a:t>    číslo</a:t>
            </a:r>
            <a:endParaRPr lang="cs-CZ" sz="2400" b="1" dirty="0"/>
          </a:p>
        </p:txBody>
      </p:sp>
      <p:pic>
        <p:nvPicPr>
          <p:cNvPr id="13" name="Picture 6" descr="obrázek jablko">
            <a:hlinkClick r:id="rId2" tooltip="obrázek jablko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925" y="2002302"/>
            <a:ext cx="904875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obrázek citrón">
            <a:hlinkClick r:id="rId4" tooltip="obrázek citrón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8477" y="1650961"/>
            <a:ext cx="904875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ananas obrázek">
            <a:hlinkClick r:id="rId6" tooltip="ananas obrázek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847" y="4549149"/>
            <a:ext cx="680816" cy="917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banán">
            <a:hlinkClick r:id="rId8" tooltip="banán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23244">
            <a:off x="6873601" y="2822000"/>
            <a:ext cx="904875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306024" y="63204"/>
            <a:ext cx="659443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Roztřiďte  ovoce do misek podle čísla.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84785" y="1340728"/>
            <a:ext cx="21339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</a:rPr>
              <a:t>Ananas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67632" y="2052156"/>
            <a:ext cx="18908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Citróny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22" name="Picture 10" descr="obrázek citrón">
            <a:hlinkClick r:id="rId4" tooltip="obrázek citrón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159" y="4610688"/>
            <a:ext cx="648021" cy="873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ananas obrázek">
            <a:hlinkClick r:id="rId6" tooltip="ananas obrázek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8207" y="731128"/>
            <a:ext cx="904875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6086478" y="2470374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Jablka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25" name="Picture 6" descr="obrázek jablko">
            <a:hlinkClick r:id="rId2" tooltip="obrázek jablko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5537" y="4771184"/>
            <a:ext cx="528903" cy="712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F8\AppData\Local\Microsoft\Windows\Temporary Internet Files\Content.IE5\126HUL5B\MC90019351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641" y="1248080"/>
            <a:ext cx="733250" cy="1012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F8\AppData\Local\Microsoft\Windows\Temporary Internet Files\Content.IE5\KHECMITL\MC900436899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00" y="914110"/>
            <a:ext cx="1014934" cy="1014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F8\AppData\Local\Microsoft\Windows\Temporary Internet Files\Content.IE5\126HUL5B\MC900441720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30" y="2454863"/>
            <a:ext cx="976737" cy="976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F8\AppData\Local\Microsoft\Windows\Temporary Internet Files\Content.IE5\HE25EWDF\MC900441719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494" y="2914496"/>
            <a:ext cx="949119" cy="94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1480597" y="836802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Jahoda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9930" y="3399193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Pomeranče 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32" name="Picture 9" descr="C:\Users\08F8\AppData\Local\Microsoft\Windows\Temporary Internet Files\Content.IE5\126HUL5B\MC900441720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667" y="4684870"/>
            <a:ext cx="645870" cy="645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0" descr="C:\Users\08F8\AppData\Local\Microsoft\Windows\Temporary Internet Files\Content.IE5\HE25EWDF\MC900441719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9986" y="4765989"/>
            <a:ext cx="655885" cy="655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8" descr="C:\Users\08F8\AppData\Local\Microsoft\Windows\Temporary Internet Files\Content.IE5\KHECMITL\MC900436899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414" y="4771184"/>
            <a:ext cx="662784" cy="66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4" descr="banán">
            <a:hlinkClick r:id="rId8" tooltip="banán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7312">
            <a:off x="1783084" y="4572882"/>
            <a:ext cx="633252" cy="853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7601217" y="1109895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Hruška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102801" y="3221503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Třešně 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38" name="Picture 7" descr="C:\Users\08F8\AppData\Local\Microsoft\Windows\Temporary Internet Files\Content.IE5\126HUL5B\MC90019351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92" y="4800400"/>
            <a:ext cx="450078" cy="621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TextovéPole 38"/>
          <p:cNvSpPr txBox="1"/>
          <p:nvPr/>
        </p:nvSpPr>
        <p:spPr>
          <a:xfrm>
            <a:off x="7608891" y="3389055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Banán </a:t>
            </a:r>
            <a:endParaRPr lang="cs-CZ" sz="32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79934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2012-5-12/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317123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784</TotalTime>
  <Words>259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32</cp:revision>
  <dcterms:created xsi:type="dcterms:W3CDTF">2012-05-12T17:27:22Z</dcterms:created>
  <dcterms:modified xsi:type="dcterms:W3CDTF">2012-12-19T12:59:33Z</dcterms:modified>
</cp:coreProperties>
</file>