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5" r:id="rId3"/>
    <p:sldId id="263" r:id="rId4"/>
    <p:sldId id="257" r:id="rId5"/>
    <p:sldId id="258" r:id="rId6"/>
    <p:sldId id="259" r:id="rId7"/>
    <p:sldId id="261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6B14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 </a:t>
          </a:r>
          <a:r>
            <a:rPr lang="cs-CZ" sz="2000" smtClean="0"/>
            <a:t>VY_32_INOVACE_19_Slovní druhy a význam slova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Marcela </a:t>
          </a:r>
          <a:r>
            <a:rPr lang="cs-CZ" sz="2000" dirty="0" err="1" smtClean="0"/>
            <a:t>Schmiedhamerová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Rod podstatných jmen.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1F8677D-0D7E-49BF-ACD5-1F665DA0145A}" type="presOf" srcId="{4C35D32F-0EAB-4CD7-82EE-45574DC2A586}" destId="{890E4F0B-2866-4A3F-A3C7-2A14B1797930}" srcOrd="1" destOrd="0" presId="urn:microsoft.com/office/officeart/2005/8/layout/target3"/>
    <dgm:cxn modelId="{2C7432A0-487E-41C4-B179-CD08B5C87C8C}" type="presOf" srcId="{D1B46980-6531-4606-95E6-44980827E919}" destId="{6140AFEC-043D-4C43-A2F9-D0F5331DF3A3}" srcOrd="0" destOrd="0" presId="urn:microsoft.com/office/officeart/2005/8/layout/target3"/>
    <dgm:cxn modelId="{C694C107-1EE5-4336-89D1-5E75665F13BB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9CCAD9A-7B97-4224-AD00-AD30D82B6FD0}" type="presOf" srcId="{757F3AB3-0718-4624-B441-E567A8F0AB56}" destId="{333A1088-737F-45CB-B68E-254E46348037}" srcOrd="0" destOrd="0" presId="urn:microsoft.com/office/officeart/2005/8/layout/target3"/>
    <dgm:cxn modelId="{48118913-5A15-452F-9942-97E9BEBE2226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6C36E733-1783-4F88-8993-9CAA02E55DD7}" type="presOf" srcId="{D8197B8C-B260-4A16-BDF4-0947B075E274}" destId="{5A5FFA88-C948-4069-8E93-59FA12366E83}" srcOrd="1" destOrd="0" presId="urn:microsoft.com/office/officeart/2005/8/layout/target3"/>
    <dgm:cxn modelId="{40526BF4-90DF-4EA5-B90D-7AF3E6470F20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0949CFE-C608-4010-BA53-4BC3E9321B50}" type="presOf" srcId="{B651F6E3-6281-48DB-9319-2AEAFDAE7572}" destId="{619D679B-A015-4ECF-8348-D1034C574F40}" srcOrd="0" destOrd="0" presId="urn:microsoft.com/office/officeart/2005/8/layout/target3"/>
    <dgm:cxn modelId="{D83E9C3B-9E2C-43D8-8127-8D57A2910BDE}" type="presOf" srcId="{D8197B8C-B260-4A16-BDF4-0947B075E274}" destId="{25B08C86-7E15-44DC-BE7F-FFB55DD49D12}" srcOrd="0" destOrd="0" presId="urn:microsoft.com/office/officeart/2005/8/layout/target3"/>
    <dgm:cxn modelId="{90425EFE-3D0A-4F8A-BD60-4C35662E7731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1536BE0-99F5-4FC5-8EF2-34CDC1B24BA4}" type="presOf" srcId="{B651F6E3-6281-48DB-9319-2AEAFDAE7572}" destId="{6BB5E863-4638-4E1D-BFDE-399D028AC4ED}" srcOrd="1" destOrd="0" presId="urn:microsoft.com/office/officeart/2005/8/layout/target3"/>
    <dgm:cxn modelId="{F10060BC-9503-4F26-A77C-73D31C585409}" type="presParOf" srcId="{333A1088-737F-45CB-B68E-254E46348037}" destId="{F5ABB229-8D3B-4694-996A-96F23CF14429}" srcOrd="0" destOrd="0" presId="urn:microsoft.com/office/officeart/2005/8/layout/target3"/>
    <dgm:cxn modelId="{E4FA4211-53AD-4690-A54E-0D7CEE4739CC}" type="presParOf" srcId="{333A1088-737F-45CB-B68E-254E46348037}" destId="{F41139FD-01EE-4571-8B17-4FB00FC51163}" srcOrd="1" destOrd="0" presId="urn:microsoft.com/office/officeart/2005/8/layout/target3"/>
    <dgm:cxn modelId="{99379965-2179-452D-990F-1E6605F040D8}" type="presParOf" srcId="{333A1088-737F-45CB-B68E-254E46348037}" destId="{D005CE8C-CC26-4C3E-AC11-E15060ECD759}" srcOrd="2" destOrd="0" presId="urn:microsoft.com/office/officeart/2005/8/layout/target3"/>
    <dgm:cxn modelId="{A47D767D-78B8-4C63-AA71-ACC1E1BC1D19}" type="presParOf" srcId="{333A1088-737F-45CB-B68E-254E46348037}" destId="{2C702D82-9B77-49B7-9568-BB8EB47C3372}" srcOrd="3" destOrd="0" presId="urn:microsoft.com/office/officeart/2005/8/layout/target3"/>
    <dgm:cxn modelId="{E3A5F68D-D72E-489C-A3B7-DAC025E3FF7C}" type="presParOf" srcId="{333A1088-737F-45CB-B68E-254E46348037}" destId="{A52A0455-90FF-4808-ABD0-F02540D31D5A}" srcOrd="4" destOrd="0" presId="urn:microsoft.com/office/officeart/2005/8/layout/target3"/>
    <dgm:cxn modelId="{679DCD9C-6C3E-4BBE-9471-26D0A2FB2940}" type="presParOf" srcId="{333A1088-737F-45CB-B68E-254E46348037}" destId="{6140AFEC-043D-4C43-A2F9-D0F5331DF3A3}" srcOrd="5" destOrd="0" presId="urn:microsoft.com/office/officeart/2005/8/layout/target3"/>
    <dgm:cxn modelId="{2F0E3496-0982-4C82-82A9-1B0318D12B76}" type="presParOf" srcId="{333A1088-737F-45CB-B68E-254E46348037}" destId="{9358AC05-5D7D-4327-9F80-1AD486AEA664}" srcOrd="6" destOrd="0" presId="urn:microsoft.com/office/officeart/2005/8/layout/target3"/>
    <dgm:cxn modelId="{AA802822-E979-45AC-8DA3-550E7E7F50BC}" type="presParOf" srcId="{333A1088-737F-45CB-B68E-254E46348037}" destId="{313FC574-E1CD-4FB4-B054-0B805CE0447D}" srcOrd="7" destOrd="0" presId="urn:microsoft.com/office/officeart/2005/8/layout/target3"/>
    <dgm:cxn modelId="{37FE3EA1-7A27-45FC-AD71-80E86263C0ED}" type="presParOf" srcId="{333A1088-737F-45CB-B68E-254E46348037}" destId="{619D679B-A015-4ECF-8348-D1034C574F40}" srcOrd="8" destOrd="0" presId="urn:microsoft.com/office/officeart/2005/8/layout/target3"/>
    <dgm:cxn modelId="{8316FC39-451D-4DB4-9888-30798BEDA27B}" type="presParOf" srcId="{333A1088-737F-45CB-B68E-254E46348037}" destId="{322283A8-4A27-4CDA-BAE3-F381106A9174}" srcOrd="9" destOrd="0" presId="urn:microsoft.com/office/officeart/2005/8/layout/target3"/>
    <dgm:cxn modelId="{3E8451CA-62D2-4696-B40A-5270CC59CD98}" type="presParOf" srcId="{333A1088-737F-45CB-B68E-254E46348037}" destId="{FFC9F71D-1B4F-4AD9-A4A6-86ADEFC8AF5C}" srcOrd="10" destOrd="0" presId="urn:microsoft.com/office/officeart/2005/8/layout/target3"/>
    <dgm:cxn modelId="{47488214-36B7-4B44-8EF9-1EEB2D1EA014}" type="presParOf" srcId="{333A1088-737F-45CB-B68E-254E46348037}" destId="{25B08C86-7E15-44DC-BE7F-FFB55DD49D12}" srcOrd="11" destOrd="0" presId="urn:microsoft.com/office/officeart/2005/8/layout/target3"/>
    <dgm:cxn modelId="{697E2862-FBEA-4962-9147-FD9A3610EBAC}" type="presParOf" srcId="{333A1088-737F-45CB-B68E-254E46348037}" destId="{76644BE8-9D7C-4C09-B250-3D10AF48CBB7}" srcOrd="12" destOrd="0" presId="urn:microsoft.com/office/officeart/2005/8/layout/target3"/>
    <dgm:cxn modelId="{96A62B6E-5007-4A31-AC9E-CAD7677929E5}" type="presParOf" srcId="{333A1088-737F-45CB-B68E-254E46348037}" destId="{EE85B701-7295-41C0-BA7A-34D3756A2AE6}" srcOrd="13" destOrd="0" presId="urn:microsoft.com/office/officeart/2005/8/layout/target3"/>
    <dgm:cxn modelId="{79570212-B7CD-4DB1-BD24-B1BBB1F31CEA}" type="presParOf" srcId="{333A1088-737F-45CB-B68E-254E46348037}" destId="{8BEBB6EC-1DAA-4CAC-8A25-BC0FCBD5DBD5}" srcOrd="14" destOrd="0" presId="urn:microsoft.com/office/officeart/2005/8/layout/target3"/>
    <dgm:cxn modelId="{14F4E9F3-5CF3-4955-BD22-BC12C9CEEE1B}" type="presParOf" srcId="{333A1088-737F-45CB-B68E-254E46348037}" destId="{AED2198E-93D5-4001-81B4-73124B309672}" srcOrd="15" destOrd="0" presId="urn:microsoft.com/office/officeart/2005/8/layout/target3"/>
    <dgm:cxn modelId="{C2BCF825-8E60-4DD5-AC96-94A603317AB2}" type="presParOf" srcId="{333A1088-737F-45CB-B68E-254E46348037}" destId="{2BE915AB-18AA-4053-B92C-3BFC9ED204BB}" srcOrd="16" destOrd="0" presId="urn:microsoft.com/office/officeart/2005/8/layout/target3"/>
    <dgm:cxn modelId="{82A9290D-E93A-4DA4-A75C-3CDA390537D8}" type="presParOf" srcId="{333A1088-737F-45CB-B68E-254E46348037}" destId="{6BB5E863-4638-4E1D-BFDE-399D028AC4ED}" srcOrd="17" destOrd="0" presId="urn:microsoft.com/office/officeart/2005/8/layout/target3"/>
    <dgm:cxn modelId="{B2EB5EDD-E16C-40DD-ACD6-9236A7A11CFD}" type="presParOf" srcId="{333A1088-737F-45CB-B68E-254E46348037}" destId="{5A5FFA88-C948-4069-8E93-59FA12366E83}" srcOrd="18" destOrd="0" presId="urn:microsoft.com/office/officeart/2005/8/layout/target3"/>
    <dgm:cxn modelId="{A7CBE6DB-8F02-479E-B6FD-74137FF3A65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Marcela </a:t>
          </a:r>
          <a:r>
            <a:rPr lang="cs-CZ" sz="2000" kern="1200" dirty="0" err="1" smtClean="0"/>
            <a:t>Schmiedhamerová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 </a:t>
          </a:r>
          <a:r>
            <a:rPr lang="cs-CZ" sz="2000" kern="1200" smtClean="0"/>
            <a:t>VY_32_INOVACE_19_Slovní druhy a význam slova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Rod podstatných jmen.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2E626-50CC-423B-8C2E-31DC6FEBDC98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701D8-8FDD-4AAE-B49B-6E469FCA86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218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2E626-50CC-423B-8C2E-31DC6FEBDC98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701D8-8FDD-4AAE-B49B-6E469FCA86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157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2E626-50CC-423B-8C2E-31DC6FEBDC98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701D8-8FDD-4AAE-B49B-6E469FCA86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59510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2E626-50CC-423B-8C2E-31DC6FEBDC98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701D8-8FDD-4AAE-B49B-6E469FCA86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099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2E626-50CC-423B-8C2E-31DC6FEBDC98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701D8-8FDD-4AAE-B49B-6E469FCA86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8446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2E626-50CC-423B-8C2E-31DC6FEBDC98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701D8-8FDD-4AAE-B49B-6E469FCA86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3556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2E626-50CC-423B-8C2E-31DC6FEBDC98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701D8-8FDD-4AAE-B49B-6E469FCA86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2159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2E626-50CC-423B-8C2E-31DC6FEBDC98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701D8-8FDD-4AAE-B49B-6E469FCA86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9672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2E626-50CC-423B-8C2E-31DC6FEBDC98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701D8-8FDD-4AAE-B49B-6E469FCA86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4266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2E626-50CC-423B-8C2E-31DC6FEBDC98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701D8-8FDD-4AAE-B49B-6E469FCA86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37694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2E626-50CC-423B-8C2E-31DC6FEBDC98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701D8-8FDD-4AAE-B49B-6E469FCA86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140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E2E626-50CC-423B-8C2E-31DC6FEBDC98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F701D8-8FDD-4AAE-B49B-6E469FCA86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7408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3" Type="http://schemas.openxmlformats.org/officeDocument/2006/relationships/image" Target="../media/image3.png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0" Type="http://schemas.openxmlformats.org/officeDocument/2006/relationships/image" Target="../media/image10.wmf"/><Relationship Id="rId4" Type="http://schemas.openxmlformats.org/officeDocument/2006/relationships/image" Target="../media/image4.png"/><Relationship Id="rId9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3.wmf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12" Type="http://schemas.openxmlformats.org/officeDocument/2006/relationships/image" Target="../media/image22.jpeg"/><Relationship Id="rId2" Type="http://schemas.openxmlformats.org/officeDocument/2006/relationships/hyperlink" Target="http://www.i-creative.cz/wp-content/uploads/2009/11/pineapple.png" TargetMode="External"/><Relationship Id="rId16" Type="http://schemas.openxmlformats.org/officeDocument/2006/relationships/image" Target="../media/image26.wm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i-creative.cz/wp-content/uploads/2009/11/x.png" TargetMode="External"/><Relationship Id="rId11" Type="http://schemas.openxmlformats.org/officeDocument/2006/relationships/hyperlink" Target="http://www.i-creative.cz/wp-content/uploads/2009/11/banahna.jpg" TargetMode="External"/><Relationship Id="rId5" Type="http://schemas.openxmlformats.org/officeDocument/2006/relationships/image" Target="../media/image17.png"/><Relationship Id="rId15" Type="http://schemas.openxmlformats.org/officeDocument/2006/relationships/image" Target="../media/image25.png"/><Relationship Id="rId10" Type="http://schemas.openxmlformats.org/officeDocument/2006/relationships/image" Target="../media/image21.png"/><Relationship Id="rId4" Type="http://schemas.openxmlformats.org/officeDocument/2006/relationships/hyperlink" Target="http://www.i-creative.cz/wp-content/uploads/2009/11/lemon.png" TargetMode="External"/><Relationship Id="rId9" Type="http://schemas.openxmlformats.org/officeDocument/2006/relationships/image" Target="../media/image20.png"/><Relationship Id="rId1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2277290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440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-2340768" y="332656"/>
            <a:ext cx="8229600" cy="1143000"/>
          </a:xfrm>
        </p:spPr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Prezentace je určena k opakování a upevnění učiva o  podstatných jménech. Úkolem žáků je  rozlišovat u podstatných jmen trojí rod, určovat  u  daných podstatných jmen jejich rod, dávat podstatná jména do správných  mluvnických tvarů. </a:t>
            </a:r>
          </a:p>
          <a:p>
            <a:r>
              <a:rPr lang="cs-CZ" dirty="0" smtClean="0"/>
              <a:t>Žáci mají okamžitou zpětnou vazbu při práci s interaktivní tabulí. Správná odpověď se objeví po kliknutí.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8122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11560" y="404664"/>
            <a:ext cx="76001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ROD PODSTATNÝCH JMEN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88627" y="1655943"/>
            <a:ext cx="724602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ROZLIŠUJEME:     </a:t>
            </a:r>
            <a:r>
              <a:rPr lang="cs-CZ" sz="3200" b="1" dirty="0" smtClean="0">
                <a:solidFill>
                  <a:srgbClr val="FF0000"/>
                </a:solidFill>
              </a:rPr>
              <a:t>mužský</a:t>
            </a:r>
            <a:r>
              <a:rPr lang="cs-CZ" sz="3200" b="1" dirty="0">
                <a:solidFill>
                  <a:srgbClr val="FF0000"/>
                </a:solidFill>
              </a:rPr>
              <a:t>, ženský a střední</a:t>
            </a:r>
          </a:p>
          <a:p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2090" y="2502328"/>
            <a:ext cx="79390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Když na podstatné jméno ukážeme zájmenem </a:t>
            </a:r>
            <a:r>
              <a:rPr lang="cs-CZ" sz="2000" b="1" dirty="0" smtClean="0">
                <a:solidFill>
                  <a:srgbClr val="0070C0"/>
                </a:solidFill>
              </a:rPr>
              <a:t>TEN </a:t>
            </a:r>
            <a:r>
              <a:rPr lang="cs-CZ" sz="2000" b="1" dirty="0" smtClean="0"/>
              <a:t>–  je v rodě MUŽSKÉM.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35696" y="3176044"/>
            <a:ext cx="45899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TEN</a:t>
            </a:r>
            <a:r>
              <a:rPr lang="cs-CZ" sz="2400" b="1" dirty="0" smtClean="0"/>
              <a:t>  PES                        </a:t>
            </a:r>
            <a:r>
              <a:rPr lang="cs-CZ" sz="2400" b="1" dirty="0" smtClean="0">
                <a:solidFill>
                  <a:srgbClr val="0070C0"/>
                </a:solidFill>
              </a:rPr>
              <a:t>TEN</a:t>
            </a:r>
            <a:r>
              <a:rPr lang="cs-CZ" sz="2400" b="1" dirty="0" smtClean="0"/>
              <a:t>  DŮM     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2090" y="3933056"/>
            <a:ext cx="77522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Když na podstatné jméno ukážeme zájmenem </a:t>
            </a:r>
            <a:r>
              <a:rPr lang="cs-CZ" sz="2000" b="1" dirty="0" smtClean="0">
                <a:solidFill>
                  <a:srgbClr val="00B050"/>
                </a:solidFill>
              </a:rPr>
              <a:t>TA</a:t>
            </a:r>
            <a:r>
              <a:rPr lang="cs-CZ" sz="2000" b="1" dirty="0" smtClean="0">
                <a:solidFill>
                  <a:srgbClr val="0070C0"/>
                </a:solidFill>
              </a:rPr>
              <a:t> </a:t>
            </a:r>
            <a:r>
              <a:rPr lang="cs-CZ" sz="2000" b="1" dirty="0" smtClean="0"/>
              <a:t>–  je v rodě ŽENSKÉM.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863439" y="4563997"/>
            <a:ext cx="20360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TA</a:t>
            </a:r>
            <a:r>
              <a:rPr lang="cs-CZ" sz="2400" b="1" dirty="0" smtClean="0">
                <a:solidFill>
                  <a:srgbClr val="0070C0"/>
                </a:solidFill>
              </a:rPr>
              <a:t>  </a:t>
            </a:r>
            <a:r>
              <a:rPr lang="cs-CZ" sz="2400" b="1" dirty="0" smtClean="0"/>
              <a:t>KVĚTINA    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870395" y="5877271"/>
            <a:ext cx="1709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6600"/>
                </a:solidFill>
              </a:rPr>
              <a:t>TO</a:t>
            </a:r>
            <a:r>
              <a:rPr lang="cs-CZ" sz="2400" b="1" dirty="0" smtClean="0">
                <a:solidFill>
                  <a:srgbClr val="0070C0"/>
                </a:solidFill>
              </a:rPr>
              <a:t> </a:t>
            </a:r>
            <a:r>
              <a:rPr lang="cs-CZ" sz="2400" b="1" dirty="0" smtClean="0"/>
              <a:t>LÍZÁTKO 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86717" y="5229200"/>
            <a:ext cx="78944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Když na podstatné jméno ukážeme zájmenem </a:t>
            </a:r>
            <a:r>
              <a:rPr lang="cs-CZ" sz="2000" b="1" dirty="0" smtClean="0">
                <a:solidFill>
                  <a:srgbClr val="FF6600"/>
                </a:solidFill>
              </a:rPr>
              <a:t>TO</a:t>
            </a:r>
            <a:r>
              <a:rPr lang="cs-CZ" sz="2000" b="1" dirty="0" smtClean="0">
                <a:solidFill>
                  <a:srgbClr val="0070C0"/>
                </a:solidFill>
              </a:rPr>
              <a:t> </a:t>
            </a:r>
            <a:r>
              <a:rPr lang="cs-CZ" sz="2000" b="1" dirty="0" smtClean="0"/>
              <a:t>–  je v rodě STŘEDNÍM.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446185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9" descr="C:\Users\08F8\AppData\Local\Microsoft\Windows\Temporary Internet Files\Content.IE5\126HUL5B\MC90011242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3885"/>
            <a:ext cx="1440160" cy="963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08F8\AppData\Local\Microsoft\Windows\Temporary Internet Files\Content.IE5\3GFB6NAJ\MC900441781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5" y="2422795"/>
            <a:ext cx="882363" cy="882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16334" y="813762"/>
            <a:ext cx="558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TEN</a:t>
            </a:r>
            <a:endParaRPr lang="cs-CZ" b="1" dirty="0"/>
          </a:p>
        </p:txBody>
      </p:sp>
      <p:pic>
        <p:nvPicPr>
          <p:cNvPr id="5" name="Picture 12" descr="C:\Users\08F8\AppData\Local\Microsoft\Windows\Temporary Internet Files\Content.IE5\3GFB6NAJ\MC900441782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7305" y="3406928"/>
            <a:ext cx="1667465" cy="1667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C:\Users\08F8\AppData\Local\Microsoft\Windows\Temporary Internet Files\Content.IE5\126HUL5B\MC90019343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01054">
            <a:off x="6243454" y="1183094"/>
            <a:ext cx="1841666" cy="914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8" descr="C:\Users\08F8\AppData\Local\Microsoft\Windows\Temporary Internet Files\Content.IE5\HE25EWDF\MC90021536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2412" y="1065237"/>
            <a:ext cx="1301435" cy="106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9" descr="C:\Users\08F8\AppData\Local\Microsoft\Windows\Temporary Internet Files\Content.IE5\HE25EWDF\MC90001297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6098" y="2374108"/>
            <a:ext cx="1019959" cy="1119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3" descr="C:\Users\08F8\AppData\Local\Microsoft\Windows\Temporary Internet Files\Content.IE5\HE25EWDF\MC90021550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3619" y="3948028"/>
            <a:ext cx="1273585" cy="1061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3" descr="C:\Users\08F8\AppData\Local\Microsoft\Windows\Temporary Internet Files\Content.IE5\YUEV3VKK\MC90041188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7479" y="5294826"/>
            <a:ext cx="1301435" cy="1261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2" descr="C:\Users\08F8\AppData\Local\Microsoft\Windows\Temporary Internet Files\Content.IE5\3VKPHBE5\MC90043012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617" y="2422795"/>
            <a:ext cx="1296144" cy="102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4" descr="C:\Users\08F8\AppData\Local\Microsoft\Windows\Temporary Internet Files\Content.IE5\126HUL5B\MC900331384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72" y="5057512"/>
            <a:ext cx="1244016" cy="1639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460090" y="1368182"/>
            <a:ext cx="17026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Rod mužský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460090" y="5873717"/>
            <a:ext cx="17026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Rod mužský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525761" y="2875779"/>
            <a:ext cx="17026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Rod mužský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737746" y="1409406"/>
            <a:ext cx="17026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Rod mužský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818914" y="5870003"/>
            <a:ext cx="17026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Rod mužský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442731" y="4247923"/>
            <a:ext cx="16050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Rod ženský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389811" y="1053705"/>
            <a:ext cx="16050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Rod ženský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406057" y="2843493"/>
            <a:ext cx="16050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Rod ženský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389810" y="4460833"/>
            <a:ext cx="16050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Rod ženský</a:t>
            </a:r>
            <a:endParaRPr lang="cs-CZ" sz="2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440160" y="2612659"/>
            <a:ext cx="16455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Rod střední</a:t>
            </a:r>
            <a:endParaRPr lang="cs-CZ" sz="2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847479" y="4460834"/>
            <a:ext cx="16455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Rod střední</a:t>
            </a:r>
            <a:endParaRPr lang="cs-CZ" sz="2400" b="1" dirty="0"/>
          </a:p>
        </p:txBody>
      </p:sp>
      <p:pic>
        <p:nvPicPr>
          <p:cNvPr id="24" name="Picture 27" descr="C:\Users\08F8\AppData\Local\Microsoft\Windows\Temporary Internet Files\Content.IE5\3VKPHBE5\MC900023764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3051" y="5581516"/>
            <a:ext cx="1087456" cy="1095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8" descr="C:\Users\08F8\AppData\Local\Microsoft\Windows\Temporary Internet Files\Content.IE5\3GFB6NAJ\MC900036388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994" y="3642958"/>
            <a:ext cx="1066718" cy="1662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ovéPole 25"/>
          <p:cNvSpPr txBox="1"/>
          <p:nvPr/>
        </p:nvSpPr>
        <p:spPr>
          <a:xfrm>
            <a:off x="7502403" y="5870002"/>
            <a:ext cx="17026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Rod mužský</a:t>
            </a:r>
            <a:endParaRPr lang="cs-CZ" sz="2400" b="1" dirty="0"/>
          </a:p>
        </p:txBody>
      </p:sp>
      <p:sp>
        <p:nvSpPr>
          <p:cNvPr id="27" name="Obdélník 26"/>
          <p:cNvSpPr/>
          <p:nvPr/>
        </p:nvSpPr>
        <p:spPr>
          <a:xfrm>
            <a:off x="1278912" y="188640"/>
            <a:ext cx="606326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 podstatných jmen  zeleniny  urči  rod!</a:t>
            </a:r>
            <a:endParaRPr lang="cs-CZ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6168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763688" y="35954"/>
            <a:ext cx="547207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 podstatných jmen urči  jejich rod!</a:t>
            </a:r>
            <a:endParaRPr lang="cs-CZ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78282" y="764704"/>
            <a:ext cx="845859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ZRCADLO, STŮL, KOČKA, DŮM, KOTĚ, SLUNCE, HVĚZDA, POČÍTAČ,</a:t>
            </a:r>
          </a:p>
          <a:p>
            <a:r>
              <a:rPr lang="cs-CZ" sz="2400" b="1" dirty="0" smtClean="0"/>
              <a:t>PES, PANENKA, SEŠIT, ŽÍŽALA, POHÁDKA, OKNO, HŘÍBĚ 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43608" y="2060848"/>
            <a:ext cx="191770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B0F0"/>
                </a:solidFill>
              </a:rPr>
              <a:t>TEN</a:t>
            </a:r>
          </a:p>
          <a:p>
            <a:r>
              <a:rPr lang="cs-CZ" sz="2400" b="1" dirty="0" smtClean="0">
                <a:solidFill>
                  <a:srgbClr val="00B0F0"/>
                </a:solidFill>
              </a:rPr>
              <a:t>ROD MUŽSKÝ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07904" y="2061267"/>
            <a:ext cx="180068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92D050"/>
                </a:solidFill>
              </a:rPr>
              <a:t>TA</a:t>
            </a:r>
          </a:p>
          <a:p>
            <a:r>
              <a:rPr lang="cs-CZ" sz="2400" b="1" dirty="0" smtClean="0">
                <a:solidFill>
                  <a:srgbClr val="92D050"/>
                </a:solidFill>
              </a:rPr>
              <a:t>ROD ŽENSKÝ</a:t>
            </a:r>
            <a:endParaRPr lang="cs-CZ" sz="2400" b="1" dirty="0">
              <a:solidFill>
                <a:srgbClr val="92D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263884" y="2063385"/>
            <a:ext cx="192270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TO</a:t>
            </a:r>
          </a:p>
          <a:p>
            <a:r>
              <a:rPr lang="cs-CZ" sz="2400" b="1" dirty="0" smtClean="0">
                <a:solidFill>
                  <a:srgbClr val="FFC000"/>
                </a:solidFill>
              </a:rPr>
              <a:t>ROD STŘEDNÍ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278593" y="3375586"/>
            <a:ext cx="13792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ZRCADLO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695747" y="3375585"/>
            <a:ext cx="10656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KOČKA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043608" y="3375586"/>
            <a:ext cx="8100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STŮL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296849" y="3837830"/>
            <a:ext cx="8440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KOTĚ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278593" y="4299495"/>
            <a:ext cx="11694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SLUNCE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278593" y="4753998"/>
            <a:ext cx="9717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OKNO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326426" y="5215663"/>
            <a:ext cx="9573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HŘÍBĚ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668085" y="3838382"/>
            <a:ext cx="12996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HVĚZDA 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652460" y="4279904"/>
            <a:ext cx="14221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PANENKA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668085" y="4741568"/>
            <a:ext cx="1060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ŽÍŽALA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652460" y="5215663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POHÁDKA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027086" y="3818239"/>
            <a:ext cx="8483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DŮM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028940" y="4279903"/>
            <a:ext cx="12757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POČÍTAČ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028940" y="4783495"/>
            <a:ext cx="6417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PES</a:t>
            </a:r>
            <a:endParaRPr lang="cs-CZ" sz="2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028940" y="5215663"/>
            <a:ext cx="8581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SEŠIT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841397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281551"/>
            <a:ext cx="815954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Vymysli názvy rodinných příslušníků v mužském rodě!</a:t>
            </a:r>
            <a:endParaRPr lang="cs-CZ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48481" y="1249148"/>
            <a:ext cx="7752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táta,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43608" y="1244344"/>
            <a:ext cx="1337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dědeček,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380834" y="1248810"/>
            <a:ext cx="8727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strýc,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155157" y="1253951"/>
            <a:ext cx="14923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bratranec,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572000" y="1239316"/>
            <a:ext cx="694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syn,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266549" y="1253951"/>
            <a:ext cx="9099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švagr,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58266" y="1239316"/>
            <a:ext cx="12854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synovec,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443746" y="1258867"/>
            <a:ext cx="8178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bratr</a:t>
            </a:r>
            <a:endParaRPr lang="cs-CZ" sz="2400" b="1" dirty="0"/>
          </a:p>
        </p:txBody>
      </p:sp>
      <p:sp>
        <p:nvSpPr>
          <p:cNvPr id="11" name="Obdélník 10"/>
          <p:cNvSpPr/>
          <p:nvPr/>
        </p:nvSpPr>
        <p:spPr>
          <a:xfrm>
            <a:off x="209867" y="2132856"/>
            <a:ext cx="715849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Vymysli názvy školních potřeb v ženském rodě!</a:t>
            </a:r>
            <a:endParaRPr lang="cs-CZ" sz="2800" b="1" cap="none" spc="0" dirty="0">
              <a:ln w="11430"/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48481" y="2924944"/>
            <a:ext cx="9551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tužka,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276158" y="2915112"/>
            <a:ext cx="9781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guma,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250784" y="2915111"/>
            <a:ext cx="13326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pastelka,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513716" y="2915110"/>
            <a:ext cx="1273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aktovka,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679930" y="2924943"/>
            <a:ext cx="9701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kniha,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577301" y="2915109"/>
            <a:ext cx="12420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písanka,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767982" y="2915108"/>
            <a:ext cx="13227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učebnice</a:t>
            </a:r>
            <a:endParaRPr lang="cs-CZ" sz="2400" b="1" dirty="0"/>
          </a:p>
        </p:txBody>
      </p:sp>
      <p:sp>
        <p:nvSpPr>
          <p:cNvPr id="19" name="Obdélník 18"/>
          <p:cNvSpPr/>
          <p:nvPr/>
        </p:nvSpPr>
        <p:spPr>
          <a:xfrm>
            <a:off x="275759" y="3933056"/>
            <a:ext cx="590078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Vymysli názvy zvířat ve středním rodě!</a:t>
            </a:r>
            <a:endParaRPr lang="cs-CZ" sz="2800" b="1" cap="none" spc="0" dirty="0">
              <a:ln w="11430"/>
              <a:solidFill>
                <a:srgbClr val="92D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73067" y="4653136"/>
            <a:ext cx="949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slůně,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260280" y="4653136"/>
            <a:ext cx="8277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kotě,</a:t>
            </a:r>
            <a:endParaRPr lang="cs-CZ" sz="2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994757" y="4653136"/>
            <a:ext cx="10683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morče,</a:t>
            </a:r>
            <a:endParaRPr lang="cs-CZ" sz="2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967637" y="4652532"/>
            <a:ext cx="9634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prase,</a:t>
            </a:r>
            <a:endParaRPr lang="cs-CZ" sz="24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864514" y="4653136"/>
            <a:ext cx="10390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house,</a:t>
            </a:r>
            <a:endParaRPr lang="cs-CZ" sz="24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810708" y="4659322"/>
            <a:ext cx="8346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kuře,</a:t>
            </a:r>
            <a:endParaRPr lang="cs-CZ" sz="24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580338" y="4664905"/>
            <a:ext cx="9348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hříbě,</a:t>
            </a:r>
            <a:endParaRPr lang="cs-CZ" sz="24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6467296" y="4664905"/>
            <a:ext cx="7745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sele,</a:t>
            </a:r>
            <a:endParaRPr lang="cs-CZ" sz="24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7185754" y="4652531"/>
            <a:ext cx="849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kůzle</a:t>
            </a:r>
            <a:endParaRPr lang="cs-CZ" sz="2400" b="1" dirty="0"/>
          </a:p>
        </p:txBody>
      </p:sp>
      <p:pic>
        <p:nvPicPr>
          <p:cNvPr id="1026" name="Picture 2" descr="C:\Users\08F8\AppData\Local\Microsoft\Windows\Temporary Internet Files\Content.IE5\3I2BFFCA\MC90044173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437" y="3088124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8F8\AppData\Local\Microsoft\Windows\Temporary Internet Files\Content.IE5\KHECMITL\MC90021522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67" y="4992948"/>
            <a:ext cx="1563167" cy="1846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8115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ývojový diagram: ruční operace 3"/>
          <p:cNvSpPr/>
          <p:nvPr/>
        </p:nvSpPr>
        <p:spPr>
          <a:xfrm>
            <a:off x="79930" y="5517232"/>
            <a:ext cx="2952328" cy="1224136"/>
          </a:xfrm>
          <a:prstGeom prst="flowChartManualOperation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ruční operace 9"/>
          <p:cNvSpPr/>
          <p:nvPr/>
        </p:nvSpPr>
        <p:spPr>
          <a:xfrm>
            <a:off x="6161057" y="5527660"/>
            <a:ext cx="2880320" cy="1218106"/>
          </a:xfrm>
          <a:prstGeom prst="flowChartManualOperation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912717" y="5721215"/>
            <a:ext cx="113576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mužský</a:t>
            </a:r>
          </a:p>
          <a:p>
            <a:r>
              <a:rPr lang="cs-CZ" sz="2400" b="1" dirty="0" smtClean="0"/>
              <a:t>   rod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016272" y="5713800"/>
            <a:ext cx="10786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střední</a:t>
            </a:r>
          </a:p>
          <a:p>
            <a:r>
              <a:rPr lang="cs-CZ" sz="2400" b="1" dirty="0" smtClean="0"/>
              <a:t>   rod</a:t>
            </a:r>
            <a:endParaRPr lang="cs-CZ" sz="2400" b="1" dirty="0"/>
          </a:p>
        </p:txBody>
      </p:sp>
      <p:pic>
        <p:nvPicPr>
          <p:cNvPr id="15" name="Picture 12" descr="ananas obrázek">
            <a:hlinkClick r:id="rId2" tooltip="ananas obrázek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33179">
            <a:off x="1329410" y="4468861"/>
            <a:ext cx="728753" cy="98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1274862" y="63204"/>
            <a:ext cx="665675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Roztřiďte  ovoce do misek podle rodu.</a:t>
            </a:r>
            <a:endParaRPr lang="cs-CZ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836038" y="786635"/>
            <a:ext cx="21339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C000"/>
                </a:solidFill>
              </a:rPr>
              <a:t> </a:t>
            </a:r>
            <a:r>
              <a:rPr lang="cs-CZ" sz="3200" b="1" dirty="0" smtClean="0">
                <a:solidFill>
                  <a:srgbClr val="FFC000"/>
                </a:solidFill>
              </a:rPr>
              <a:t>Ananas</a:t>
            </a:r>
            <a:endParaRPr lang="cs-CZ" sz="3200" b="1" dirty="0">
              <a:solidFill>
                <a:srgbClr val="FFC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0327" y="2363256"/>
            <a:ext cx="18908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Citrón</a:t>
            </a:r>
            <a:endParaRPr lang="cs-CZ" sz="3200" b="1" dirty="0">
              <a:solidFill>
                <a:srgbClr val="FFC000"/>
              </a:solidFill>
            </a:endParaRPr>
          </a:p>
        </p:txBody>
      </p:sp>
      <p:pic>
        <p:nvPicPr>
          <p:cNvPr id="22" name="Picture 10" descr="obrázek citrón">
            <a:hlinkClick r:id="rId4" tooltip="obrázek citrón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957167">
            <a:off x="2096242" y="4511589"/>
            <a:ext cx="759548" cy="1023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ovéPole 23"/>
          <p:cNvSpPr txBox="1"/>
          <p:nvPr/>
        </p:nvSpPr>
        <p:spPr>
          <a:xfrm>
            <a:off x="3388113" y="1621710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Jablko</a:t>
            </a:r>
            <a:endParaRPr lang="cs-CZ" sz="3200" b="1" dirty="0">
              <a:solidFill>
                <a:srgbClr val="FFC000"/>
              </a:solidFill>
            </a:endParaRPr>
          </a:p>
        </p:txBody>
      </p:sp>
      <p:pic>
        <p:nvPicPr>
          <p:cNvPr id="25" name="Picture 6" descr="obrázek jablko">
            <a:hlinkClick r:id="rId6" tooltip="obrázek jablko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3290" y="4425452"/>
            <a:ext cx="793189" cy="1068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ovéPole 29"/>
          <p:cNvSpPr txBox="1"/>
          <p:nvPr/>
        </p:nvSpPr>
        <p:spPr>
          <a:xfrm>
            <a:off x="118666" y="836313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Jahoda</a:t>
            </a:r>
            <a:endParaRPr lang="cs-CZ" sz="3200" b="1" dirty="0">
              <a:solidFill>
                <a:srgbClr val="FFC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957418" y="1628800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Pomeranč </a:t>
            </a:r>
            <a:endParaRPr lang="cs-CZ" sz="3200" b="1" dirty="0">
              <a:solidFill>
                <a:srgbClr val="FFC000"/>
              </a:solidFill>
            </a:endParaRPr>
          </a:p>
        </p:txBody>
      </p:sp>
      <p:pic>
        <p:nvPicPr>
          <p:cNvPr id="32" name="Picture 9" descr="C:\Users\08F8\AppData\Local\Microsoft\Windows\Temporary Internet Files\Content.IE5\126HUL5B\MC900441720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15" y="4762037"/>
            <a:ext cx="664971" cy="664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0" descr="C:\Users\08F8\AppData\Local\Microsoft\Windows\Temporary Internet Files\Content.IE5\HE25EWDF\MC900441719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176" y="4770817"/>
            <a:ext cx="655885" cy="655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8" descr="C:\Users\08F8\AppData\Local\Microsoft\Windows\Temporary Internet Files\Content.IE5\KHECMITL\MC900436899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2001" y="4798144"/>
            <a:ext cx="662784" cy="662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4" descr="banán">
            <a:hlinkClick r:id="rId11" tooltip="banán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63431">
            <a:off x="631411" y="4487411"/>
            <a:ext cx="650683" cy="876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ovéPole 35"/>
          <p:cNvSpPr txBox="1"/>
          <p:nvPr/>
        </p:nvSpPr>
        <p:spPr>
          <a:xfrm>
            <a:off x="6058803" y="817507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Hruška</a:t>
            </a:r>
            <a:endParaRPr lang="cs-CZ" sz="3200" b="1" dirty="0">
              <a:solidFill>
                <a:srgbClr val="FFC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1903212" y="2388386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Třešeň </a:t>
            </a:r>
            <a:endParaRPr lang="cs-CZ" sz="3200" b="1" dirty="0">
              <a:solidFill>
                <a:srgbClr val="FFC000"/>
              </a:solidFill>
            </a:endParaRPr>
          </a:p>
        </p:txBody>
      </p:sp>
      <p:pic>
        <p:nvPicPr>
          <p:cNvPr id="38" name="Picture 7" descr="C:\Users\08F8\AppData\Local\Microsoft\Windows\Temporary Internet Files\Content.IE5\126HUL5B\MC900193516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1768" y="4599852"/>
            <a:ext cx="536407" cy="740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TextovéPole 38"/>
          <p:cNvSpPr txBox="1"/>
          <p:nvPr/>
        </p:nvSpPr>
        <p:spPr>
          <a:xfrm>
            <a:off x="6911752" y="1628800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Banán </a:t>
            </a:r>
            <a:endParaRPr lang="cs-CZ" sz="3200" b="1" dirty="0">
              <a:solidFill>
                <a:srgbClr val="FFC000"/>
              </a:solidFill>
            </a:endParaRPr>
          </a:p>
        </p:txBody>
      </p:sp>
      <p:sp>
        <p:nvSpPr>
          <p:cNvPr id="40" name="Vývojový diagram: ruční operace 39"/>
          <p:cNvSpPr/>
          <p:nvPr/>
        </p:nvSpPr>
        <p:spPr>
          <a:xfrm>
            <a:off x="3189666" y="5550675"/>
            <a:ext cx="2880320" cy="1218106"/>
          </a:xfrm>
          <a:prstGeom prst="flowChartManualOperation">
            <a:avLst/>
          </a:prstGeom>
          <a:solidFill>
            <a:srgbClr val="92D05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TextovéPole 40"/>
          <p:cNvSpPr txBox="1"/>
          <p:nvPr/>
        </p:nvSpPr>
        <p:spPr>
          <a:xfrm>
            <a:off x="4084156" y="5690462"/>
            <a:ext cx="103816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ženský</a:t>
            </a:r>
          </a:p>
          <a:p>
            <a:r>
              <a:rPr lang="cs-CZ" sz="2400" b="1" dirty="0" smtClean="0"/>
              <a:t>   rod</a:t>
            </a:r>
            <a:endParaRPr lang="cs-CZ" sz="2400" b="1" dirty="0"/>
          </a:p>
        </p:txBody>
      </p:sp>
      <p:pic>
        <p:nvPicPr>
          <p:cNvPr id="42" name="Picture 3" descr="C:\Users\08F8\AppData\Local\Microsoft\Windows\Temporary Internet Files\Content.IE5\HE25EWDF\MC900436897[1]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7992" y="4562144"/>
            <a:ext cx="935298" cy="935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08F8\AppData\Local\Microsoft\Windows\Temporary Internet Files\Content.IE5\YUEV3VKK\MC900436910[1]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31826">
            <a:off x="3334571" y="4674188"/>
            <a:ext cx="856774" cy="856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08F8\AppData\Local\Microsoft\Windows\Temporary Internet Files\Content.IE5\3VKPHBE5\MC900335751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4901" y="4604551"/>
            <a:ext cx="841014" cy="859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ovéPole 42"/>
          <p:cNvSpPr txBox="1"/>
          <p:nvPr/>
        </p:nvSpPr>
        <p:spPr>
          <a:xfrm>
            <a:off x="5272712" y="1628800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Kiwi </a:t>
            </a:r>
            <a:endParaRPr lang="cs-CZ" sz="3200" b="1" dirty="0">
              <a:solidFill>
                <a:srgbClr val="FFC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4022001" y="2363255"/>
            <a:ext cx="47090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Hroznové víno</a:t>
            </a:r>
            <a:endParaRPr lang="cs-CZ" sz="3200" b="1" dirty="0">
              <a:solidFill>
                <a:srgbClr val="FFC00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343290" y="2363254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Švestka </a:t>
            </a:r>
            <a:endParaRPr lang="cs-CZ" sz="32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575637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2482" y="1663210"/>
            <a:ext cx="62686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Obrázky byly vytvořeny v otevřené galerii Microsoft Office.</a:t>
            </a:r>
          </a:p>
          <a:p>
            <a:r>
              <a:rPr lang="cs-CZ" sz="2000" dirty="0" smtClean="0"/>
              <a:t>Text je vytvořen autorem materiálu.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86937" y="837873"/>
            <a:ext cx="23318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</a:p>
          <a:p>
            <a:r>
              <a:rPr lang="cs-CZ" sz="2000" dirty="0" smtClean="0"/>
              <a:t>/Citace 2012-5-14/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03184684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440</TotalTime>
  <Words>351</Words>
  <Application>Microsoft Office PowerPoint</Application>
  <PresentationFormat>Předvádění na obrazovce (4:3)</PresentationFormat>
  <Paragraphs>103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08F8</dc:creator>
  <cp:lastModifiedBy>08F8</cp:lastModifiedBy>
  <cp:revision>19</cp:revision>
  <dcterms:created xsi:type="dcterms:W3CDTF">2012-05-14T13:21:02Z</dcterms:created>
  <dcterms:modified xsi:type="dcterms:W3CDTF">2012-12-19T12:59:49Z</dcterms:modified>
</cp:coreProperties>
</file>