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62" r:id="rId4"/>
    <p:sldId id="261" r:id="rId5"/>
    <p:sldId id="258" r:id="rId6"/>
    <p:sldId id="259" r:id="rId7"/>
    <p:sldId id="263" r:id="rId8"/>
    <p:sldId id="264" r:id="rId9"/>
    <p:sldId id="265" r:id="rId10"/>
    <p:sldId id="268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2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</a:t>
          </a:r>
          <a:r>
            <a:rPr lang="cs-CZ" sz="2000" smtClean="0"/>
            <a:t>VY_32_INOVACE_20_Slovní druhy a význam 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Podstatná jména - opakování.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1B2D409-526B-4349-9E65-3CB10915EB5B}" type="presOf" srcId="{D1D4F407-5343-4D3F-B5B9-D407B03CAEB4}" destId="{D005CE8C-CC26-4C3E-AC11-E15060ECD759}" srcOrd="0" destOrd="0" presId="urn:microsoft.com/office/officeart/2005/8/layout/target3"/>
    <dgm:cxn modelId="{E7252FFB-7A79-4271-A88A-166B79F78114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CE5EC20-64A6-4A64-88CB-41F4E63FD4E0}" type="presOf" srcId="{4C35D32F-0EAB-4CD7-82EE-45574DC2A586}" destId="{890E4F0B-2866-4A3F-A3C7-2A14B1797930}" srcOrd="1" destOrd="0" presId="urn:microsoft.com/office/officeart/2005/8/layout/target3"/>
    <dgm:cxn modelId="{8519E104-6931-4C3F-AA0B-8745FE051269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583269B-205D-4625-9D8D-202E95378399}" type="presOf" srcId="{4C35D32F-0EAB-4CD7-82EE-45574DC2A586}" destId="{8BEBB6EC-1DAA-4CAC-8A25-BC0FCBD5DBD5}" srcOrd="0" destOrd="0" presId="urn:microsoft.com/office/officeart/2005/8/layout/target3"/>
    <dgm:cxn modelId="{D3569519-535B-4C5C-9057-94AFDE7DD426}" type="presOf" srcId="{D1B46980-6531-4606-95E6-44980827E919}" destId="{6140AFEC-043D-4C43-A2F9-D0F5331DF3A3}" srcOrd="0" destOrd="0" presId="urn:microsoft.com/office/officeart/2005/8/layout/target3"/>
    <dgm:cxn modelId="{B3AD8CDD-81C5-4D23-85E5-641E6AA61B4B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034C924-8133-44F4-A0A5-78140AA8BEAB}" type="presOf" srcId="{D1D4F407-5343-4D3F-B5B9-D407B03CAEB4}" destId="{AED2198E-93D5-4001-81B4-73124B309672}" srcOrd="1" destOrd="0" presId="urn:microsoft.com/office/officeart/2005/8/layout/target3"/>
    <dgm:cxn modelId="{276D0A35-020F-446A-9D90-4520EF605A2B}" type="presOf" srcId="{B651F6E3-6281-48DB-9319-2AEAFDAE7572}" destId="{6BB5E863-4638-4E1D-BFDE-399D028AC4ED}" srcOrd="1" destOrd="0" presId="urn:microsoft.com/office/officeart/2005/8/layout/target3"/>
    <dgm:cxn modelId="{6C173054-3981-4225-9C30-4A9BC1B7C193}" type="presOf" srcId="{757F3AB3-0718-4624-B441-E567A8F0AB56}" destId="{333A1088-737F-45CB-B68E-254E46348037}" srcOrd="0" destOrd="0" presId="urn:microsoft.com/office/officeart/2005/8/layout/target3"/>
    <dgm:cxn modelId="{5A24C596-70F0-4C0C-9365-739182E774EC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EA70A5D-F3E9-4AB4-BF39-49810F344A09}" type="presParOf" srcId="{333A1088-737F-45CB-B68E-254E46348037}" destId="{F5ABB229-8D3B-4694-996A-96F23CF14429}" srcOrd="0" destOrd="0" presId="urn:microsoft.com/office/officeart/2005/8/layout/target3"/>
    <dgm:cxn modelId="{5A1AE0CB-4B3D-4DEA-A4FC-22B1FC7473D0}" type="presParOf" srcId="{333A1088-737F-45CB-B68E-254E46348037}" destId="{F41139FD-01EE-4571-8B17-4FB00FC51163}" srcOrd="1" destOrd="0" presId="urn:microsoft.com/office/officeart/2005/8/layout/target3"/>
    <dgm:cxn modelId="{CC2B7F2B-5D6B-43D2-B0FE-DCB0B101EFB8}" type="presParOf" srcId="{333A1088-737F-45CB-B68E-254E46348037}" destId="{D005CE8C-CC26-4C3E-AC11-E15060ECD759}" srcOrd="2" destOrd="0" presId="urn:microsoft.com/office/officeart/2005/8/layout/target3"/>
    <dgm:cxn modelId="{44A05A71-04D9-4397-94F0-EF46ADA07329}" type="presParOf" srcId="{333A1088-737F-45CB-B68E-254E46348037}" destId="{2C702D82-9B77-49B7-9568-BB8EB47C3372}" srcOrd="3" destOrd="0" presId="urn:microsoft.com/office/officeart/2005/8/layout/target3"/>
    <dgm:cxn modelId="{3EA983FE-BE51-441C-98DD-767DC792AE77}" type="presParOf" srcId="{333A1088-737F-45CB-B68E-254E46348037}" destId="{A52A0455-90FF-4808-ABD0-F02540D31D5A}" srcOrd="4" destOrd="0" presId="urn:microsoft.com/office/officeart/2005/8/layout/target3"/>
    <dgm:cxn modelId="{23D42B56-2877-41FF-8D39-979E0CD53EB3}" type="presParOf" srcId="{333A1088-737F-45CB-B68E-254E46348037}" destId="{6140AFEC-043D-4C43-A2F9-D0F5331DF3A3}" srcOrd="5" destOrd="0" presId="urn:microsoft.com/office/officeart/2005/8/layout/target3"/>
    <dgm:cxn modelId="{8CF3CA9F-3908-44BC-8299-B45D1D5DD174}" type="presParOf" srcId="{333A1088-737F-45CB-B68E-254E46348037}" destId="{9358AC05-5D7D-4327-9F80-1AD486AEA664}" srcOrd="6" destOrd="0" presId="urn:microsoft.com/office/officeart/2005/8/layout/target3"/>
    <dgm:cxn modelId="{3C48BB66-B273-421C-9DAB-50EF06EA7D82}" type="presParOf" srcId="{333A1088-737F-45CB-B68E-254E46348037}" destId="{313FC574-E1CD-4FB4-B054-0B805CE0447D}" srcOrd="7" destOrd="0" presId="urn:microsoft.com/office/officeart/2005/8/layout/target3"/>
    <dgm:cxn modelId="{4DAD9F3B-9EC8-45AC-A63E-46442263147E}" type="presParOf" srcId="{333A1088-737F-45CB-B68E-254E46348037}" destId="{619D679B-A015-4ECF-8348-D1034C574F40}" srcOrd="8" destOrd="0" presId="urn:microsoft.com/office/officeart/2005/8/layout/target3"/>
    <dgm:cxn modelId="{8C32063F-C380-4CA1-A826-B86D63E059CC}" type="presParOf" srcId="{333A1088-737F-45CB-B68E-254E46348037}" destId="{322283A8-4A27-4CDA-BAE3-F381106A9174}" srcOrd="9" destOrd="0" presId="urn:microsoft.com/office/officeart/2005/8/layout/target3"/>
    <dgm:cxn modelId="{AE511E71-5BEA-48C9-84D9-1D3F2079F3E6}" type="presParOf" srcId="{333A1088-737F-45CB-B68E-254E46348037}" destId="{FFC9F71D-1B4F-4AD9-A4A6-86ADEFC8AF5C}" srcOrd="10" destOrd="0" presId="urn:microsoft.com/office/officeart/2005/8/layout/target3"/>
    <dgm:cxn modelId="{CC3656CA-01C7-4D71-B818-066C255B8B68}" type="presParOf" srcId="{333A1088-737F-45CB-B68E-254E46348037}" destId="{25B08C86-7E15-44DC-BE7F-FFB55DD49D12}" srcOrd="11" destOrd="0" presId="urn:microsoft.com/office/officeart/2005/8/layout/target3"/>
    <dgm:cxn modelId="{8FFCF74D-28D6-49A7-BADF-637F0076AB2F}" type="presParOf" srcId="{333A1088-737F-45CB-B68E-254E46348037}" destId="{76644BE8-9D7C-4C09-B250-3D10AF48CBB7}" srcOrd="12" destOrd="0" presId="urn:microsoft.com/office/officeart/2005/8/layout/target3"/>
    <dgm:cxn modelId="{8E07E87A-19CD-42AC-A945-0D80D6AA62F8}" type="presParOf" srcId="{333A1088-737F-45CB-B68E-254E46348037}" destId="{EE85B701-7295-41C0-BA7A-34D3756A2AE6}" srcOrd="13" destOrd="0" presId="urn:microsoft.com/office/officeart/2005/8/layout/target3"/>
    <dgm:cxn modelId="{986FDA3B-28CF-4DDC-AABB-D6EAD6F10D5B}" type="presParOf" srcId="{333A1088-737F-45CB-B68E-254E46348037}" destId="{8BEBB6EC-1DAA-4CAC-8A25-BC0FCBD5DBD5}" srcOrd="14" destOrd="0" presId="urn:microsoft.com/office/officeart/2005/8/layout/target3"/>
    <dgm:cxn modelId="{81AD81B5-3C8C-4EC0-84D0-028E60F43C12}" type="presParOf" srcId="{333A1088-737F-45CB-B68E-254E46348037}" destId="{AED2198E-93D5-4001-81B4-73124B309672}" srcOrd="15" destOrd="0" presId="urn:microsoft.com/office/officeart/2005/8/layout/target3"/>
    <dgm:cxn modelId="{4D689E14-B560-41B7-8763-F1FFC6E664A3}" type="presParOf" srcId="{333A1088-737F-45CB-B68E-254E46348037}" destId="{2BE915AB-18AA-4053-B92C-3BFC9ED204BB}" srcOrd="16" destOrd="0" presId="urn:microsoft.com/office/officeart/2005/8/layout/target3"/>
    <dgm:cxn modelId="{1851C447-5006-4319-B411-9A88F4BF9BFA}" type="presParOf" srcId="{333A1088-737F-45CB-B68E-254E46348037}" destId="{6BB5E863-4638-4E1D-BFDE-399D028AC4ED}" srcOrd="17" destOrd="0" presId="urn:microsoft.com/office/officeart/2005/8/layout/target3"/>
    <dgm:cxn modelId="{0EBCFF11-5857-4D19-A8C1-599251E998C0}" type="presParOf" srcId="{333A1088-737F-45CB-B68E-254E46348037}" destId="{5A5FFA88-C948-4069-8E93-59FA12366E83}" srcOrd="18" destOrd="0" presId="urn:microsoft.com/office/officeart/2005/8/layout/target3"/>
    <dgm:cxn modelId="{8BFB0317-23F5-440F-8C70-EE19E818D7D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</a:t>
          </a:r>
          <a:r>
            <a:rPr lang="cs-CZ" sz="2000" kern="1200" smtClean="0"/>
            <a:t>VY_32_INOVACE_20_Slovní druhy a význam slova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Podstatná jména - opakování.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057AC-34FB-4218-B02D-F88C7AFC3E3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A8F9E-BBA6-44E3-A113-FCEB89F4DF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087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057AC-34FB-4218-B02D-F88C7AFC3E3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A8F9E-BBA6-44E3-A113-FCEB89F4DF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5602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057AC-34FB-4218-B02D-F88C7AFC3E3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A8F9E-BBA6-44E3-A113-FCEB89F4DF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1587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057AC-34FB-4218-B02D-F88C7AFC3E3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A8F9E-BBA6-44E3-A113-FCEB89F4DF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9511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057AC-34FB-4218-B02D-F88C7AFC3E3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A8F9E-BBA6-44E3-A113-FCEB89F4DF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7792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057AC-34FB-4218-B02D-F88C7AFC3E3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A8F9E-BBA6-44E3-A113-FCEB89F4DF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0321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057AC-34FB-4218-B02D-F88C7AFC3E3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A8F9E-BBA6-44E3-A113-FCEB89F4DF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52412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057AC-34FB-4218-B02D-F88C7AFC3E3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A8F9E-BBA6-44E3-A113-FCEB89F4DF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45770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057AC-34FB-4218-B02D-F88C7AFC3E3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A8F9E-BBA6-44E3-A113-FCEB89F4DF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442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057AC-34FB-4218-B02D-F88C7AFC3E3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A8F9E-BBA6-44E3-A113-FCEB89F4DF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55868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057AC-34FB-4218-B02D-F88C7AFC3E3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A8F9E-BBA6-44E3-A113-FCEB89F4DF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746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5057AC-34FB-4218-B02D-F88C7AFC3E3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0A8F9E-BBA6-44E3-A113-FCEB89F4DF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82552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3288072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162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2340768" y="332656"/>
            <a:ext cx="8229600" cy="114300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je určena k opakování a upevnění učiva o  podstatných jménech. Úkolem žáků je vyhledávat podstatná jména, určovat mluvnické kategorie u podstatných jmen, dávat podstatná jména do správných  mluvnických tvarů.</a:t>
            </a:r>
          </a:p>
          <a:p>
            <a:r>
              <a:rPr lang="cs-CZ" dirty="0" smtClean="0"/>
              <a:t>Žáci mají okamžitou zpětnou vazbu při práci s interaktivní tabulí. Správná 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6258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1885" y="2780928"/>
            <a:ext cx="86854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Opakování- podstatná jména.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981573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836712"/>
            <a:ext cx="8849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Jaro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76095"/>
            <a:ext cx="6442982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Po dlouhé             opět přichází          . </a:t>
            </a:r>
          </a:p>
          <a:p>
            <a:r>
              <a:rPr lang="cs-CZ" sz="3200" b="1" dirty="0" smtClean="0"/>
              <a:t>                 rychle prohřívá             .</a:t>
            </a:r>
          </a:p>
          <a:p>
            <a:r>
              <a:rPr lang="cs-CZ" sz="3200" b="1" dirty="0" smtClean="0"/>
              <a:t>Rozkvétají první jarní                 . </a:t>
            </a:r>
          </a:p>
          <a:p>
            <a:r>
              <a:rPr lang="cs-CZ" sz="3200" b="1" dirty="0" smtClean="0"/>
              <a:t>Na                  žluté              .</a:t>
            </a:r>
          </a:p>
          <a:p>
            <a:r>
              <a:rPr lang="cs-CZ" sz="3200" b="1" dirty="0" smtClean="0"/>
              <a:t>Na                                        .</a:t>
            </a:r>
          </a:p>
          <a:p>
            <a:r>
              <a:rPr lang="cs-CZ" sz="3200" b="1" dirty="0" smtClean="0"/>
              <a:t>Na                                      a              .</a:t>
            </a:r>
          </a:p>
          <a:p>
            <a:r>
              <a:rPr lang="cs-CZ" sz="3200" b="1" dirty="0" smtClean="0"/>
              <a:t>             a                    vesele vyzpěvují.</a:t>
            </a:r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3495777" y="275244"/>
            <a:ext cx="484716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Vyhledej  podstatná jména!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87445" y="1776095"/>
            <a:ext cx="9893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zimě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4519" y="2276872"/>
            <a:ext cx="16911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Sluníčko 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67899" y="2276871"/>
            <a:ext cx="10454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hlínu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67704" y="2740213"/>
            <a:ext cx="14564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rostliny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33734" y="1793456"/>
            <a:ext cx="8529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jaro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39871" y="3243132"/>
            <a:ext cx="12280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orseje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43608" y="3243133"/>
            <a:ext cx="15367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stráních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43608" y="3725107"/>
            <a:ext cx="15117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loukách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90069" y="3725545"/>
            <a:ext cx="22996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sedmikrásky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19154" y="4221088"/>
            <a:ext cx="19161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zahradách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35256" y="4221088"/>
            <a:ext cx="15766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tulipány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05610" y="4221088"/>
            <a:ext cx="13700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narcisy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1984" y="4707356"/>
            <a:ext cx="12442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Špačci</a:t>
            </a:r>
            <a:endParaRPr lang="cs-CZ" sz="3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098135" y="4707357"/>
            <a:ext cx="16742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skřivánci</a:t>
            </a:r>
            <a:endParaRPr lang="cs-CZ" sz="3200" b="1" dirty="0"/>
          </a:p>
        </p:txBody>
      </p:sp>
      <p:pic>
        <p:nvPicPr>
          <p:cNvPr id="1027" name="Picture 3" descr="C:\Users\08F8\AppData\Local\Microsoft\Windows\Temporary Internet Files\Content.IE5\126HUL5B\MC9003540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0526" y="2861647"/>
            <a:ext cx="1925370" cy="302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2476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288778"/>
            <a:ext cx="713727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Vyhledej  název ovoce v jednotném čísle.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0779" y="1578933"/>
            <a:ext cx="829220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ANANASY, JABLKO, BANÁNY, ŠVESTKA, MERUŇKY, POMERANČ,</a:t>
            </a:r>
          </a:p>
          <a:p>
            <a:endParaRPr lang="cs-CZ" sz="2400" b="1" dirty="0"/>
          </a:p>
          <a:p>
            <a:r>
              <a:rPr lang="cs-CZ" sz="2400" b="1" dirty="0" smtClean="0"/>
              <a:t>JAHODA, MELOUNY, TŘEŠNĚ, HRUŠKA, MANDARINKY, BROSKEV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4680" y="3645024"/>
            <a:ext cx="12911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JABLKO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9468" y="4536742"/>
            <a:ext cx="14932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ŠVESTKA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9468" y="5367440"/>
            <a:ext cx="19543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POMERANČ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98322" y="3645024"/>
            <a:ext cx="14171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JAHODA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98322" y="4536742"/>
            <a:ext cx="14318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HRUŠKA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00116" y="5353957"/>
            <a:ext cx="15805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BROSKEV</a:t>
            </a:r>
            <a:endParaRPr lang="cs-CZ" sz="2800" b="1" dirty="0"/>
          </a:p>
        </p:txBody>
      </p:sp>
      <p:pic>
        <p:nvPicPr>
          <p:cNvPr id="12" name="Picture 6" descr="C:\Users\08F8\AppData\Local\Microsoft\Windows\Temporary Internet Files\Content.IE5\3VKPHBE5\MC9001934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191588"/>
            <a:ext cx="2376263" cy="2351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4352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01492" y="288778"/>
            <a:ext cx="478945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Urči rod podstatných jmen!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8282" y="1294370"/>
            <a:ext cx="1801712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HRUŠKA</a:t>
            </a:r>
          </a:p>
          <a:p>
            <a:endParaRPr lang="cs-CZ" sz="3200" b="1" dirty="0"/>
          </a:p>
          <a:p>
            <a:r>
              <a:rPr lang="cs-CZ" sz="3200" b="1" dirty="0" smtClean="0"/>
              <a:t>LES</a:t>
            </a:r>
          </a:p>
          <a:p>
            <a:endParaRPr lang="cs-CZ" sz="3200" b="1" dirty="0"/>
          </a:p>
          <a:p>
            <a:r>
              <a:rPr lang="cs-CZ" sz="3200" b="1" dirty="0" smtClean="0"/>
              <a:t>SEMÍNKO</a:t>
            </a:r>
          </a:p>
          <a:p>
            <a:endParaRPr lang="cs-CZ" sz="3200" b="1" dirty="0"/>
          </a:p>
          <a:p>
            <a:r>
              <a:rPr lang="cs-CZ" sz="3200" b="1" dirty="0" smtClean="0"/>
              <a:t>MOTÝL</a:t>
            </a:r>
          </a:p>
          <a:p>
            <a:endParaRPr lang="cs-CZ" sz="3200" b="1" dirty="0"/>
          </a:p>
          <a:p>
            <a:r>
              <a:rPr lang="cs-CZ" sz="3200" b="1" dirty="0" smtClean="0"/>
              <a:t>KOČKA</a:t>
            </a:r>
          </a:p>
          <a:p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6016" y="1304315"/>
            <a:ext cx="1683474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AUTO</a:t>
            </a:r>
          </a:p>
          <a:p>
            <a:endParaRPr lang="cs-CZ" sz="3200" b="1" dirty="0"/>
          </a:p>
          <a:p>
            <a:r>
              <a:rPr lang="cs-CZ" sz="3200" b="1" dirty="0" smtClean="0"/>
              <a:t>KVĚTINA</a:t>
            </a:r>
          </a:p>
          <a:p>
            <a:endParaRPr lang="cs-CZ" sz="3200" b="1" dirty="0"/>
          </a:p>
          <a:p>
            <a:r>
              <a:rPr lang="cs-CZ" sz="3200" b="1" dirty="0" smtClean="0"/>
              <a:t>KŘESLO</a:t>
            </a:r>
          </a:p>
          <a:p>
            <a:endParaRPr lang="cs-CZ" sz="3200" b="1" dirty="0"/>
          </a:p>
          <a:p>
            <a:r>
              <a:rPr lang="cs-CZ" sz="3200" b="1" dirty="0" smtClean="0"/>
              <a:t>PÍSEŇ</a:t>
            </a:r>
          </a:p>
          <a:p>
            <a:endParaRPr lang="cs-CZ" sz="3200" b="1" dirty="0"/>
          </a:p>
          <a:p>
            <a:r>
              <a:rPr lang="cs-CZ" sz="3200" b="1" dirty="0" smtClean="0"/>
              <a:t>STROM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71800" y="1294370"/>
            <a:ext cx="13215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ženský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35901" y="4264425"/>
            <a:ext cx="14522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mužský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78215" y="2230423"/>
            <a:ext cx="13215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ženský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88796" y="5222533"/>
            <a:ext cx="13215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ženský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78215" y="4221088"/>
            <a:ext cx="13215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ženský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06461" y="2230423"/>
            <a:ext cx="14522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mužský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50512" y="5215962"/>
            <a:ext cx="14522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mužský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94145" y="1263963"/>
            <a:ext cx="13744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střední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178215" y="3257850"/>
            <a:ext cx="13744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střední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707202" y="3247744"/>
            <a:ext cx="13744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střední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1576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88777"/>
            <a:ext cx="879497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Doplň  do vět slovo dinosaurus ve správném tvaru!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2050" name="Picture 2" descr="C:\Users\08F8\AppData\Local\Microsoft\Windows\Temporary Internet Files\Content.IE5\126HUL5B\MC9004245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8778" y="5445224"/>
            <a:ext cx="1981200" cy="125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F8\AppData\Local\Microsoft\Windows\Temporary Internet Files\Content.IE5\3VKPHBE5\MC9004245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52736"/>
            <a:ext cx="1749425" cy="1987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30538" y="1700808"/>
            <a:ext cx="6167650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 pravěku žilo mnoho zvláštních zvířat.</a:t>
            </a:r>
          </a:p>
          <a:p>
            <a:r>
              <a:rPr lang="cs-CZ" sz="2800" b="1" dirty="0" smtClean="0"/>
              <a:t>Některá zvířata dosahovala výšky korun </a:t>
            </a:r>
          </a:p>
          <a:p>
            <a:r>
              <a:rPr lang="cs-CZ" sz="2800" b="1" dirty="0" smtClean="0"/>
              <a:t>stromů, žili však i _________________,</a:t>
            </a:r>
          </a:p>
          <a:p>
            <a:r>
              <a:rPr lang="cs-CZ" sz="2800" b="1" dirty="0" smtClean="0"/>
              <a:t>kteří nám byli po kolena.</a:t>
            </a:r>
          </a:p>
          <a:p>
            <a:endParaRPr lang="cs-CZ" sz="2800" b="1" dirty="0"/>
          </a:p>
          <a:p>
            <a:endParaRPr lang="cs-CZ" sz="28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186273" y="3501008"/>
            <a:ext cx="8465459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Tento ________________ se živil hlavně bylinami.</a:t>
            </a:r>
          </a:p>
          <a:p>
            <a:r>
              <a:rPr lang="cs-CZ" sz="2800" b="1" dirty="0" smtClean="0"/>
              <a:t>Život _________________ na Zemi dokládají zkamenělé</a:t>
            </a:r>
          </a:p>
          <a:p>
            <a:r>
              <a:rPr lang="cs-CZ" sz="2800" b="1" dirty="0" smtClean="0"/>
              <a:t>kosti.     ___________________snášeli vejce do hnízd.</a:t>
            </a:r>
          </a:p>
          <a:p>
            <a:r>
              <a:rPr lang="cs-CZ" sz="2800" b="1" dirty="0" smtClean="0"/>
              <a:t>O ___________________ se napsalo mnoho knih.</a:t>
            </a:r>
          </a:p>
          <a:p>
            <a:r>
              <a:rPr lang="cs-CZ" sz="2800" b="1" dirty="0" smtClean="0"/>
              <a:t>Vědci se domnívají, že příčinou vyhynutí</a:t>
            </a:r>
          </a:p>
          <a:p>
            <a:r>
              <a:rPr lang="cs-CZ" sz="2800" b="1" dirty="0" smtClean="0"/>
              <a:t>___________________ byla změna podnebí</a:t>
            </a:r>
          </a:p>
          <a:p>
            <a:r>
              <a:rPr lang="cs-CZ" sz="2800" b="1" dirty="0" smtClean="0"/>
              <a:t>po dopadu meteoritu.</a:t>
            </a:r>
          </a:p>
          <a:p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50018" y="2516416"/>
            <a:ext cx="1579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dinosauři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28983" y="3501008"/>
            <a:ext cx="18261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dinosaurus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49425" y="3857528"/>
            <a:ext cx="16834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dinosaurů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49425" y="4380748"/>
            <a:ext cx="16129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Dinosauři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43797" y="4758040"/>
            <a:ext cx="20112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dinosaurech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00608" y="5578867"/>
            <a:ext cx="16834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dinosaurů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6686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0" grpId="0"/>
      <p:bldP spid="11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48598" y="288777"/>
            <a:ext cx="825681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Podstatná jména převeď do množného čísla a naopak!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628800"/>
            <a:ext cx="2218043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Učitelky –</a:t>
            </a:r>
          </a:p>
          <a:p>
            <a:endParaRPr lang="cs-CZ" sz="3200" b="1" dirty="0"/>
          </a:p>
          <a:p>
            <a:r>
              <a:rPr lang="cs-CZ" sz="3200" b="1" dirty="0" smtClean="0"/>
              <a:t>Dívka –</a:t>
            </a:r>
          </a:p>
          <a:p>
            <a:endParaRPr lang="cs-CZ" sz="3200" b="1" dirty="0"/>
          </a:p>
          <a:p>
            <a:r>
              <a:rPr lang="cs-CZ" sz="3200" b="1" dirty="0" smtClean="0"/>
              <a:t>Zvířata –</a:t>
            </a:r>
          </a:p>
          <a:p>
            <a:endParaRPr lang="cs-CZ" sz="3200" b="1" dirty="0"/>
          </a:p>
          <a:p>
            <a:r>
              <a:rPr lang="cs-CZ" sz="3200" b="1" dirty="0" smtClean="0"/>
              <a:t>Žabka – </a:t>
            </a:r>
          </a:p>
          <a:p>
            <a:endParaRPr lang="cs-CZ" sz="3200" b="1" dirty="0"/>
          </a:p>
          <a:p>
            <a:r>
              <a:rPr lang="cs-CZ" sz="3200" b="1" dirty="0" smtClean="0"/>
              <a:t>Umyvadlo - 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7003" y="1628800"/>
            <a:ext cx="1826334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Lízátko – </a:t>
            </a:r>
          </a:p>
          <a:p>
            <a:endParaRPr lang="cs-CZ" sz="3200" b="1" dirty="0"/>
          </a:p>
          <a:p>
            <a:r>
              <a:rPr lang="cs-CZ" sz="3200" b="1" dirty="0" smtClean="0"/>
              <a:t>Myšky – </a:t>
            </a:r>
          </a:p>
          <a:p>
            <a:endParaRPr lang="cs-CZ" sz="3200" b="1" dirty="0"/>
          </a:p>
          <a:p>
            <a:r>
              <a:rPr lang="cs-CZ" sz="3200" b="1" dirty="0" smtClean="0"/>
              <a:t>Květiny – </a:t>
            </a:r>
          </a:p>
          <a:p>
            <a:endParaRPr lang="cs-CZ" sz="3200" b="1" dirty="0"/>
          </a:p>
          <a:p>
            <a:r>
              <a:rPr lang="cs-CZ" sz="3200" b="1" dirty="0" smtClean="0"/>
              <a:t>Auto – </a:t>
            </a:r>
          </a:p>
          <a:p>
            <a:endParaRPr lang="cs-CZ" sz="3200" b="1" dirty="0"/>
          </a:p>
          <a:p>
            <a:r>
              <a:rPr lang="cs-CZ" sz="3200" b="1" dirty="0" smtClean="0"/>
              <a:t>Ananas – </a:t>
            </a:r>
          </a:p>
          <a:p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11760" y="1628799"/>
            <a:ext cx="15163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učitelka</a:t>
            </a:r>
            <a:endParaRPr lang="cs-CZ" sz="3200" b="1" dirty="0">
              <a:solidFill>
                <a:srgbClr val="92D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11760" y="2646967"/>
            <a:ext cx="10903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dívky</a:t>
            </a:r>
            <a:endParaRPr lang="cs-CZ" sz="3200" b="1" dirty="0">
              <a:solidFill>
                <a:srgbClr val="92D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62863" y="3547460"/>
            <a:ext cx="9881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zvíře</a:t>
            </a:r>
            <a:endParaRPr lang="cs-CZ" sz="3200" b="1" dirty="0">
              <a:solidFill>
                <a:srgbClr val="92D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79090" y="4581128"/>
            <a:ext cx="11557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žabky</a:t>
            </a:r>
            <a:endParaRPr lang="cs-CZ" sz="3200" b="1" dirty="0">
              <a:solidFill>
                <a:srgbClr val="92D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56168" y="5510381"/>
            <a:ext cx="1839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umyvadla</a:t>
            </a:r>
            <a:endParaRPr lang="cs-CZ" sz="3200" b="1" dirty="0">
              <a:solidFill>
                <a:srgbClr val="92D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12617" y="1628945"/>
            <a:ext cx="12799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lízátka</a:t>
            </a:r>
            <a:endParaRPr lang="cs-CZ" sz="3200" b="1" dirty="0">
              <a:solidFill>
                <a:srgbClr val="92D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11533" y="2564904"/>
            <a:ext cx="12596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myška</a:t>
            </a:r>
            <a:endParaRPr lang="cs-CZ" sz="3200" b="1" dirty="0">
              <a:solidFill>
                <a:srgbClr val="92D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367614" y="3598569"/>
            <a:ext cx="14412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květina</a:t>
            </a:r>
            <a:endParaRPr lang="cs-CZ" sz="3200" b="1" dirty="0">
              <a:solidFill>
                <a:srgbClr val="92D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12617" y="4551062"/>
            <a:ext cx="9468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auta</a:t>
            </a:r>
            <a:endParaRPr lang="cs-CZ" sz="3200" b="1" dirty="0">
              <a:solidFill>
                <a:srgbClr val="92D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403337" y="5509536"/>
            <a:ext cx="15810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ananasy</a:t>
            </a:r>
            <a:endParaRPr lang="cs-CZ" sz="32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3853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0505" y="288777"/>
            <a:ext cx="487300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Urči pád podstatných jmen!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24235" y="1045929"/>
            <a:ext cx="1627369" cy="55707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1.pád</a:t>
            </a:r>
          </a:p>
          <a:p>
            <a:r>
              <a:rPr lang="cs-CZ" sz="4800" b="1" dirty="0" smtClean="0">
                <a:solidFill>
                  <a:srgbClr val="FF0000"/>
                </a:solidFill>
              </a:rPr>
              <a:t>2.pád</a:t>
            </a:r>
          </a:p>
          <a:p>
            <a:r>
              <a:rPr lang="cs-CZ" sz="4800" b="1" dirty="0" smtClean="0">
                <a:solidFill>
                  <a:srgbClr val="FF0000"/>
                </a:solidFill>
              </a:rPr>
              <a:t>3.pád</a:t>
            </a:r>
          </a:p>
          <a:p>
            <a:r>
              <a:rPr lang="cs-CZ" sz="4800" b="1" dirty="0" smtClean="0">
                <a:solidFill>
                  <a:srgbClr val="FF0000"/>
                </a:solidFill>
              </a:rPr>
              <a:t>4.pád</a:t>
            </a:r>
          </a:p>
          <a:p>
            <a:r>
              <a:rPr lang="cs-CZ" sz="4800" b="1" dirty="0" smtClean="0">
                <a:solidFill>
                  <a:srgbClr val="FF0000"/>
                </a:solidFill>
              </a:rPr>
              <a:t>5.pád</a:t>
            </a:r>
          </a:p>
          <a:p>
            <a:r>
              <a:rPr lang="cs-CZ" sz="4800" b="1" dirty="0" smtClean="0">
                <a:solidFill>
                  <a:srgbClr val="FF0000"/>
                </a:solidFill>
              </a:rPr>
              <a:t>6.pád</a:t>
            </a:r>
          </a:p>
          <a:p>
            <a:r>
              <a:rPr lang="cs-CZ" sz="4800" b="1" dirty="0" smtClean="0">
                <a:solidFill>
                  <a:srgbClr val="FF0000"/>
                </a:solidFill>
              </a:rPr>
              <a:t>7.pád</a:t>
            </a:r>
          </a:p>
          <a:p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301821"/>
            <a:ext cx="1496692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ke kočáru</a:t>
            </a:r>
          </a:p>
          <a:p>
            <a:endParaRPr lang="cs-CZ" sz="2400" b="1" dirty="0"/>
          </a:p>
          <a:p>
            <a:r>
              <a:rPr lang="cs-CZ" sz="2400" b="1" dirty="0" smtClean="0"/>
              <a:t>pod strom</a:t>
            </a:r>
          </a:p>
          <a:p>
            <a:endParaRPr lang="cs-CZ" sz="2400" b="1" dirty="0"/>
          </a:p>
          <a:p>
            <a:r>
              <a:rPr lang="cs-CZ" sz="2400" b="1" dirty="0" smtClean="0"/>
              <a:t>ve škole</a:t>
            </a:r>
          </a:p>
          <a:p>
            <a:endParaRPr lang="cs-CZ" sz="2400" b="1" dirty="0"/>
          </a:p>
          <a:p>
            <a:r>
              <a:rPr lang="cs-CZ" sz="2400" b="1" dirty="0" smtClean="0"/>
              <a:t>do lesa  </a:t>
            </a:r>
          </a:p>
          <a:p>
            <a:endParaRPr lang="cs-CZ" sz="2400" b="1" dirty="0"/>
          </a:p>
          <a:p>
            <a:r>
              <a:rPr lang="cs-CZ" sz="2400" b="1" dirty="0" smtClean="0"/>
              <a:t>na stole</a:t>
            </a:r>
          </a:p>
          <a:p>
            <a:endParaRPr lang="cs-CZ" sz="2400" b="1" dirty="0"/>
          </a:p>
          <a:p>
            <a:r>
              <a:rPr lang="cs-CZ" sz="2400" b="1" dirty="0" smtClean="0"/>
              <a:t>Petře!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08304" y="1289380"/>
            <a:ext cx="1707903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bez peněz</a:t>
            </a:r>
          </a:p>
          <a:p>
            <a:endParaRPr lang="cs-CZ" sz="2400" b="1" dirty="0"/>
          </a:p>
          <a:p>
            <a:r>
              <a:rPr lang="cs-CZ" sz="2400" b="1" dirty="0" smtClean="0"/>
              <a:t> Jana </a:t>
            </a:r>
          </a:p>
          <a:p>
            <a:endParaRPr lang="cs-CZ" sz="2400" b="1" dirty="0"/>
          </a:p>
          <a:p>
            <a:r>
              <a:rPr lang="cs-CZ" sz="2400" b="1" dirty="0" smtClean="0"/>
              <a:t>mít kočku</a:t>
            </a:r>
          </a:p>
          <a:p>
            <a:endParaRPr lang="cs-CZ" sz="2400" b="1" dirty="0"/>
          </a:p>
          <a:p>
            <a:r>
              <a:rPr lang="cs-CZ" sz="2400" b="1" dirty="0" smtClean="0"/>
              <a:t>s dětmi</a:t>
            </a:r>
          </a:p>
          <a:p>
            <a:endParaRPr lang="cs-CZ" sz="2400" b="1" dirty="0"/>
          </a:p>
          <a:p>
            <a:r>
              <a:rPr lang="cs-CZ" sz="2400" b="1" dirty="0" smtClean="0"/>
              <a:t>o zvířátkách</a:t>
            </a:r>
          </a:p>
          <a:p>
            <a:endParaRPr lang="cs-CZ" sz="2400" b="1" dirty="0"/>
          </a:p>
          <a:p>
            <a:r>
              <a:rPr lang="cs-CZ" sz="2400" b="1" dirty="0" smtClean="0"/>
              <a:t>k tabuli</a:t>
            </a:r>
            <a:endParaRPr lang="cs-CZ" sz="2400" b="1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1683927" y="3077525"/>
            <a:ext cx="2132555" cy="175563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1547664" y="2276872"/>
            <a:ext cx="2160240" cy="14717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691680" y="4509120"/>
            <a:ext cx="2132555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953976" y="1628800"/>
            <a:ext cx="1870259" cy="138395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1547664" y="4293096"/>
            <a:ext cx="2268818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1892228" y="2276872"/>
            <a:ext cx="1924254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5580112" y="1628800"/>
            <a:ext cx="1728192" cy="69197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 flipV="1">
            <a:off x="5580112" y="1556792"/>
            <a:ext cx="1728192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endCxn id="3" idx="3"/>
          </p:cNvCxnSpPr>
          <p:nvPr/>
        </p:nvCxnSpPr>
        <p:spPr>
          <a:xfrm flipH="1">
            <a:off x="5451604" y="2960948"/>
            <a:ext cx="1856700" cy="87035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H="1">
            <a:off x="5451604" y="3831307"/>
            <a:ext cx="1856700" cy="197395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H="1">
            <a:off x="5580112" y="4509120"/>
            <a:ext cx="1584176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H="1" flipV="1">
            <a:off x="5580112" y="3077525"/>
            <a:ext cx="1728192" cy="207966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0203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4827772" cy="5616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034279" y="1196752"/>
            <a:ext cx="3535391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/>
                <a:solidFill>
                  <a:schemeClr val="accent3"/>
                </a:solidFill>
                <a:effectLst/>
              </a:rPr>
              <a:t>Zdá se, ž</a:t>
            </a:r>
            <a:r>
              <a:rPr lang="cs-CZ" sz="3600" b="1" dirty="0" smtClean="0">
                <a:ln/>
                <a:solidFill>
                  <a:schemeClr val="accent3"/>
                </a:solidFill>
              </a:rPr>
              <a:t>e už ta </a:t>
            </a:r>
          </a:p>
          <a:p>
            <a:pPr algn="ctr"/>
            <a:r>
              <a:rPr lang="cs-CZ" sz="3600" b="1" dirty="0" smtClean="0">
                <a:ln/>
                <a:solidFill>
                  <a:schemeClr val="accent3"/>
                </a:solidFill>
              </a:rPr>
              <a:t>podstatná jména </a:t>
            </a:r>
          </a:p>
          <a:p>
            <a:pPr algn="ctr"/>
            <a:r>
              <a:rPr lang="cs-CZ" sz="3600" b="1" dirty="0" smtClean="0">
                <a:ln/>
                <a:solidFill>
                  <a:schemeClr val="accent3"/>
                </a:solidFill>
              </a:rPr>
              <a:t>dobře umíš!!</a:t>
            </a:r>
            <a:endParaRPr lang="cs-CZ" sz="36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155880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2482" y="1663210"/>
            <a:ext cx="62686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86937" y="837873"/>
            <a:ext cx="2331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/Citace 2012-5-22/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1810129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325</TotalTime>
  <Words>380</Words>
  <Application>Microsoft Office PowerPoint</Application>
  <PresentationFormat>Předvádění na obrazovce (4:3)</PresentationFormat>
  <Paragraphs>155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08F8</cp:lastModifiedBy>
  <cp:revision>17</cp:revision>
  <dcterms:created xsi:type="dcterms:W3CDTF">2012-05-21T22:07:00Z</dcterms:created>
  <dcterms:modified xsi:type="dcterms:W3CDTF">2012-12-19T13:00:53Z</dcterms:modified>
</cp:coreProperties>
</file>