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7" r:id="rId5"/>
    <p:sldId id="258" r:id="rId6"/>
    <p:sldId id="271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73" r:id="rId16"/>
    <p:sldId id="268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779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13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775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396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983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871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23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06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08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46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005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AF827-4808-46A8-A4FF-FE2AB4C03BF2}" type="datetimeFigureOut">
              <a:rPr lang="cs-CZ" smtClean="0"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F366F-E408-4732-9921-C2E3788C3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65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14</a:t>
            </a:r>
            <a:r>
              <a:rPr lang="cs-CZ" dirty="0"/>
              <a:t>_ Odčítání </a:t>
            </a:r>
            <a:r>
              <a:rPr lang="cs-CZ" dirty="0" smtClean="0"/>
              <a:t>mnohočlenů –úvod</a:t>
            </a:r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14 </a:t>
            </a:r>
          </a:p>
          <a:p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948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Úvodní hodina odčítání mnohočlenů  s vyvozením pojmu opačný výraz,  nacvičováním odstraňování závorek a následném zjednodušování výrazů</a:t>
            </a:r>
            <a:endParaRPr lang="cs-CZ" sz="1600" dirty="0" smtClean="0"/>
          </a:p>
          <a:p>
            <a:r>
              <a:rPr lang="cs-CZ" sz="1600" b="1" dirty="0" smtClean="0"/>
              <a:t>Očekávaný výstup:   </a:t>
            </a:r>
            <a:r>
              <a:rPr lang="cs-CZ" sz="1600" dirty="0" smtClean="0"/>
              <a:t>Žák </a:t>
            </a:r>
            <a:endParaRPr lang="cs-CZ" sz="1600" dirty="0" smtClean="0"/>
          </a:p>
          <a:p>
            <a:r>
              <a:rPr lang="cs-CZ" sz="1600" b="1" dirty="0" smtClean="0"/>
              <a:t>Druh </a:t>
            </a:r>
            <a:r>
              <a:rPr lang="cs-CZ" sz="1600" b="1" dirty="0" smtClean="0"/>
              <a:t>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b="1" dirty="0" smtClean="0"/>
              <a:t>Klíčová slova</a:t>
            </a:r>
            <a:r>
              <a:rPr lang="cs-CZ" sz="1600" b="1" dirty="0" smtClean="0"/>
              <a:t>: </a:t>
            </a:r>
            <a:r>
              <a:rPr lang="cs-CZ" sz="1600" dirty="0" smtClean="0"/>
              <a:t>Odčítání mnohočlenů, opačný výraz, odstraňování závorek</a:t>
            </a:r>
          </a:p>
          <a:p>
            <a:r>
              <a:rPr lang="cs-CZ" sz="1600" b="1" dirty="0" smtClean="0"/>
              <a:t>Pomůcky </a:t>
            </a:r>
            <a:r>
              <a:rPr lang="cs-CZ" sz="1600" b="1" dirty="0" smtClean="0"/>
              <a:t>a materiál:   </a:t>
            </a:r>
            <a:r>
              <a:rPr lang="cs-CZ" sz="1600" dirty="0" smtClean="0"/>
              <a:t>interaktivní tabule, sešity žáků</a:t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45 minut </a:t>
            </a: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DUM – prezentace </a:t>
            </a:r>
            <a:r>
              <a:rPr lang="cs-CZ" sz="1600" dirty="0" smtClean="0"/>
              <a:t>– V úvodu  žáci vypracují samostatně rozcvičku, která obsahuje úlohy na sčítání a odčítání jednočlenů, je v ní zahrnuto počítání s mocninami a obsahuje úlohu na sčítání mnohočlenů. Po vypracování se provede společná důkladná kontrola výsledků a rozbor chyb pomocí interaktivní tabule.</a:t>
            </a:r>
          </a:p>
          <a:p>
            <a:r>
              <a:rPr lang="cs-CZ" sz="1600" dirty="0" smtClean="0"/>
              <a:t>Následně je pomocí úloh vyvozen pojem opačného výrazu a v několika dalších úlohách si žáci procvičí zapisování opačného výrazu. Pak už přicházejí samotné úlohy na odčítání mnohočlenů s nácvikem zápisu opačných výrazů a následném zjednodušování výsledných výrazů. Výhodou je, že každý krok , který žáci samostatně udělají ,je možné zkontrolovat, ukázat znovu na změnu znamének u opačného výrazu a pak i na stejnou barvou označené slučované členy. Podobné úlohy si pak žáci procvičí v samostatné práci.</a:t>
            </a:r>
          </a:p>
          <a:p>
            <a:r>
              <a:rPr lang="cs-CZ" sz="1600" dirty="0" smtClean="0"/>
              <a:t>Na konci hodiny  je vložena úloha, kde žáci sami mají zapsat rozdíl výrazů a </a:t>
            </a:r>
            <a:r>
              <a:rPr lang="cs-CZ" sz="1600" dirty="0" smtClean="0"/>
              <a:t>za</a:t>
            </a:r>
            <a:r>
              <a:rPr lang="cs-CZ" sz="1600" dirty="0" smtClean="0"/>
              <a:t>psanou úlohu provést.</a:t>
            </a:r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83222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mnohočlenů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Úvodní hodina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583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Rozcvička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556792"/>
                <a:ext cx="8229600" cy="4569371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7 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+ 3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– 9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2 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+(− 4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) –(−11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) </m:t>
                    </m:r>
                  </m:oMath>
                </a14:m>
                <a:endParaRPr lang="cs-CZ" i="1" dirty="0" smtClean="0">
                  <a:latin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latin typeface="Cambria Math"/>
                </a:endParaRPr>
              </a:p>
              <a:p>
                <a:r>
                  <a:rPr lang="cs-CZ" dirty="0" smtClean="0"/>
                  <a:t>3) </a:t>
                </a:r>
                <a:r>
                  <a:rPr lang="cs-CZ" i="1" dirty="0" smtClean="0"/>
                  <a:t>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/>
                  <a:t> + 3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𝑦</m:t>
                    </m:r>
                  </m:oMath>
                </a14:m>
                <a:r>
                  <a:rPr lang="cs-CZ" i="1" dirty="0" smtClean="0"/>
                  <a:t> – 9 + 2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/>
                  <a:t>- 4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</a:rPr>
                      <m:t>𝑦</m:t>
                    </m:r>
                  </m:oMath>
                </a14:m>
                <a:r>
                  <a:rPr lang="cs-CZ" i="1" dirty="0" smtClean="0"/>
                  <a:t> + 5</a:t>
                </a:r>
              </a:p>
              <a:p>
                <a:pPr marL="0" indent="0">
                  <a:buNone/>
                </a:pPr>
                <a:endParaRPr lang="cs-CZ" i="1" dirty="0"/>
              </a:p>
              <a:p>
                <a:r>
                  <a:rPr lang="cs-CZ" i="1" dirty="0" smtClean="0"/>
                  <a:t>4)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e>
                    </m:d>
                  </m:oMath>
                </a14:m>
                <a:endParaRPr lang="cs-CZ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556792"/>
                <a:ext cx="8229600" cy="4569371"/>
              </a:xfrm>
              <a:blipFill rotWithShape="1">
                <a:blip r:embed="rId2"/>
                <a:stretch>
                  <a:fillRect l="-1630" t="-2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936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Rozcvička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7 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+ 3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– 9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= 1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=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2 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+(− 4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) –(−11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) </m:t>
                    </m:r>
                  </m:oMath>
                </a14:m>
                <a:r>
                  <a:rPr lang="cs-CZ" dirty="0" smtClean="0"/>
                  <a:t>= </a:t>
                </a: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</a:rPr>
                        <m:t>2 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  <m:r>
                        <a:rPr lang="cs-CZ" i="1" dirty="0" smtClean="0">
                          <a:latin typeface="Cambria Math"/>
                        </a:rPr>
                        <m:t> – 4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  <m:r>
                        <a:rPr lang="cs-CZ" i="1" dirty="0" smtClean="0">
                          <a:latin typeface="Cambria Math"/>
                        </a:rPr>
                        <m:t> + 11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  <m:r>
                        <a:rPr lang="cs-CZ" i="1" dirty="0" smtClean="0">
                          <a:latin typeface="Cambria Math"/>
                        </a:rPr>
                        <m:t> = 9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3) </a:t>
                </a:r>
                <a:r>
                  <a:rPr lang="cs-CZ" i="1" dirty="0" smtClean="0">
                    <a:solidFill>
                      <a:srgbClr val="FF0000"/>
                    </a:solidFill>
                  </a:rPr>
                  <a:t>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/>
                  <a:t> </a:t>
                </a:r>
                <a:r>
                  <a:rPr lang="cs-CZ" i="1" dirty="0" smtClean="0">
                    <a:solidFill>
                      <a:schemeClr val="accent1"/>
                    </a:solidFill>
                  </a:rPr>
                  <a:t>+ 3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accent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i="1" dirty="0" smtClean="0">
                    <a:solidFill>
                      <a:schemeClr val="accent1"/>
                    </a:solidFill>
                  </a:rPr>
                  <a:t> </a:t>
                </a:r>
                <a:r>
                  <a:rPr lang="cs-CZ" i="1" dirty="0" smtClean="0"/>
                  <a:t>– 9 </a:t>
                </a:r>
                <a:r>
                  <a:rPr lang="cs-CZ" i="1" dirty="0" smtClean="0">
                    <a:solidFill>
                      <a:srgbClr val="FF0000"/>
                    </a:solidFill>
                  </a:rPr>
                  <a:t>+ 2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>
                    <a:solidFill>
                      <a:schemeClr val="accent1"/>
                    </a:solidFill>
                  </a:rPr>
                  <a:t>- 4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accent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i="1" dirty="0" smtClean="0">
                    <a:solidFill>
                      <a:schemeClr val="accent1"/>
                    </a:solidFill>
                  </a:rPr>
                  <a:t> </a:t>
                </a:r>
                <a:r>
                  <a:rPr lang="cs-CZ" i="1" dirty="0" smtClean="0"/>
                  <a:t>+ 5 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accent1"/>
                        </a:solidFill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chemeClr val="accent1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−4</m:t>
                    </m:r>
                  </m:oMath>
                </a14:m>
                <a:endParaRPr lang="cs-CZ" i="1" dirty="0" smtClean="0"/>
              </a:p>
              <a:p>
                <a:endParaRPr lang="cs-CZ" i="1" dirty="0"/>
              </a:p>
              <a:p>
                <a:r>
                  <a:rPr lang="cs-CZ" i="1" dirty="0" smtClean="0"/>
                  <a:t>4)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−9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/>
              </a:p>
              <a:p>
                <a:pPr marL="0" indent="0">
                  <a:buNone/>
                </a:pPr>
                <a:r>
                  <a:rPr lang="cs-CZ" i="1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7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−7</m:t>
                    </m:r>
                  </m:oMath>
                </a14:m>
                <a:endParaRPr lang="cs-CZ" i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630" t="-2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211960" y="1340768"/>
            <a:ext cx="216024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14852" y="2492896"/>
            <a:ext cx="3093252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652120" y="2492896"/>
            <a:ext cx="1728192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3717032"/>
            <a:ext cx="511256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652120" y="3717032"/>
            <a:ext cx="252028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3528" y="4797152"/>
            <a:ext cx="4464496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932040" y="4777680"/>
            <a:ext cx="367240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5331354"/>
            <a:ext cx="295232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552" y="1969992"/>
            <a:ext cx="511256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71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Rozcvička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7 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+ 3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– 9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= 1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= 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</m:oMath>
                </a14:m>
                <a:endParaRPr lang="cs-CZ" dirty="0" smtClean="0"/>
              </a:p>
              <a:p>
                <a:r>
                  <a:rPr lang="cs-CZ" dirty="0" smtClean="0"/>
                  <a:t>2)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2 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+(− 4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) –(−11 </m:t>
                    </m:r>
                    <m:r>
                      <a:rPr lang="cs-CZ" i="1" dirty="0" smtClean="0">
                        <a:latin typeface="Cambria Math"/>
                      </a:rPr>
                      <m:t>𝑎</m:t>
                    </m:r>
                    <m:r>
                      <a:rPr lang="cs-CZ" i="1" dirty="0" smtClean="0">
                        <a:latin typeface="Cambria Math"/>
                      </a:rPr>
                      <m:t>) </m:t>
                    </m:r>
                  </m:oMath>
                </a14:m>
                <a:r>
                  <a:rPr lang="cs-CZ" dirty="0" smtClean="0"/>
                  <a:t>= </a:t>
                </a:r>
                <a:endParaRPr lang="cs-CZ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</a:rPr>
                        <m:t>2 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  <m:r>
                        <a:rPr lang="cs-CZ" i="1" dirty="0" smtClean="0">
                          <a:latin typeface="Cambria Math"/>
                        </a:rPr>
                        <m:t> – 4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  <m:r>
                        <a:rPr lang="cs-CZ" i="1" dirty="0" smtClean="0">
                          <a:latin typeface="Cambria Math"/>
                        </a:rPr>
                        <m:t> + 11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  <m:r>
                        <a:rPr lang="cs-CZ" i="1" dirty="0" smtClean="0">
                          <a:latin typeface="Cambria Math"/>
                        </a:rPr>
                        <m:t> = 9 </m:t>
                      </m:r>
                      <m:r>
                        <a:rPr lang="cs-CZ" i="1" dirty="0" smtClean="0"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r>
                  <a:rPr lang="cs-CZ" dirty="0" smtClean="0"/>
                  <a:t>3) </a:t>
                </a:r>
                <a:r>
                  <a:rPr lang="cs-CZ" i="1" dirty="0" smtClean="0">
                    <a:solidFill>
                      <a:srgbClr val="FF0000"/>
                    </a:solidFill>
                  </a:rPr>
                  <a:t>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/>
                  <a:t> </a:t>
                </a:r>
                <a:r>
                  <a:rPr lang="cs-CZ" i="1" dirty="0" smtClean="0">
                    <a:solidFill>
                      <a:schemeClr val="accent1"/>
                    </a:solidFill>
                  </a:rPr>
                  <a:t>+ 3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accent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i="1" dirty="0" smtClean="0">
                    <a:solidFill>
                      <a:schemeClr val="accent1"/>
                    </a:solidFill>
                  </a:rPr>
                  <a:t> </a:t>
                </a:r>
                <a:r>
                  <a:rPr lang="cs-CZ" i="1" dirty="0" smtClean="0"/>
                  <a:t>– 9 </a:t>
                </a:r>
                <a:r>
                  <a:rPr lang="cs-CZ" i="1" dirty="0" smtClean="0">
                    <a:solidFill>
                      <a:srgbClr val="FF0000"/>
                    </a:solidFill>
                  </a:rPr>
                  <a:t>+ 2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i="1" dirty="0" smtClean="0">
                    <a:solidFill>
                      <a:schemeClr val="accent1"/>
                    </a:solidFill>
                  </a:rPr>
                  <a:t>- 4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solidFill>
                          <a:schemeClr val="accent1"/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i="1" dirty="0" smtClean="0">
                    <a:solidFill>
                      <a:schemeClr val="accent1"/>
                    </a:solidFill>
                  </a:rPr>
                  <a:t> </a:t>
                </a:r>
                <a:r>
                  <a:rPr lang="cs-CZ" i="1" dirty="0" smtClean="0"/>
                  <a:t>+ 5 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7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chemeClr val="accent1"/>
                        </a:solidFill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chemeClr val="accent1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−4</m:t>
                    </m:r>
                  </m:oMath>
                </a14:m>
                <a:endParaRPr lang="cs-CZ" i="1" dirty="0" smtClean="0"/>
              </a:p>
              <a:p>
                <a:endParaRPr lang="cs-CZ" i="1" dirty="0"/>
              </a:p>
              <a:p>
                <a:r>
                  <a:rPr lang="cs-CZ" i="1" dirty="0" smtClean="0"/>
                  <a:t>4)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−9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/>
              </a:p>
              <a:p>
                <a:pPr marL="0" indent="0">
                  <a:buNone/>
                </a:pPr>
                <a:r>
                  <a:rPr lang="cs-CZ" i="1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7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𝑏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−7</m:t>
                    </m:r>
                  </m:oMath>
                </a14:m>
                <a:endParaRPr lang="cs-CZ" i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630" t="-2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4094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 vyřešíš toto?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28800"/>
                <a:ext cx="8229600" cy="4497363"/>
              </a:xfrm>
            </p:spPr>
            <p:txBody>
              <a:bodyPr/>
              <a:lstStyle/>
              <a:p>
                <a:endParaRPr lang="cs-CZ" dirty="0" smtClean="0"/>
              </a:p>
              <a:p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5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+ 2</m:t>
                    </m:r>
                  </m:oMath>
                </a14:m>
                <a:r>
                  <a:rPr lang="cs-CZ" dirty="0" smtClean="0"/>
                  <a:t>) +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−2)</m:t>
                    </m:r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chemeClr val="accent1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chemeClr val="accent1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3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+9=0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−3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i="1">
                              <a:latin typeface="Cambria Math"/>
                            </a:rPr>
                            <m:t>+7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n w="18000">
                                <a:solidFill>
                                  <a:schemeClr val="accent2">
                                    <a:satMod val="140000"/>
                                  </a:schemeClr>
                                </a:solidFill>
                                <a:prstDash val="solid"/>
                                <a:miter lim="800000"/>
                              </a:ln>
                              <a:noFill/>
                              <a:effectLst>
                                <a:outerShdw blurRad="25500" dist="23000" dir="7020000" algn="tl">
                                  <a:srgbClr val="000000">
                                    <a:alpha val="5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1" i="1">
                              <a:ln w="18000">
                                <a:solidFill>
                                  <a:schemeClr val="accent2">
                                    <a:satMod val="140000"/>
                                  </a:schemeClr>
                                </a:solidFill>
                                <a:prstDash val="solid"/>
                                <a:miter lim="800000"/>
                              </a:ln>
                              <a:noFill/>
                              <a:effectLst>
                                <a:outerShdw blurRad="25500" dist="23000" dir="7020000" algn="tl">
                                  <a:srgbClr val="000000">
                                    <a:alpha val="5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</a:rPr>
                            <m:t>3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  <m:r>
                            <a:rPr lang="cs-CZ" b="1" i="1">
                              <a:ln w="18000">
                                <a:solidFill>
                                  <a:schemeClr val="accent2">
                                    <a:satMod val="140000"/>
                                  </a:schemeClr>
                                </a:solidFill>
                                <a:prstDash val="solid"/>
                                <a:miter lim="800000"/>
                              </a:ln>
                              <a:noFill/>
                              <a:effectLst>
                                <a:outerShdw blurRad="25500" dist="23000" dir="7020000" algn="tl">
                                  <a:srgbClr val="000000">
                                    <a:alpha val="5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7 </m:t>
                          </m:r>
                        </m:e>
                      </m:d>
                      <m:r>
                        <a:rPr lang="cs-CZ" i="1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28800"/>
                <a:ext cx="8229600" cy="4497363"/>
              </a:xfrm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726663" y="2351438"/>
            <a:ext cx="3096344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828834" y="2315135"/>
            <a:ext cx="974817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29007" y="3933056"/>
            <a:ext cx="5103231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732239" y="3933056"/>
            <a:ext cx="1152128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9552" y="3356992"/>
            <a:ext cx="698477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15616" y="4941168"/>
            <a:ext cx="3312368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20273" y="4941168"/>
            <a:ext cx="1512167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2297" y="4947026"/>
            <a:ext cx="2592289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61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Jak vyřešíš toto?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28800"/>
                <a:ext cx="8229600" cy="4497363"/>
              </a:xfrm>
            </p:spPr>
            <p:txBody>
              <a:bodyPr/>
              <a:lstStyle/>
              <a:p>
                <a:endParaRPr lang="cs-CZ" dirty="0" smtClean="0"/>
              </a:p>
              <a:p>
                <a:r>
                  <a:rPr lang="cs-CZ" dirty="0" smtClean="0"/>
                  <a:t>(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5</m:t>
                    </m:r>
                    <m:r>
                      <a:rPr lang="cs-CZ" i="1" dirty="0" smtClean="0">
                        <a:latin typeface="Cambria Math"/>
                      </a:rPr>
                      <m:t>𝑥</m:t>
                    </m:r>
                    <m:r>
                      <a:rPr lang="cs-CZ" i="1" dirty="0" smtClean="0">
                        <a:latin typeface="Cambria Math"/>
                      </a:rPr>
                      <m:t> + 2</m:t>
                    </m:r>
                  </m:oMath>
                </a14:m>
                <a:r>
                  <a:rPr lang="cs-CZ" dirty="0" smtClean="0"/>
                  <a:t>) +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−5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−2)</m:t>
                    </m:r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b="0" dirty="0" smtClean="0"/>
              </a:p>
              <a:p>
                <a:endParaRPr lang="cs-CZ" dirty="0" smtClean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+9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3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−9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+9=0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n w="18000">
                                <a:solidFill>
                                  <a:schemeClr val="accent2">
                                    <a:satMod val="140000"/>
                                  </a:schemeClr>
                                </a:solidFill>
                                <a:prstDash val="solid"/>
                                <a:miter lim="800000"/>
                              </a:ln>
                              <a:noFill/>
                              <a:effectLst>
                                <a:outerShdw blurRad="25500" dist="23000" dir="7020000" algn="tl">
                                  <a:srgbClr val="000000">
                                    <a:alpha val="5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1" i="1" smtClean="0">
                              <a:ln w="18000">
                                <a:solidFill>
                                  <a:schemeClr val="accent2">
                                    <a:satMod val="140000"/>
                                  </a:schemeClr>
                                </a:solidFill>
                                <a:prstDash val="solid"/>
                                <a:miter lim="800000"/>
                              </a:ln>
                              <a:noFill/>
                              <a:effectLst>
                                <a:outerShdw blurRad="25500" dist="23000" dir="7020000" algn="tl">
                                  <a:srgbClr val="000000">
                                    <a:alpha val="5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1" i="1" smtClean="0">
                              <a:ln w="18000">
                                <a:solidFill>
                                  <a:schemeClr val="accent2">
                                    <a:satMod val="140000"/>
                                  </a:schemeClr>
                                </a:solidFill>
                                <a:prstDash val="solid"/>
                                <a:miter lim="800000"/>
                              </a:ln>
                              <a:noFill/>
                              <a:effectLst>
                                <a:outerShdw blurRad="25500" dist="23000" dir="7020000" algn="tl">
                                  <a:srgbClr val="000000">
                                    <a:alpha val="50000"/>
                                  </a:srgbClr>
                                </a:outerShd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28800"/>
                <a:ext cx="8229600" cy="4497363"/>
              </a:xfrm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324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Napiš výrazy opačné k výrazům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−2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+3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𝟑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+2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−2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−5</m:t>
                      </m:r>
                    </m:oMath>
                  </m:oMathPara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𝒛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𝒛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r>
                      <a:rPr lang="cs-CZ" b="1" i="1" smtClean="0">
                        <a:latin typeface="Cambria Math"/>
                      </a:rPr>
                      <m:t>𝒛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−4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+6</m:t>
                      </m:r>
                      <m:r>
                        <a:rPr lang="cs-CZ" sz="2800" b="0" i="1" smtClean="0">
                          <a:latin typeface="Cambria Math"/>
                        </a:rPr>
                        <m:t>𝑧</m:t>
                      </m:r>
                    </m:oMath>
                  </m:oMathPara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𝟖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𝒃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−8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5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+3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+8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123728" y="1844824"/>
            <a:ext cx="237626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99992" y="1863494"/>
            <a:ext cx="259228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07704" y="2924944"/>
            <a:ext cx="259228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9583" y="2924944"/>
            <a:ext cx="272792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47664" y="3858790"/>
            <a:ext cx="310472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09372" y="3813244"/>
            <a:ext cx="310472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520579" y="4963794"/>
            <a:ext cx="310472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52392" y="4882484"/>
            <a:ext cx="310472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980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Napiš výrazy opačné k výrazům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  <m:r>
                      <a:rPr lang="cs-CZ" b="1" i="1" smtClean="0"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𝑦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+4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−2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+3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𝟑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r>
                      <a:rPr lang="cs-CZ" b="1" i="1" smtClean="0"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+2</m:t>
                          </m:r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+5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−2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latin typeface="Cambria Math"/>
                        </a:rPr>
                        <m:t>−5</m:t>
                      </m:r>
                    </m:oMath>
                  </m:oMathPara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𝒛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𝒛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r>
                      <a:rPr lang="cs-CZ" b="1" i="1" smtClean="0">
                        <a:latin typeface="Cambria Math"/>
                      </a:rPr>
                      <m:t>𝒛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−4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𝑧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</a:rPr>
                            <m:t>−6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+6</m:t>
                      </m:r>
                      <m:r>
                        <a:rPr lang="cs-CZ" sz="2800" b="0" i="1" smtClean="0">
                          <a:latin typeface="Cambria Math"/>
                        </a:rPr>
                        <m:t>𝑧</m:t>
                      </m:r>
                    </m:oMath>
                  </m:oMathPara>
                </a14:m>
                <a:endParaRPr lang="cs-CZ" sz="2800" b="0" dirty="0" smtClean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𝟖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𝒃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𝒃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−8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5</m:t>
                              </m:r>
                            </m:sup>
                          </m:s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+3</m:t>
                          </m:r>
                          <m:sSup>
                            <m:sSupPr>
                              <m:ctrlP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8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+8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5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−3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3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latin typeface="Cambria Math"/>
                        </a:rPr>
                        <m:t>𝑏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8229600" cy="4785395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3206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Pojďme využít tento postup při odčítání mnohočlenů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04056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−1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=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</m:oMath>
                </a14:m>
                <a:endParaRPr lang="cs-CZ" b="0" dirty="0" smtClean="0"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−1=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9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     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−5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=     =−6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+5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0405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4892766" y="1367911"/>
            <a:ext cx="122413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6902" y="1367911"/>
            <a:ext cx="212750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99592" y="1871401"/>
            <a:ext cx="197510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47123" y="3593252"/>
            <a:ext cx="2088232" cy="6242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43835" y="3593252"/>
            <a:ext cx="2260999" cy="580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04834" y="3552541"/>
            <a:ext cx="2650663" cy="5801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29963" y="5102741"/>
            <a:ext cx="3813931" cy="5795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48687" y="5102741"/>
            <a:ext cx="3747979" cy="5795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00708" y="5682287"/>
            <a:ext cx="374797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79712" y="2996951"/>
            <a:ext cx="6032548" cy="5555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43608" y="4437111"/>
            <a:ext cx="7608663" cy="66562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8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Pojďme využít tento postup při odčítání mnohočlenů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+1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−1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=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</m:oMath>
                </a14:m>
                <a:endParaRPr lang="cs-CZ" b="0" dirty="0" smtClean="0"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−5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+2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−1=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9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smtClean="0">
                          <a:latin typeface="Cambria Math"/>
                        </a:rPr>
                        <m:t>+3</m:t>
                      </m:r>
                    </m:oMath>
                  </m:oMathPara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     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−5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=     =−6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+5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43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Pracuj samostatně. Nespěchej! Hlídej znaménka!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ln>
                <a:noFill/>
              </a:ln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sz="3600" b="0" i="1" smtClean="0">
                        <a:latin typeface="Cambria Math"/>
                      </a:rPr>
                      <m:t>𝑎</m:t>
                    </m:r>
                    <m:r>
                      <a:rPr lang="cs-CZ" sz="36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  <m:r>
                          <a:rPr lang="cs-CZ" sz="36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600" b="0" i="1" smtClean="0">
                            <a:latin typeface="Cambria Math"/>
                          </a:rPr>
                          <m:t>+1</m:t>
                        </m:r>
                      </m:e>
                    </m:d>
                  </m:oMath>
                </a14:m>
                <a:endParaRPr lang="cs-CZ" sz="3600" b="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e>
                    </m:d>
                  </m:oMath>
                </a14:m>
                <a:endParaRPr lang="cs-CZ" b="0" i="1" dirty="0" smtClean="0">
                  <a:latin typeface="Cambria Math"/>
                </a:endParaRPr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+6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7−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endParaRPr lang="cs-CZ" b="0" i="1" dirty="0" smtClean="0">
                  <a:latin typeface="Cambria Math"/>
                </a:endParaRPr>
              </a:p>
              <a:p>
                <a:r>
                  <a:rPr lang="cs-CZ" sz="2800" dirty="0" smtClean="0">
                    <a:latin typeface="Cambria Math"/>
                  </a:rPr>
                  <a:t>Vypočti</a:t>
                </a:r>
                <a:r>
                  <a:rPr lang="cs-CZ" dirty="0" smtClean="0">
                    <a:latin typeface="Cambria Math"/>
                  </a:rPr>
                  <a:t> </a:t>
                </a:r>
                <a:r>
                  <a:rPr lang="cs-CZ" sz="2800" dirty="0" smtClean="0">
                    <a:latin typeface="Cambria Math"/>
                  </a:rPr>
                  <a:t>rozdíl výrazů (v daném pořadí)</a:t>
                </a:r>
                <a:endParaRPr lang="cs-CZ" sz="2800" b="0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   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     </a:t>
                </a:r>
                <a:r>
                  <a:rPr lang="cs-CZ" dirty="0" smtClean="0"/>
                  <a:t>a    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−3</m:t>
                    </m:r>
                  </m:oMath>
                </a14:m>
                <a:endParaRPr lang="cs-CZ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052736"/>
                <a:ext cx="8229600" cy="5073427"/>
              </a:xfrm>
              <a:blipFill rotWithShape="1">
                <a:blip r:embed="rId2"/>
                <a:stretch>
                  <a:fillRect l="-163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403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Nyní zkontroluj výsledky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764704"/>
                <a:ext cx="8229600" cy="5544616"/>
              </a:xfrm>
              <a:ln>
                <a:noFill/>
              </a:ln>
            </p:spPr>
            <p:txBody>
              <a:bodyPr>
                <a:normAutofit lnSpcReduction="10000"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1" i="1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>
                        <a:latin typeface="Cambria Math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−1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sz="2800" b="0" dirty="0" smtClean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−3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latin typeface="Cambria Math"/>
                      </a:rPr>
                      <m:t>=  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=</a:t>
                </a:r>
                <a:r>
                  <a:rPr lang="cs-CZ" sz="2800" b="0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sz="2800" b="0" dirty="0" smtClean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+6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+2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  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   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B050"/>
                        </a:solidFill>
                        <a:latin typeface="Cambria Math"/>
                      </a:rPr>
                      <m:t>+6</m:t>
                    </m:r>
                    <m:r>
                      <a:rPr lang="cs-CZ" sz="2800" b="1" i="1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B05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latin typeface="Cambria Math"/>
                      </a:rPr>
                      <m:t>=           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    =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B050"/>
                        </a:solidFill>
                        <a:latin typeface="Cambria Math"/>
                      </a:rPr>
                      <m:t>+10</m:t>
                    </m:r>
                  </m:oMath>
                </a14:m>
                <a:endParaRPr lang="cs-CZ" sz="2800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B050"/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7−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𝑧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𝑧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   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7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+2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764704"/>
                <a:ext cx="8229600" cy="5544616"/>
              </a:xfrm>
              <a:blipFill rotWithShape="1">
                <a:blip r:embed="rId2"/>
                <a:stretch>
                  <a:fillRect l="-1481" b="-22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2915816" y="764704"/>
            <a:ext cx="208823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67048" y="719986"/>
            <a:ext cx="208823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772816"/>
            <a:ext cx="3492388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067944" y="1765072"/>
            <a:ext cx="360040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0411" y="2276872"/>
            <a:ext cx="2345405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4" y="3200400"/>
            <a:ext cx="5904656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97140" y="3786309"/>
            <a:ext cx="5071004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76714" y="4217920"/>
            <a:ext cx="2818063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7545" y="5192999"/>
            <a:ext cx="444352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86184" y="5697055"/>
            <a:ext cx="3335245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11961" y="5697055"/>
            <a:ext cx="2376263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420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Nyní zkontroluj výsledky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764704"/>
                <a:ext cx="8229600" cy="5544616"/>
              </a:xfrm>
              <a:ln>
                <a:noFill/>
              </a:ln>
            </p:spPr>
            <p:txBody>
              <a:bodyPr>
                <a:norm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1" i="1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>
                        <a:latin typeface="Cambria Math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</a:rPr>
                      <m:t>−1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sz="2800" b="0" dirty="0" smtClean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−3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5</m:t>
                    </m:r>
                    <m:r>
                      <a:rPr lang="cs-CZ" sz="2800" b="0" i="1" smtClean="0">
                        <a:latin typeface="Cambria Math"/>
                      </a:rPr>
                      <m:t>=  =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+2</m:t>
                    </m:r>
                  </m:oMath>
                </a14:m>
                <a:endParaRPr lang="cs-CZ" sz="2800" b="0" dirty="0" smtClean="0"/>
              </a:p>
              <a:p>
                <a:pPr marL="0" indent="0">
                  <a:buNone/>
                </a:pPr>
                <a:endParaRPr lang="cs-CZ" sz="2800" b="0" dirty="0" smtClean="0"/>
              </a:p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latin typeface="Cambria Math"/>
                          </a:rPr>
                          <m:t>+6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1" smtClean="0">
                            <a:latin typeface="Cambria Math"/>
                          </a:rPr>
                          <m:t>+2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  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   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B050"/>
                        </a:solidFill>
                        <a:latin typeface="Cambria Math"/>
                      </a:rPr>
                      <m:t>+6</m:t>
                    </m:r>
                    <m:r>
                      <a:rPr lang="cs-CZ" sz="2800" b="1" i="1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B05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latin typeface="Cambria Math"/>
                      </a:rPr>
                      <m:t>=           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    =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00B050"/>
                        </a:solidFill>
                        <a:latin typeface="Cambria Math"/>
                      </a:rPr>
                      <m:t>+10</m:t>
                    </m:r>
                  </m:oMath>
                </a14:m>
                <a:endParaRPr lang="cs-CZ" sz="2800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B050"/>
                  </a:solidFill>
                </a:endParaRPr>
              </a:p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7−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𝑧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−2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𝑧</m:t>
                        </m:r>
                        <m:r>
                          <a:rPr lang="cs-CZ" sz="2800" b="0" i="1" smtClean="0"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800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sz="2800" b="0" dirty="0" smtClean="0"/>
                  <a:t>    =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7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  <m:r>
                      <a:rPr lang="cs-CZ" sz="2800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sz="280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</a:rPr>
                      <m:t>+2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−5</m:t>
                    </m:r>
                    <m:r>
                      <a:rPr lang="cs-CZ" sz="2800" b="0" i="1" smtClean="0">
                        <a:latin typeface="Cambria Math"/>
                      </a:rPr>
                      <m:t>=</m:t>
                    </m:r>
                    <m:r>
                      <a:rPr lang="cs-CZ" sz="2800" b="0" i="1" smtClean="0">
                        <a:solidFill>
                          <a:srgbClr val="0070C0"/>
                        </a:solidFill>
                        <a:latin typeface="Cambria Math"/>
                      </a:rPr>
                      <m:t>4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</a:rPr>
                      <m:t>𝑧</m:t>
                    </m:r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764704"/>
                <a:ext cx="8229600" cy="5544616"/>
              </a:xfrm>
              <a:blipFill rotWithShape="1">
                <a:blip r:embed="rId2"/>
                <a:stretch>
                  <a:fillRect b="-307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989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Urči rozdíl výrazů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     </a:t>
                </a:r>
                <a:r>
                  <a:rPr lang="cs-CZ" dirty="0" smtClean="0"/>
                  <a:t>a    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−3</m:t>
                    </m:r>
                  </m:oMath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:r>
                  <a:rPr lang="cs-CZ" b="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𝑝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𝑝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    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b="1" i="0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𝑝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3=</m:t>
                    </m:r>
                  </m:oMath>
                </a14:m>
                <a:endParaRPr lang="cs-CZ" b="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   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𝒑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𝟐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𝒑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4</a:t>
                </a: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611560" y="2708920"/>
            <a:ext cx="648072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20479" y="3356992"/>
            <a:ext cx="648072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9398" y="4005064"/>
            <a:ext cx="437465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07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Urči rozdíl výrazů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     </a:t>
                </a:r>
                <a:r>
                  <a:rPr lang="cs-CZ" dirty="0" smtClean="0"/>
                  <a:t>a    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+2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−3</m:t>
                    </m:r>
                  </m:oMath>
                </a14:m>
                <a:endParaRPr lang="cs-CZ" dirty="0" smtClean="0">
                  <a:solidFill>
                    <a:srgbClr val="C00000"/>
                  </a:solidFill>
                </a:endParaRPr>
              </a:p>
              <a:p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:r>
                  <a:rPr lang="cs-CZ" b="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𝑝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+4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𝑝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+2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𝑝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b="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    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+4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𝑝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−7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b="1" i="0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𝑝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</a:rPr>
                      <m:t>𝑝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solidFill>
                          <a:srgbClr val="FFFF00"/>
                        </a:solidFill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3=</m:t>
                    </m:r>
                  </m:oMath>
                </a14:m>
                <a:endParaRPr lang="cs-CZ" b="0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C00000"/>
                        </a:solidFill>
                        <a:latin typeface="Cambria Math"/>
                      </a:rPr>
                      <m:t>    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𝒑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𝟐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𝒑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</m:oMath>
                </a14:m>
                <a:r>
                  <a:rPr lang="cs-CZ" b="1" dirty="0" smtClean="0">
                    <a:solidFill>
                      <a:schemeClr val="tx1"/>
                    </a:solidFill>
                  </a:rPr>
                  <a:t>4</a:t>
                </a:r>
                <a:endParaRPr lang="cs-CZ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562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</TotalTime>
  <Words>1755</Words>
  <Application>Microsoft Office PowerPoint</Application>
  <PresentationFormat>Předvádění na obrazovce (4:3)</PresentationFormat>
  <Paragraphs>140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Odčítání mnohočlenů</vt:lpstr>
      <vt:lpstr>Rozcvička</vt:lpstr>
      <vt:lpstr>Rozcvička</vt:lpstr>
      <vt:lpstr>Rozcvička</vt:lpstr>
      <vt:lpstr>Jak vyřešíš toto?</vt:lpstr>
      <vt:lpstr>Jak vyřešíš toto?</vt:lpstr>
      <vt:lpstr>Napiš výrazy opačné k výrazům</vt:lpstr>
      <vt:lpstr>Napiš výrazy opačné k výrazům</vt:lpstr>
      <vt:lpstr>Pojďme využít tento postup při odčítání mnohočlenů</vt:lpstr>
      <vt:lpstr>Pojďme využít tento postup při odčítání mnohočlenů</vt:lpstr>
      <vt:lpstr>Pracuj samostatně. Nespěchej! Hlídej znaménka!</vt:lpstr>
      <vt:lpstr>Nyní zkontroluj výsledky</vt:lpstr>
      <vt:lpstr>Nyní zkontroluj výsledky</vt:lpstr>
      <vt:lpstr>Urči rozdíl výrazů</vt:lpstr>
      <vt:lpstr>Urči rozdíl výrazů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mnohočlenů</dc:title>
  <dc:creator>mrkackovav</dc:creator>
  <cp:lastModifiedBy>mrkackovav</cp:lastModifiedBy>
  <cp:revision>27</cp:revision>
  <dcterms:created xsi:type="dcterms:W3CDTF">2013-01-27T15:48:53Z</dcterms:created>
  <dcterms:modified xsi:type="dcterms:W3CDTF">2013-02-02T22:39:17Z</dcterms:modified>
</cp:coreProperties>
</file>