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68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5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BCEE5-0106-44BF-BDB8-8F691BC256AF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C12B0-F78C-47EA-9922-7BA475BE6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033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BCEE5-0106-44BF-BDB8-8F691BC256AF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C12B0-F78C-47EA-9922-7BA475BE6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2350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BCEE5-0106-44BF-BDB8-8F691BC256AF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C12B0-F78C-47EA-9922-7BA475BE6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98215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BCEE5-0106-44BF-BDB8-8F691BC256AF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C12B0-F78C-47EA-9922-7BA475BE6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4435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BCEE5-0106-44BF-BDB8-8F691BC256AF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C12B0-F78C-47EA-9922-7BA475BE6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19266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BCEE5-0106-44BF-BDB8-8F691BC256AF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C12B0-F78C-47EA-9922-7BA475BE6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5561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BCEE5-0106-44BF-BDB8-8F691BC256AF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C12B0-F78C-47EA-9922-7BA475BE6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055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BCEE5-0106-44BF-BDB8-8F691BC256AF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C12B0-F78C-47EA-9922-7BA475BE6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01658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BCEE5-0106-44BF-BDB8-8F691BC256AF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C12B0-F78C-47EA-9922-7BA475BE6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68956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BCEE5-0106-44BF-BDB8-8F691BC256AF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C12B0-F78C-47EA-9922-7BA475BE6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96428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BCEE5-0106-44BF-BDB8-8F691BC256AF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C12B0-F78C-47EA-9922-7BA475BE6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408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BCEE5-0106-44BF-BDB8-8F691BC256AF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BC12B0-F78C-47EA-9922-7BA475BE6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73964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"/>
            <a:r>
              <a:rPr lang="cs-CZ" sz="2000" b="1" dirty="0"/>
              <a:t>Název školy</a:t>
            </a:r>
            <a:endParaRPr lang="cs-CZ" sz="2000" dirty="0"/>
          </a:p>
          <a:p>
            <a:pPr fontAlgn="ctr"/>
            <a:r>
              <a:rPr lang="cs-CZ" sz="2000" b="1" dirty="0"/>
              <a:t>ZÁKLADNÍ ŠKOLA, JIČÍN, HUSOVA 170</a:t>
            </a:r>
            <a:endParaRPr lang="cs-CZ" sz="2000" dirty="0"/>
          </a:p>
          <a:p>
            <a:pPr fontAlgn="b"/>
            <a:r>
              <a:rPr lang="cs-CZ" sz="2000" b="1" dirty="0"/>
              <a:t>Číslo projektu</a:t>
            </a:r>
            <a:endParaRPr lang="cs-CZ" sz="2000" dirty="0"/>
          </a:p>
          <a:p>
            <a:pPr fontAlgn="ctr"/>
            <a:r>
              <a:rPr lang="cs-CZ" sz="2000" b="1" dirty="0"/>
              <a:t>CZ.1.07/1.4.00/21.2862</a:t>
            </a:r>
            <a:endParaRPr lang="cs-CZ" sz="2000" dirty="0"/>
          </a:p>
          <a:p>
            <a:pPr fontAlgn="b"/>
            <a:r>
              <a:rPr lang="cs-CZ" sz="2000" b="1" dirty="0"/>
              <a:t>Číslo a název klíčové aktivity</a:t>
            </a:r>
            <a:endParaRPr lang="cs-CZ" sz="2000" dirty="0"/>
          </a:p>
          <a:p>
            <a:pPr fontAlgn="ctr"/>
            <a:r>
              <a:rPr lang="cs-CZ" sz="2000" b="1" dirty="0"/>
              <a:t>3.2 Inovace a zkvalitnění výuky prostřednictvím ICT</a:t>
            </a:r>
            <a:endParaRPr lang="cs-CZ" sz="2000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809" y="332656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39552" y="4509120"/>
            <a:ext cx="79928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VY_32_INOVACE_IX_3_ 15_ </a:t>
            </a:r>
            <a:r>
              <a:rPr lang="cs-CZ" dirty="0"/>
              <a:t>Odčítání </a:t>
            </a:r>
            <a:r>
              <a:rPr lang="cs-CZ" dirty="0" smtClean="0"/>
              <a:t>mnohočlenů –procvičení 1</a:t>
            </a:r>
          </a:p>
          <a:p>
            <a:r>
              <a:rPr lang="cs-CZ" b="1" dirty="0" smtClean="0"/>
              <a:t>Šablona číslo:  IX</a:t>
            </a:r>
            <a:r>
              <a:rPr lang="cs-CZ" dirty="0" smtClean="0"/>
              <a:t> </a:t>
            </a:r>
            <a:r>
              <a:rPr lang="cs-CZ" b="1" dirty="0" smtClean="0"/>
              <a:t>             Sada číslo:    3            Pořadové číslo DUM:  15 </a:t>
            </a:r>
          </a:p>
          <a:p>
            <a:r>
              <a:rPr lang="cs-CZ" b="1" dirty="0" smtClean="0"/>
              <a:t>Autor:  </a:t>
            </a:r>
            <a:r>
              <a:rPr lang="cs-CZ" dirty="0" smtClean="0"/>
              <a:t>Mgr. Vlasta </a:t>
            </a:r>
            <a:r>
              <a:rPr lang="cs-CZ" dirty="0" err="1" smtClean="0"/>
              <a:t>Mrkáčková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8629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836712"/>
            <a:ext cx="8229600" cy="54107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Procvičení odčítání </a:t>
            </a:r>
            <a:r>
              <a:rPr lang="cs-CZ" sz="1600" dirty="0" smtClean="0"/>
              <a:t>mnohočlenů </a:t>
            </a:r>
            <a:r>
              <a:rPr lang="cs-CZ" sz="1600" dirty="0" smtClean="0"/>
              <a:t>, užití ve slovním zadání určit rozdíl mnohočlenů a zároveň ověření správnosti pro zadané hodnoty proměnné </a:t>
            </a:r>
          </a:p>
          <a:p>
            <a:r>
              <a:rPr lang="cs-CZ" sz="1600" b="1" dirty="0" smtClean="0"/>
              <a:t>Očekávaný </a:t>
            </a:r>
            <a:r>
              <a:rPr lang="cs-CZ" sz="1600" b="1" dirty="0" smtClean="0"/>
              <a:t>výstup:   </a:t>
            </a:r>
            <a:r>
              <a:rPr lang="cs-CZ" sz="1600" dirty="0" smtClean="0"/>
              <a:t>Žák v zadaných úlohách odstraní závorky a získané výrazy zjednoduší, stejnou úlohu vyřeší i při slovním zadání , případně zkontroluje správnost výpočtu pro zadanou hodnotu proměnné.</a:t>
            </a:r>
            <a:endParaRPr lang="cs-CZ" sz="1600" dirty="0" smtClean="0"/>
          </a:p>
          <a:p>
            <a:r>
              <a:rPr lang="cs-CZ" sz="1600" b="1" dirty="0" smtClean="0"/>
              <a:t>Druh učebního materiálu:   </a:t>
            </a:r>
            <a:r>
              <a:rPr lang="cs-CZ" sz="1600" dirty="0" smtClean="0"/>
              <a:t>prezentace</a:t>
            </a:r>
          </a:p>
          <a:p>
            <a:r>
              <a:rPr lang="cs-CZ" sz="1600" b="1" dirty="0" smtClean="0"/>
              <a:t>Typická věková skupina:   </a:t>
            </a:r>
            <a:r>
              <a:rPr lang="cs-CZ" sz="1600" dirty="0" smtClean="0"/>
              <a:t>13 - 14 let</a:t>
            </a:r>
          </a:p>
          <a:p>
            <a:r>
              <a:rPr lang="cs-CZ" sz="1600" b="1" dirty="0" smtClean="0"/>
              <a:t>Klíčová slova: </a:t>
            </a:r>
            <a:r>
              <a:rPr lang="cs-CZ" sz="1600" dirty="0" smtClean="0"/>
              <a:t>Odčítání mnohočlenů, </a:t>
            </a:r>
            <a:r>
              <a:rPr lang="cs-CZ" sz="1600" dirty="0" smtClean="0"/>
              <a:t>odstraňování závorek, kontrola pro zadanou hodnotu proměnné</a:t>
            </a:r>
            <a:endParaRPr lang="cs-CZ" sz="1600" dirty="0" smtClean="0"/>
          </a:p>
          <a:p>
            <a:r>
              <a:rPr lang="cs-CZ" sz="1600" b="1" dirty="0" smtClean="0"/>
              <a:t>Pomůcky a materiál:   </a:t>
            </a:r>
            <a:r>
              <a:rPr lang="cs-CZ" sz="1600" dirty="0" smtClean="0"/>
              <a:t>interaktivní tabule, sešity žáků</a:t>
            </a:r>
            <a:br>
              <a:rPr lang="cs-CZ" sz="1600" dirty="0" smtClean="0"/>
            </a:br>
            <a:r>
              <a:rPr lang="cs-CZ" sz="1600" b="1" dirty="0" smtClean="0"/>
              <a:t>Potřebný čas pro výuku DUM:  </a:t>
            </a:r>
            <a:r>
              <a:rPr lang="cs-CZ" sz="1600" dirty="0" smtClean="0"/>
              <a:t>45 minut </a:t>
            </a:r>
            <a:r>
              <a:rPr lang="cs-CZ" sz="1600" b="1" dirty="0" smtClean="0"/>
              <a:t> </a:t>
            </a:r>
          </a:p>
          <a:p>
            <a:r>
              <a:rPr lang="cs-CZ" sz="1600" b="1" dirty="0" smtClean="0"/>
              <a:t>Metodické zhodnocení a popis práce s digitálním učebním materiálem:</a:t>
            </a:r>
          </a:p>
          <a:p>
            <a:r>
              <a:rPr lang="cs-CZ" sz="1600" dirty="0" smtClean="0"/>
              <a:t>DUM – prezentace – </a:t>
            </a:r>
            <a:r>
              <a:rPr lang="cs-CZ" sz="1600" dirty="0" smtClean="0"/>
              <a:t>V rozcvičce žáci samostatně sčítají a odčítají zadané mnohočleny. Po </a:t>
            </a:r>
            <a:r>
              <a:rPr lang="cs-CZ" sz="1600" dirty="0" smtClean="0"/>
              <a:t>vypracování se provede společná důkladná kontrola výsledků a rozbor chyb </a:t>
            </a:r>
            <a:r>
              <a:rPr lang="cs-CZ" sz="1600" dirty="0"/>
              <a:t> </a:t>
            </a:r>
            <a:r>
              <a:rPr lang="cs-CZ" sz="1600" dirty="0" smtClean="0"/>
              <a:t>pomocí podrobného postupu a výsledků na interaktivní tabuli. Novým učivem jsou různá slovní zadání, která směřují k zápisu odčítání mnohočlenů.  Po úvodním společném stanovení postupu zápisu mohou žáci většinou pracovat samostatně a je vhodné různě měnit způsoby kontroly jako je práce za tabulí, vzájemnou kontrolu mezi žáky, jejich spolupráci a případnou kontrolu pomocí výsledků na interaktivní tabuli. </a:t>
            </a:r>
            <a:r>
              <a:rPr lang="cs-CZ" sz="1600" dirty="0"/>
              <a:t>Podobně je možné postupovati u </a:t>
            </a:r>
            <a:r>
              <a:rPr lang="cs-CZ" sz="1600" dirty="0" smtClean="0"/>
              <a:t>dalšího</a:t>
            </a:r>
            <a:endParaRPr lang="cs-CZ" sz="1600" dirty="0" smtClean="0"/>
          </a:p>
          <a:p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932218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7"/>
            <a:ext cx="8229600" cy="3240360"/>
          </a:xfrm>
        </p:spPr>
        <p:txBody>
          <a:bodyPr>
            <a:normAutofit/>
          </a:bodyPr>
          <a:lstStyle/>
          <a:p>
            <a:r>
              <a:rPr lang="cs-CZ" sz="2000" dirty="0"/>
              <a:t>typu úlohy, kdy se přidává </a:t>
            </a:r>
            <a:r>
              <a:rPr lang="cs-CZ" sz="2000" dirty="0" smtClean="0"/>
              <a:t>kontrola </a:t>
            </a:r>
            <a:r>
              <a:rPr lang="cs-CZ" sz="2000" dirty="0"/>
              <a:t>úpravy výrazu pro konkrétní hodnotu proměnné. Zde je záměrně jako první zařazena úloha obtížnější, kterou je vhodné vypracovat společně nebo formou samostatných dílčích kroků, které jsou vždy bezprostředně </a:t>
            </a:r>
            <a:r>
              <a:rPr lang="cs-CZ" sz="2000" dirty="0" smtClean="0"/>
              <a:t>zkontrolovány. Poté je zadána k samostatné práci úloha snadnější, aby se zvýšila úspěšnost žáků při jejím řešení.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24524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Odčítání mnohočlenů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procvičení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61471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Rozcvička </a:t>
            </a:r>
            <a:r>
              <a:rPr lang="cs-CZ" sz="2800" dirty="0" smtClean="0">
                <a:solidFill>
                  <a:srgbClr val="00B050"/>
                </a:solidFill>
              </a:rPr>
              <a:t>(</a:t>
            </a:r>
            <a:r>
              <a:rPr lang="cs-CZ" sz="2800" i="1" dirty="0" smtClean="0">
                <a:solidFill>
                  <a:srgbClr val="00B050"/>
                </a:solidFill>
              </a:rPr>
              <a:t>nespěchej, pracuj pozorně!)</a:t>
            </a:r>
            <a:endParaRPr lang="cs-CZ" sz="2800" dirty="0">
              <a:solidFill>
                <a:srgbClr val="00B05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052736"/>
                <a:ext cx="8229600" cy="5328592"/>
              </a:xfrm>
            </p:spPr>
            <p:txBody>
              <a:bodyPr>
                <a:normAutofit/>
              </a:bodyPr>
              <a:lstStyle/>
              <a:p>
                <a:endParaRPr lang="cs-CZ" dirty="0" smtClean="0"/>
              </a:p>
              <a:p>
                <a:r>
                  <a:rPr lang="cs-CZ" dirty="0" smtClean="0"/>
                  <a:t>1)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endParaRPr lang="cs-CZ" b="1" dirty="0" smtClean="0"/>
              </a:p>
              <a:p>
                <a:r>
                  <a:rPr lang="cs-CZ" dirty="0" smtClean="0"/>
                  <a:t>2)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+7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+5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b="1" dirty="0" smtClean="0"/>
              </a:p>
              <a:p>
                <a:r>
                  <a:rPr lang="cs-CZ" dirty="0" smtClean="0"/>
                  <a:t>3)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−6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+4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cs-CZ" dirty="0" smtClean="0"/>
                  <a:t>    </a:t>
                </a:r>
                <a:endParaRPr lang="cs-CZ" b="1" dirty="0" smtClean="0"/>
              </a:p>
              <a:p>
                <a:r>
                  <a:rPr lang="cs-CZ" dirty="0" smtClean="0"/>
                  <a:t>4)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5−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atin typeface="Cambria Math"/>
                          </a:rPr>
                          <m:t>−9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endParaRPr lang="cs-CZ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052736"/>
                <a:ext cx="8229600" cy="5328592"/>
              </a:xfrm>
              <a:blipFill rotWithShape="1">
                <a:blip r:embed="rId2"/>
                <a:stretch>
                  <a:fillRect l="-1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18397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Pozorně kontroluj</a:t>
            </a:r>
            <a:endParaRPr lang="cs-CZ" sz="2800" dirty="0">
              <a:solidFill>
                <a:srgbClr val="00B05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052736"/>
                <a:ext cx="8229600" cy="5328592"/>
              </a:xfrm>
            </p:spPr>
            <p:txBody>
              <a:bodyPr>
                <a:normAutofit fontScale="92500" lnSpcReduction="20000"/>
              </a:bodyPr>
              <a:lstStyle/>
              <a:p>
                <a:r>
                  <a:rPr lang="cs-CZ" dirty="0" smtClean="0"/>
                  <a:t>1)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2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</a:rPr>
                      <m:t>3=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𝒙</m:t>
                    </m:r>
                    <m:r>
                      <a:rPr lang="cs-CZ" b="1" i="1" smtClean="0">
                        <a:latin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</a:rPr>
                      <m:t>𝟑</m:t>
                    </m:r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b="1" dirty="0" smtClean="0"/>
              </a:p>
              <a:p>
                <a:r>
                  <a:rPr lang="cs-CZ" dirty="0" smtClean="0"/>
                  <a:t>2)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+7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+5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+7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4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𝑎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5=</m:t>
                    </m:r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𝒂</m:t>
                    </m:r>
                    <m:r>
                      <a:rPr lang="cs-CZ" b="1" i="1" smtClean="0">
                        <a:latin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</a:rPr>
                      <m:t>𝟐</m:t>
                    </m:r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b="1" dirty="0" smtClean="0"/>
              </a:p>
              <a:p>
                <a:r>
                  <a:rPr lang="cs-CZ" dirty="0" smtClean="0"/>
                  <a:t>3)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−6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+4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2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−6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+3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0070C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4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𝑦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</a:rPr>
                      <m:t>4=</m:t>
                    </m:r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𝟓</m:t>
                    </m:r>
                    <m:sSup>
                      <m:sSup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𝒚</m:t>
                        </m:r>
                      </m:e>
                      <m:sup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solidFill>
                          <a:srgbClr val="0070C0"/>
                        </a:solidFill>
                        <a:latin typeface="Cambria Math"/>
                      </a:rPr>
                      <m:t>−</m:t>
                    </m:r>
                    <m:r>
                      <a:rPr lang="cs-CZ" b="1" i="1" smtClean="0">
                        <a:solidFill>
                          <a:srgbClr val="0070C0"/>
                        </a:solidFill>
                        <a:latin typeface="Cambria Math"/>
                      </a:rPr>
                      <m:t>𝟏𝟎</m:t>
                    </m:r>
                    <m:r>
                      <a:rPr lang="cs-CZ" b="1" i="1" smtClean="0">
                        <a:solidFill>
                          <a:srgbClr val="0070C0"/>
                        </a:solidFill>
                        <a:latin typeface="Cambria Math"/>
                      </a:rPr>
                      <m:t>𝒚</m:t>
                    </m:r>
                    <m:r>
                      <a:rPr lang="cs-CZ" b="1" i="1" smtClean="0">
                        <a:latin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</a:rPr>
                      <m:t>𝟕</m:t>
                    </m:r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b="1" dirty="0" smtClean="0"/>
              </a:p>
              <a:p>
                <a:r>
                  <a:rPr lang="cs-CZ" dirty="0" smtClean="0"/>
                  <a:t>4)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5−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atin typeface="Cambria Math"/>
                          </a:rPr>
                          <m:t>−9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=5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2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𝑏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</a:rPr>
                      <m:t>3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+4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</a:rPr>
                      <m:t>−9=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𝟐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𝒃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𝟏</m:t>
                    </m:r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052736"/>
                <a:ext cx="8229600" cy="5328592"/>
              </a:xfrm>
              <a:blipFill rotWithShape="1">
                <a:blip r:embed="rId2"/>
                <a:stretch>
                  <a:fillRect l="-1481" t="-29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3419872" y="1052736"/>
            <a:ext cx="2664296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115922" y="1052736"/>
            <a:ext cx="2056478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65445" y="1819195"/>
            <a:ext cx="3456384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99592" y="2367251"/>
            <a:ext cx="2056478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99592" y="3789040"/>
            <a:ext cx="5544616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99592" y="4206164"/>
            <a:ext cx="3049996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99592" y="5589240"/>
            <a:ext cx="4104456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04048" y="5661248"/>
            <a:ext cx="1944216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2768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Pozorně kontroluj</a:t>
            </a:r>
            <a:endParaRPr lang="cs-CZ" sz="2800" dirty="0">
              <a:solidFill>
                <a:srgbClr val="00B05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052736"/>
                <a:ext cx="8229600" cy="5328592"/>
              </a:xfrm>
            </p:spPr>
            <p:txBody>
              <a:bodyPr>
                <a:normAutofit fontScale="92500" lnSpcReduction="20000"/>
              </a:bodyPr>
              <a:lstStyle/>
              <a:p>
                <a:r>
                  <a:rPr lang="cs-CZ" dirty="0" smtClean="0"/>
                  <a:t>1)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2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</a:rPr>
                      <m:t>3=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𝒙</m:t>
                    </m:r>
                    <m:r>
                      <a:rPr lang="cs-CZ" b="1" i="1" smtClean="0">
                        <a:latin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</a:rPr>
                      <m:t>𝟑</m:t>
                    </m:r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b="1" dirty="0" smtClean="0"/>
              </a:p>
              <a:p>
                <a:r>
                  <a:rPr lang="cs-CZ" dirty="0" smtClean="0"/>
                  <a:t>2)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+7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+5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+7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4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𝑎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5=</m:t>
                    </m:r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𝒂</m:t>
                    </m:r>
                    <m:r>
                      <a:rPr lang="cs-CZ" b="1" i="1" smtClean="0">
                        <a:latin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</a:rPr>
                      <m:t>𝟐</m:t>
                    </m:r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b="1" dirty="0" smtClean="0"/>
              </a:p>
              <a:p>
                <a:r>
                  <a:rPr lang="cs-CZ" dirty="0" smtClean="0"/>
                  <a:t>3)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−6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+4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2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−6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+3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0070C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4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𝑦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</a:rPr>
                      <m:t>4=</m:t>
                    </m:r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𝟓</m:t>
                    </m:r>
                    <m:sSup>
                      <m:sSup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𝒚</m:t>
                        </m:r>
                      </m:e>
                      <m:sup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solidFill>
                          <a:srgbClr val="0070C0"/>
                        </a:solidFill>
                        <a:latin typeface="Cambria Math"/>
                      </a:rPr>
                      <m:t>−</m:t>
                    </m:r>
                    <m:r>
                      <a:rPr lang="cs-CZ" b="1" i="1" smtClean="0">
                        <a:solidFill>
                          <a:srgbClr val="0070C0"/>
                        </a:solidFill>
                        <a:latin typeface="Cambria Math"/>
                      </a:rPr>
                      <m:t>𝟏𝟎</m:t>
                    </m:r>
                    <m:r>
                      <a:rPr lang="cs-CZ" b="1" i="1" smtClean="0">
                        <a:solidFill>
                          <a:srgbClr val="0070C0"/>
                        </a:solidFill>
                        <a:latin typeface="Cambria Math"/>
                      </a:rPr>
                      <m:t>𝒚</m:t>
                    </m:r>
                    <m:r>
                      <a:rPr lang="cs-CZ" b="1" i="1" smtClean="0">
                        <a:latin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</a:rPr>
                      <m:t>𝟕</m:t>
                    </m:r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b="1" dirty="0" smtClean="0"/>
              </a:p>
              <a:p>
                <a:r>
                  <a:rPr lang="cs-CZ" dirty="0" smtClean="0"/>
                  <a:t>4)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5−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atin typeface="Cambria Math"/>
                          </a:rPr>
                          <m:t>−9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=5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2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𝑏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</a:rPr>
                      <m:t>3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+4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</a:rPr>
                      <m:t>−9=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𝟐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𝒃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𝟏</m:t>
                    </m:r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052736"/>
                <a:ext cx="8229600" cy="5328592"/>
              </a:xfrm>
              <a:blipFill rotWithShape="1">
                <a:blip r:embed="rId2"/>
                <a:stretch>
                  <a:fillRect l="-1481" t="-29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90683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457200" y="274638"/>
                <a:ext cx="8229600" cy="778098"/>
              </a:xfrm>
            </p:spPr>
            <p:txBody>
              <a:bodyPr>
                <a:normAutofit/>
              </a:bodyPr>
              <a:lstStyle/>
              <a:p>
                <a:pPr algn="l"/>
                <a:r>
                  <a:rPr lang="cs-CZ" sz="3200" dirty="0" smtClean="0"/>
                  <a:t>Od výrazu</a:t>
                </a:r>
                <a14:m>
                  <m:oMath xmlns:m="http://schemas.openxmlformats.org/officeDocument/2006/math">
                    <m:r>
                      <a:rPr lang="cs-CZ" sz="3200" b="0" i="0" smtClean="0">
                        <a:latin typeface="Cambria Math"/>
                      </a:rPr>
                      <m:t> </m:t>
                    </m:r>
                    <m:r>
                      <a:rPr lang="cs-CZ" sz="3200" b="0" i="1" smtClean="0">
                        <a:latin typeface="Cambria Math"/>
                      </a:rPr>
                      <m:t> 5</m:t>
                    </m:r>
                    <m:sSup>
                      <m:sSupPr>
                        <m:ctrlPr>
                          <a:rPr lang="cs-CZ" sz="32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32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3200" b="0" i="1" smtClean="0">
                        <a:latin typeface="Cambria Math"/>
                      </a:rPr>
                      <m:t>+3</m:t>
                    </m:r>
                    <m:r>
                      <a:rPr lang="cs-CZ" sz="3200" b="0" i="1" smtClean="0">
                        <a:latin typeface="Cambria Math"/>
                      </a:rPr>
                      <m:t>𝑥</m:t>
                    </m:r>
                    <m:r>
                      <a:rPr lang="cs-CZ" sz="3200" b="0" i="1" smtClean="0">
                        <a:latin typeface="Cambria Math"/>
                      </a:rPr>
                      <m:t>−9</m:t>
                    </m:r>
                  </m:oMath>
                </a14:m>
                <a:r>
                  <a:rPr lang="cs-CZ" sz="3200" dirty="0" smtClean="0"/>
                  <a:t> odečti</a:t>
                </a:r>
                <a:endParaRPr lang="cs-CZ" sz="3200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457200" y="274638"/>
                <a:ext cx="8229600" cy="778098"/>
              </a:xfrm>
              <a:blipFill rotWithShape="1">
                <a:blip r:embed="rId2"/>
                <a:stretch>
                  <a:fillRect l="-1852" b="-132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412776"/>
                <a:ext cx="8229600" cy="4713387"/>
              </a:xfrm>
            </p:spPr>
            <p:txBody>
              <a:bodyPr>
                <a:normAutofit fontScale="92500" lnSpcReduction="10000"/>
              </a:bodyPr>
              <a:lstStyle/>
              <a:p>
                <a:pPr marL="514350" indent="-514350">
                  <a:buAutoNum type="alphaLcParenR"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𝑣</m:t>
                    </m:r>
                    <m:r>
                      <a:rPr lang="cs-CZ" b="0" i="1" smtClean="0">
                        <a:latin typeface="Cambria Math"/>
                      </a:rPr>
                      <m:t>ý</m:t>
                    </m:r>
                    <m:r>
                      <a:rPr lang="cs-CZ" b="0" i="1" smtClean="0">
                        <a:latin typeface="Cambria Math"/>
                      </a:rPr>
                      <m:t>𝑟𝑎𝑧</m:t>
                    </m:r>
                    <m:r>
                      <a:rPr lang="cs-CZ" b="0" i="1" smtClean="0">
                        <a:latin typeface="Cambria Math"/>
                      </a:rPr>
                      <m:t> 4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−7</m:t>
                    </m:r>
                  </m:oMath>
                </a14:m>
                <a:r>
                  <a:rPr lang="cs-CZ" dirty="0" smtClean="0"/>
                  <a:t>		b) výraz 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−6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+11</m:t>
                    </m:r>
                  </m:oMath>
                </a14:m>
                <a:endParaRPr lang="cs-CZ" dirty="0" smtClean="0"/>
              </a:p>
              <a:p>
                <a:pPr marL="514350" indent="-514350">
                  <a:buAutoNum type="alphaLcParenR"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a) (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5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i="1">
                        <a:latin typeface="Cambria Math"/>
                      </a:rPr>
                      <m:t>+3</m:t>
                    </m:r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</a:rPr>
                      <m:t>−9</m:t>
                    </m:r>
                  </m:oMath>
                </a14:m>
                <a:r>
                  <a:rPr lang="cs-CZ" dirty="0" smtClean="0"/>
                  <a:t>) – (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−7</m:t>
                    </m:r>
                  </m:oMath>
                </a14:m>
                <a:r>
                  <a:rPr lang="cs-CZ" dirty="0" smtClean="0"/>
                  <a:t>) =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5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+3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−9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4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7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𝟓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𝒙</m:t>
                    </m:r>
                    <m:r>
                      <a:rPr lang="cs-CZ" b="1" i="1" smtClean="0">
                        <a:solidFill>
                          <a:srgbClr val="0070C0"/>
                        </a:solidFill>
                        <a:latin typeface="Cambria Math"/>
                      </a:rPr>
                      <m:t>−</m:t>
                    </m:r>
                    <m:r>
                      <a:rPr lang="cs-CZ" b="1" i="1" smtClean="0">
                        <a:solidFill>
                          <a:srgbClr val="0070C0"/>
                        </a:solidFill>
                        <a:latin typeface="Cambria Math"/>
                      </a:rPr>
                      <m:t>𝟐</m:t>
                    </m:r>
                  </m:oMath>
                </a14:m>
                <a:endParaRPr lang="cs-CZ" b="1" dirty="0" smtClean="0">
                  <a:solidFill>
                    <a:srgbClr val="0070C0"/>
                  </a:solidFill>
                </a:endParaRPr>
              </a:p>
              <a:p>
                <a:pPr marL="0" indent="0">
                  <a:buNone/>
                </a:pPr>
                <a:endParaRPr lang="cs-CZ" b="1" dirty="0" smtClean="0"/>
              </a:p>
              <a:p>
                <a:pPr marL="0" indent="0">
                  <a:buNone/>
                </a:pPr>
                <a:r>
                  <a:rPr lang="cs-CZ" dirty="0" smtClean="0"/>
                  <a:t>b) (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5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i="1">
                        <a:latin typeface="Cambria Math"/>
                      </a:rPr>
                      <m:t>+3</m:t>
                    </m:r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</a:rPr>
                      <m:t>−9</m:t>
                    </m:r>
                    <m:r>
                      <a:rPr lang="cs-CZ" b="0" i="0" smtClean="0">
                        <a:latin typeface="Cambria Math"/>
                      </a:rPr>
                      <m:t>)−(</m:t>
                    </m:r>
                    <m:r>
                      <a:rPr lang="cs-CZ" b="0" i="1" smtClean="0">
                        <a:latin typeface="Cambria Math"/>
                      </a:rPr>
                      <m:t>−3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−6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+11)=</m:t>
                    </m:r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   =</m:t>
                    </m:r>
                    <m:r>
                      <a:rPr lang="cs-CZ" i="1" smtClean="0">
                        <a:solidFill>
                          <a:srgbClr val="FF0000"/>
                        </a:solidFill>
                        <a:latin typeface="Cambria Math"/>
                      </a:rPr>
                      <m:t>5</m:t>
                    </m:r>
                    <m:sSup>
                      <m:sSup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i="1" smtClean="0">
                        <a:solidFill>
                          <a:srgbClr val="0070C0"/>
                        </a:solidFill>
                        <a:latin typeface="Cambria Math"/>
                      </a:rPr>
                      <m:t>+3</m:t>
                    </m:r>
                    <m:r>
                      <a:rPr lang="cs-CZ" i="1" smtClean="0">
                        <a:solidFill>
                          <a:srgbClr val="0070C0"/>
                        </a:solidFill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</a:rPr>
                      <m:t>−9</m:t>
                    </m:r>
                  </m:oMath>
                </a14:m>
                <a:r>
                  <a:rPr lang="cs-CZ" b="0" dirty="0" smtClean="0"/>
                  <a:t> </a:t>
                </a:r>
                <a14:m>
                  <m:oMath xmlns:m="http://schemas.openxmlformats.org/officeDocument/2006/math">
                    <m:r>
                      <a:rPr lang="cs-CZ" b="1" i="0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b="0" i="0" smtClean="0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6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𝑥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11=</m:t>
                    </m:r>
                  </m:oMath>
                </a14:m>
                <a:endParaRPr lang="cs-CZ" b="0" i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b="0" dirty="0" smtClean="0"/>
                  <a:t>     = 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srgbClr val="FF0000"/>
                        </a:solidFill>
                        <a:latin typeface="Cambria Math"/>
                      </a:rPr>
                      <m:t>8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+9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−20</m:t>
                    </m:r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</a:t>
                </a:r>
              </a:p>
              <a:p>
                <a:pPr marL="0" indent="0">
                  <a:buNone/>
                </a:pPr>
                <a:endParaRPr lang="cs-CZ" i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412776"/>
                <a:ext cx="8229600" cy="4713387"/>
              </a:xfrm>
              <a:blipFill rotWithShape="1">
                <a:blip r:embed="rId3"/>
                <a:stretch>
                  <a:fillRect l="-1704" t="-24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556855" y="2348880"/>
            <a:ext cx="4896544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95265" y="2879545"/>
            <a:ext cx="3720751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704006" y="2811818"/>
            <a:ext cx="3096345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56855" y="3872350"/>
            <a:ext cx="6679441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95265" y="4402297"/>
            <a:ext cx="5880990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22661" y="4906353"/>
            <a:ext cx="3013099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6903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457200" y="274638"/>
                <a:ext cx="8229600" cy="778098"/>
              </a:xfrm>
            </p:spPr>
            <p:txBody>
              <a:bodyPr>
                <a:normAutofit/>
              </a:bodyPr>
              <a:lstStyle/>
              <a:p>
                <a:pPr algn="l"/>
                <a:r>
                  <a:rPr lang="cs-CZ" sz="3200" dirty="0" smtClean="0"/>
                  <a:t>Od výrazu</a:t>
                </a:r>
                <a14:m>
                  <m:oMath xmlns:m="http://schemas.openxmlformats.org/officeDocument/2006/math">
                    <m:r>
                      <a:rPr lang="cs-CZ" sz="3200" b="0" i="0" smtClean="0">
                        <a:latin typeface="Cambria Math"/>
                      </a:rPr>
                      <m:t> </m:t>
                    </m:r>
                    <m:r>
                      <a:rPr lang="cs-CZ" sz="3200" b="0" i="1" smtClean="0">
                        <a:latin typeface="Cambria Math"/>
                      </a:rPr>
                      <m:t> 5</m:t>
                    </m:r>
                    <m:sSup>
                      <m:sSupPr>
                        <m:ctrlPr>
                          <a:rPr lang="cs-CZ" sz="32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32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3200" b="0" i="1" smtClean="0">
                        <a:latin typeface="Cambria Math"/>
                      </a:rPr>
                      <m:t>+3</m:t>
                    </m:r>
                    <m:r>
                      <a:rPr lang="cs-CZ" sz="3200" b="0" i="1" smtClean="0">
                        <a:latin typeface="Cambria Math"/>
                      </a:rPr>
                      <m:t>𝑥</m:t>
                    </m:r>
                    <m:r>
                      <a:rPr lang="cs-CZ" sz="3200" b="0" i="1" smtClean="0">
                        <a:latin typeface="Cambria Math"/>
                      </a:rPr>
                      <m:t>−9</m:t>
                    </m:r>
                  </m:oMath>
                </a14:m>
                <a:r>
                  <a:rPr lang="cs-CZ" sz="3200" dirty="0" smtClean="0"/>
                  <a:t> odečti</a:t>
                </a:r>
                <a:endParaRPr lang="cs-CZ" sz="3200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457200" y="274638"/>
                <a:ext cx="8229600" cy="778098"/>
              </a:xfrm>
              <a:blipFill rotWithShape="1">
                <a:blip r:embed="rId2"/>
                <a:stretch>
                  <a:fillRect l="-1852" b="-132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412776"/>
                <a:ext cx="8229600" cy="4713387"/>
              </a:xfrm>
            </p:spPr>
            <p:txBody>
              <a:bodyPr>
                <a:normAutofit fontScale="92500" lnSpcReduction="10000"/>
              </a:bodyPr>
              <a:lstStyle/>
              <a:p>
                <a:pPr marL="514350" indent="-514350">
                  <a:buAutoNum type="alphaLcParenR"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−7</m:t>
                    </m:r>
                  </m:oMath>
                </a14:m>
                <a:r>
                  <a:rPr lang="cs-CZ" dirty="0" smtClean="0"/>
                  <a:t>			b)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−6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+11</m:t>
                    </m:r>
                  </m:oMath>
                </a14:m>
                <a:endParaRPr lang="cs-CZ" dirty="0" smtClean="0"/>
              </a:p>
              <a:p>
                <a:pPr marL="514350" indent="-514350">
                  <a:buAutoNum type="alphaLcParenR"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a) (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5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i="1">
                        <a:latin typeface="Cambria Math"/>
                      </a:rPr>
                      <m:t>+3</m:t>
                    </m:r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</a:rPr>
                      <m:t>−9</m:t>
                    </m:r>
                  </m:oMath>
                </a14:m>
                <a:r>
                  <a:rPr lang="cs-CZ" dirty="0" smtClean="0"/>
                  <a:t>) – (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−7</m:t>
                    </m:r>
                  </m:oMath>
                </a14:m>
                <a:r>
                  <a:rPr lang="cs-CZ" dirty="0" smtClean="0"/>
                  <a:t>) =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5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+3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−9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4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7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𝟓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𝒙</m:t>
                    </m:r>
                    <m:r>
                      <a:rPr lang="cs-CZ" b="1" i="1" smtClean="0">
                        <a:solidFill>
                          <a:srgbClr val="0070C0"/>
                        </a:solidFill>
                        <a:latin typeface="Cambria Math"/>
                      </a:rPr>
                      <m:t>−</m:t>
                    </m:r>
                    <m:r>
                      <a:rPr lang="cs-CZ" b="1" i="1" smtClean="0">
                        <a:solidFill>
                          <a:srgbClr val="0070C0"/>
                        </a:solidFill>
                        <a:latin typeface="Cambria Math"/>
                      </a:rPr>
                      <m:t>𝟐</m:t>
                    </m:r>
                  </m:oMath>
                </a14:m>
                <a:endParaRPr lang="cs-CZ" b="1" dirty="0" smtClean="0">
                  <a:solidFill>
                    <a:srgbClr val="0070C0"/>
                  </a:solidFill>
                </a:endParaRPr>
              </a:p>
              <a:p>
                <a:pPr marL="0" indent="0">
                  <a:buNone/>
                </a:pPr>
                <a:endParaRPr lang="cs-CZ" b="1" dirty="0" smtClean="0"/>
              </a:p>
              <a:p>
                <a:pPr marL="0" indent="0">
                  <a:buNone/>
                </a:pPr>
                <a:r>
                  <a:rPr lang="cs-CZ" dirty="0" smtClean="0"/>
                  <a:t>b) (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5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i="1">
                        <a:latin typeface="Cambria Math"/>
                      </a:rPr>
                      <m:t>+3</m:t>
                    </m:r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</a:rPr>
                      <m:t>−9</m:t>
                    </m:r>
                    <m:r>
                      <a:rPr lang="cs-CZ" b="0" i="0" smtClean="0">
                        <a:latin typeface="Cambria Math"/>
                      </a:rPr>
                      <m:t>)−(</m:t>
                    </m:r>
                    <m:r>
                      <a:rPr lang="cs-CZ" b="0" i="1" smtClean="0">
                        <a:latin typeface="Cambria Math"/>
                      </a:rPr>
                      <m:t>−3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−6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+11)=</m:t>
                    </m:r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   =</m:t>
                    </m:r>
                    <m:r>
                      <a:rPr lang="cs-CZ" i="1" smtClean="0">
                        <a:solidFill>
                          <a:srgbClr val="FF0000"/>
                        </a:solidFill>
                        <a:latin typeface="Cambria Math"/>
                      </a:rPr>
                      <m:t>5</m:t>
                    </m:r>
                    <m:sSup>
                      <m:sSup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i="1" smtClean="0">
                        <a:solidFill>
                          <a:srgbClr val="0070C0"/>
                        </a:solidFill>
                        <a:latin typeface="Cambria Math"/>
                      </a:rPr>
                      <m:t>+3</m:t>
                    </m:r>
                    <m:r>
                      <a:rPr lang="cs-CZ" i="1" smtClean="0">
                        <a:solidFill>
                          <a:srgbClr val="0070C0"/>
                        </a:solidFill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</a:rPr>
                      <m:t>−9</m:t>
                    </m:r>
                  </m:oMath>
                </a14:m>
                <a:r>
                  <a:rPr lang="cs-CZ" b="0" dirty="0" smtClean="0"/>
                  <a:t>  </a:t>
                </a:r>
                <a14:m>
                  <m:oMath xmlns:m="http://schemas.openxmlformats.org/officeDocument/2006/math">
                    <m:r>
                      <a:rPr lang="cs-CZ" b="1" i="0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 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6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𝑥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11=</m:t>
                    </m:r>
                  </m:oMath>
                </a14:m>
                <a:endParaRPr lang="cs-CZ" b="0" i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b="0" dirty="0" smtClean="0"/>
                  <a:t>     = 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srgbClr val="FF0000"/>
                        </a:solidFill>
                        <a:latin typeface="Cambria Math"/>
                      </a:rPr>
                      <m:t>8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+9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−20</m:t>
                    </m:r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</a:t>
                </a:r>
              </a:p>
              <a:p>
                <a:pPr marL="0" indent="0">
                  <a:buNone/>
                </a:pPr>
                <a:endParaRPr lang="cs-CZ" i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412776"/>
                <a:ext cx="8229600" cy="4713387"/>
              </a:xfrm>
              <a:blipFill rotWithShape="1">
                <a:blip r:embed="rId3"/>
                <a:stretch>
                  <a:fillRect l="-1704" t="-24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19007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457200" y="274638"/>
                <a:ext cx="8229600" cy="1642194"/>
              </a:xfrm>
              <a:ln w="6350">
                <a:solidFill>
                  <a:schemeClr val="tx1"/>
                </a:solidFill>
              </a:ln>
            </p:spPr>
            <p:txBody>
              <a:bodyPr>
                <a:normAutofit/>
              </a:bodyPr>
              <a:lstStyle/>
              <a:p>
                <a:pPr algn="l"/>
                <a:r>
                  <a:rPr lang="cs-CZ" sz="2800" dirty="0" smtClean="0"/>
                  <a:t>Urči rozdíl mnohočlenů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latin typeface="Cambria Math"/>
                      </a:rPr>
                      <m:t>(</m:t>
                    </m:r>
                    <m:r>
                      <a:rPr lang="cs-CZ" sz="2800" b="0" i="1" smtClean="0">
                        <a:latin typeface="Cambria Math"/>
                      </a:rPr>
                      <m:t>5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−3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+4</m:t>
                    </m:r>
                    <m:r>
                      <a:rPr lang="cs-CZ" sz="2800" b="0" i="1" smtClean="0">
                        <a:latin typeface="Cambria Math"/>
                      </a:rPr>
                      <m:t>𝑚</m:t>
                    </m:r>
                    <m:r>
                      <a:rPr lang="cs-CZ" sz="2800" b="0" i="1" smtClean="0">
                        <a:latin typeface="Cambria Math"/>
                      </a:rPr>
                      <m:t>+8 )</m:t>
                    </m:r>
                  </m:oMath>
                </a14:m>
                <a:r>
                  <a:rPr lang="cs-CZ" sz="2800" dirty="0" smtClean="0"/>
                  <a:t> a (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−2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latin typeface="Cambria Math"/>
                      </a:rPr>
                      <m:t>𝑚</m:t>
                    </m:r>
                    <m:r>
                      <a:rPr lang="cs-CZ" sz="2800" b="0" i="1" smtClean="0">
                        <a:latin typeface="Cambria Math"/>
                      </a:rPr>
                      <m:t>−6)</m:t>
                    </m:r>
                  </m:oMath>
                </a14:m>
                <a:r>
                  <a:rPr lang="cs-CZ" sz="2800" i="1" dirty="0" smtClean="0"/>
                  <a:t>/v zadaném pořadí/</a:t>
                </a:r>
                <a:br>
                  <a:rPr lang="cs-CZ" sz="2800" i="1" dirty="0" smtClean="0"/>
                </a:br>
                <a:r>
                  <a:rPr lang="cs-CZ" sz="2800" dirty="0" smtClean="0"/>
                  <a:t>Správnost výpočtu zkontroluj pro </a:t>
                </a:r>
                <a:r>
                  <a:rPr lang="cs-CZ" sz="2800" b="1" u="sng" dirty="0" smtClean="0"/>
                  <a:t>m = 2</a:t>
                </a:r>
                <a:endParaRPr lang="cs-CZ" sz="2800" b="1" u="sng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457200" y="274638"/>
                <a:ext cx="8229600" cy="1642194"/>
              </a:xfrm>
              <a:blipFill rotWithShape="1">
                <a:blip r:embed="rId2"/>
                <a:stretch>
                  <a:fillRect l="-1480" b="-2222"/>
                </a:stretch>
              </a:blipFill>
              <a:ln w="6350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2204864"/>
                <a:ext cx="8435280" cy="4065315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d>
                      <m:dPr>
                        <m:ctrlPr>
                          <a:rPr lang="cs-CZ" sz="28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i="1">
                            <a:latin typeface="Cambria Math"/>
                          </a:rPr>
                          <m:t>5</m:t>
                        </m:r>
                        <m:sSup>
                          <m:sSupPr>
                            <m:ctrlPr>
                              <a:rPr lang="cs-CZ" sz="28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i="1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sz="2800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sz="2800" i="1">
                            <a:latin typeface="Cambria Math"/>
                          </a:rPr>
                          <m:t>−3</m:t>
                        </m:r>
                        <m:sSup>
                          <m:sSupPr>
                            <m:ctrlPr>
                              <a:rPr lang="cs-CZ" sz="28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i="1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sz="28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800" i="1">
                            <a:latin typeface="Cambria Math"/>
                          </a:rPr>
                          <m:t>+4</m:t>
                        </m:r>
                        <m:r>
                          <a:rPr lang="cs-CZ" sz="2800" i="1">
                            <a:latin typeface="Cambria Math"/>
                          </a:rPr>
                          <m:t>𝑚</m:t>
                        </m:r>
                        <m:r>
                          <a:rPr lang="cs-CZ" sz="2800" i="1">
                            <a:latin typeface="Cambria Math"/>
                          </a:rPr>
                          <m:t>+8 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−</m:t>
                    </m:r>
                  </m:oMath>
                </a14:m>
                <a:r>
                  <a:rPr lang="cs-CZ" sz="2800" dirty="0" smtClean="0"/>
                  <a:t> </a:t>
                </a:r>
                <a:r>
                  <a:rPr lang="cs-CZ" sz="2800" dirty="0"/>
                  <a:t>(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sz="28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i="1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800" i="1">
                        <a:latin typeface="Cambria Math"/>
                      </a:rPr>
                      <m:t>−2</m:t>
                    </m:r>
                    <m:sSup>
                      <m:sSupPr>
                        <m:ctrlPr>
                          <a:rPr lang="cs-CZ" sz="28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>
                        <a:latin typeface="Cambria Math"/>
                      </a:rPr>
                      <m:t>+</m:t>
                    </m:r>
                    <m:r>
                      <a:rPr lang="cs-CZ" sz="2800" i="1">
                        <a:latin typeface="Cambria Math"/>
                      </a:rPr>
                      <m:t>𝑚</m:t>
                    </m:r>
                    <m:r>
                      <a:rPr lang="cs-CZ" sz="2800" i="1">
                        <a:latin typeface="Cambria Math"/>
                      </a:rPr>
                      <m:t>−6)</m:t>
                    </m:r>
                  </m:oMath>
                </a14:m>
                <a:r>
                  <a:rPr lang="cs-CZ" sz="2800" dirty="0" smtClean="0"/>
                  <a:t>=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</a:rPr>
                      <m:t>5</m:t>
                    </m:r>
                    <m:sSup>
                      <m:sSupPr>
                        <m:ctrlP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800" i="1" smtClean="0">
                        <a:solidFill>
                          <a:srgbClr val="0070C0"/>
                        </a:solidFill>
                        <a:latin typeface="Cambria Math"/>
                      </a:rPr>
                      <m:t>−3</m:t>
                    </m:r>
                    <m:sSup>
                      <m:sSupPr>
                        <m:ctrlPr>
                          <a:rPr lang="cs-CZ" sz="2800" i="1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solidFill>
                              <a:srgbClr val="0070C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i="1">
                            <a:solidFill>
                              <a:srgbClr val="0070C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 smtClean="0">
                        <a:solidFill>
                          <a:srgbClr val="00B050"/>
                        </a:solidFill>
                        <a:latin typeface="Cambria Math"/>
                      </a:rPr>
                      <m:t>+4</m:t>
                    </m:r>
                    <m:r>
                      <a:rPr lang="cs-CZ" sz="2800" i="1" smtClean="0">
                        <a:solidFill>
                          <a:srgbClr val="00B050"/>
                        </a:solidFill>
                        <a:latin typeface="Cambria Math"/>
                      </a:rPr>
                      <m:t>𝑚</m:t>
                    </m:r>
                    <m:r>
                      <a:rPr lang="cs-CZ" sz="2800" i="1">
                        <a:latin typeface="Cambria Math"/>
                      </a:rPr>
                      <m:t>+8</m:t>
                    </m:r>
                    <m:r>
                      <a:rPr lang="cs-CZ" sz="2800" b="1" i="0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</m:oMath>
                </a14:m>
                <a:r>
                  <a:rPr lang="cs-CZ" sz="2800" dirty="0" smtClean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0070C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sz="2800" i="1" smtClean="0">
                        <a:solidFill>
                          <a:srgbClr val="0070C0"/>
                        </a:solidFill>
                        <a:latin typeface="Cambria Math"/>
                      </a:rPr>
                      <m:t>2</m:t>
                    </m:r>
                    <m:sSup>
                      <m:sSupPr>
                        <m:ctrlPr>
                          <a:rPr lang="cs-CZ" sz="2800" i="1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solidFill>
                              <a:srgbClr val="0070C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i="1">
                            <a:solidFill>
                              <a:srgbClr val="0070C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00B05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sz="2800" i="1">
                        <a:solidFill>
                          <a:srgbClr val="00B050"/>
                        </a:solidFill>
                        <a:latin typeface="Cambria Math"/>
                      </a:rPr>
                      <m:t>𝑚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sz="2800" i="1">
                        <a:latin typeface="Cambria Math"/>
                      </a:rPr>
                      <m:t>6</m:t>
                    </m:r>
                    <m:r>
                      <a:rPr lang="cs-CZ" sz="2800" b="0" i="1" smtClean="0">
                        <a:latin typeface="Cambria Math"/>
                      </a:rPr>
                      <m:t>=</m:t>
                    </m:r>
                  </m:oMath>
                </a14:m>
                <a:endParaRPr lang="cs-CZ" sz="2800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</a:rPr>
                      <m:t>𝟐</m:t>
                    </m:r>
                    <m:sSup>
                      <m:sSupPr>
                        <m:ctrlP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𝒎</m:t>
                        </m:r>
                      </m:e>
                      <m:sup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sup>
                    </m:sSup>
                    <m:r>
                      <a:rPr lang="cs-CZ" sz="2800" b="1" i="1" smtClean="0">
                        <a:solidFill>
                          <a:srgbClr val="0070C0"/>
                        </a:solidFill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sz="28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  <m:t>𝒎</m:t>
                        </m:r>
                      </m:e>
                      <m:sup>
                        <m:r>
                          <a:rPr lang="cs-CZ" sz="28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 smtClean="0">
                        <a:solidFill>
                          <a:srgbClr val="00B050"/>
                        </a:solidFill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solidFill>
                          <a:srgbClr val="00B050"/>
                        </a:solidFill>
                        <a:latin typeface="Cambria Math"/>
                      </a:rPr>
                      <m:t>𝟑</m:t>
                    </m:r>
                    <m:r>
                      <a:rPr lang="cs-CZ" sz="2800" b="1" i="1">
                        <a:solidFill>
                          <a:srgbClr val="00B050"/>
                        </a:solidFill>
                        <a:latin typeface="Cambria Math"/>
                      </a:rPr>
                      <m:t>𝒎</m:t>
                    </m:r>
                    <m:r>
                      <a:rPr lang="cs-CZ" sz="2800" b="1" i="1" smtClean="0">
                        <a:latin typeface="Cambria Math"/>
                      </a:rPr>
                      <m:t>+</m:t>
                    </m:r>
                  </m:oMath>
                </a14:m>
                <a:r>
                  <a:rPr lang="cs-CZ" sz="2800" b="1" dirty="0" smtClean="0"/>
                  <a:t>14</a:t>
                </a:r>
                <a:r>
                  <a:rPr lang="cs-CZ" sz="2800" dirty="0"/>
                  <a:t/>
                </a:r>
                <a:br>
                  <a:rPr lang="cs-CZ" sz="2800" dirty="0"/>
                </a:br>
                <a:r>
                  <a:rPr lang="cs-CZ" sz="2800" b="1" dirty="0" smtClean="0"/>
                  <a:t>Kontrola</a:t>
                </a:r>
                <a:r>
                  <a:rPr lang="cs-CZ" sz="2800" dirty="0" smtClean="0"/>
                  <a:t>:</a:t>
                </a:r>
              </a:p>
              <a:p>
                <a14:m>
                  <m:oMath xmlns:m="http://schemas.openxmlformats.org/officeDocument/2006/math">
                    <m:d>
                      <m:dPr>
                        <m:ctrlPr>
                          <a:rPr lang="cs-CZ" sz="28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i="1">
                            <a:latin typeface="Cambria Math"/>
                          </a:rPr>
                          <m:t>5</m:t>
                        </m:r>
                        <m:r>
                          <a:rPr lang="cs-CZ" sz="280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sSup>
                          <m:sSupPr>
                            <m:ctrlPr>
                              <a:rPr lang="cs-CZ" sz="28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2</m:t>
                            </m:r>
                          </m:e>
                          <m:sup>
                            <m:r>
                              <a:rPr lang="cs-CZ" sz="2800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sz="2800" i="1">
                            <a:latin typeface="Cambria Math"/>
                          </a:rPr>
                          <m:t>−3</m:t>
                        </m:r>
                        <m:sSup>
                          <m:sSupPr>
                            <m:ctrlPr>
                              <a:rPr lang="cs-CZ" sz="28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i="1" smtClean="0">
                                <a:latin typeface="Cambria Math"/>
                                <a:ea typeface="Cambria Math"/>
                              </a:rPr>
                              <m:t>∙</m:t>
                            </m:r>
                            <m:r>
                              <a:rPr lang="cs-CZ" sz="28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e>
                          <m:sup>
                            <m:r>
                              <a:rPr lang="cs-CZ" sz="28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800" i="1">
                            <a:latin typeface="Cambria Math"/>
                          </a:rPr>
                          <m:t>+4</m:t>
                        </m:r>
                        <m:r>
                          <a:rPr lang="cs-CZ" sz="280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2</m:t>
                        </m:r>
                        <m:r>
                          <a:rPr lang="cs-CZ" sz="2800" i="1">
                            <a:latin typeface="Cambria Math"/>
                          </a:rPr>
                          <m:t>+8 </m:t>
                        </m:r>
                      </m:e>
                    </m:d>
                  </m:oMath>
                </a14:m>
                <a:r>
                  <a:rPr lang="cs-CZ" sz="2800" dirty="0" smtClean="0"/>
                  <a:t>- </a:t>
                </a:r>
                <a:r>
                  <a:rPr lang="cs-CZ" sz="2800" dirty="0"/>
                  <a:t>(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sz="28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e>
                      <m:sup>
                        <m:r>
                          <a:rPr lang="cs-CZ" sz="2800" i="1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800" i="1">
                        <a:latin typeface="Cambria Math"/>
                      </a:rPr>
                      <m:t>−2</m:t>
                    </m:r>
                    <m:sSup>
                      <m:sSupPr>
                        <m:ctrlPr>
                          <a:rPr lang="cs-CZ" sz="28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e>
                      <m:sup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latin typeface="Cambria Math"/>
                      </a:rPr>
                      <m:t>2</m:t>
                    </m:r>
                    <m:r>
                      <a:rPr lang="cs-CZ" sz="2800" i="1">
                        <a:latin typeface="Cambria Math"/>
                      </a:rPr>
                      <m:t>−6)</m:t>
                    </m:r>
                  </m:oMath>
                </a14:m>
                <a:r>
                  <a:rPr lang="cs-CZ" sz="2800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sz="2800" dirty="0" smtClean="0"/>
                  <a:t>     = (5 ∙ 8 – 3 ∙ 4 + 8 + 8) – (3 ∙ 8 – 2 ∙ 4 + 2 – 6) =</a:t>
                </a:r>
              </a:p>
              <a:p>
                <a:pPr marL="0" indent="0">
                  <a:buNone/>
                </a:pPr>
                <a:r>
                  <a:rPr lang="cs-CZ" sz="2800" dirty="0" smtClean="0"/>
                  <a:t>     = (40 -12 + 16) – (24 – 8 + 2 - 6) = 44 – 12 = </a:t>
                </a:r>
                <a:r>
                  <a:rPr lang="cs-CZ" sz="2800" b="1" u="sng" dirty="0" smtClean="0"/>
                  <a:t>32</a:t>
                </a:r>
                <a:r>
                  <a:rPr lang="cs-CZ" sz="2800" dirty="0" smtClean="0"/>
                  <a:t> </a:t>
                </a:r>
              </a:p>
              <a:p>
                <a:r>
                  <a:rPr lang="cs-CZ" sz="2800" dirty="0" smtClean="0"/>
                  <a:t>2 ∙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+3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∙2+14</m:t>
                    </m:r>
                  </m:oMath>
                </a14:m>
                <a:r>
                  <a:rPr lang="cs-CZ" sz="2800" dirty="0" smtClean="0"/>
                  <a:t> = 2 ∙ 8 – 4 + 6 + 14 = </a:t>
                </a:r>
                <a:r>
                  <a:rPr lang="cs-CZ" sz="2800" b="1" u="sng" dirty="0" smtClean="0"/>
                  <a:t>32</a:t>
                </a:r>
              </a:p>
              <a:p>
                <a:pPr marL="0" indent="0">
                  <a:buNone/>
                </a:pPr>
                <a:endParaRPr lang="cs-CZ" sz="2800" dirty="0" smtClean="0"/>
              </a:p>
              <a:p>
                <a:pPr marL="0" indent="0">
                  <a:buNone/>
                </a:pPr>
                <a:endParaRPr lang="cs-CZ" sz="28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2204864"/>
                <a:ext cx="8435280" cy="4065315"/>
              </a:xfrm>
              <a:blipFill rotWithShape="1">
                <a:blip r:embed="rId3"/>
                <a:stretch>
                  <a:fillRect l="-1517" t="-1349" b="-34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467544" y="2204864"/>
            <a:ext cx="7848872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7544" y="2780928"/>
            <a:ext cx="7848872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7544" y="3284984"/>
            <a:ext cx="3744416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67544" y="3723870"/>
            <a:ext cx="2160240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7544" y="4168258"/>
            <a:ext cx="8136904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53213" y="4678350"/>
            <a:ext cx="7447179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38882" y="5188442"/>
            <a:ext cx="7447179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67545" y="5692498"/>
            <a:ext cx="4094926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579774" y="5692498"/>
            <a:ext cx="2656522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288965" y="5734988"/>
            <a:ext cx="704533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982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457200" y="274638"/>
                <a:ext cx="8229600" cy="1642194"/>
              </a:xfrm>
              <a:ln w="6350">
                <a:solidFill>
                  <a:schemeClr val="tx1"/>
                </a:solidFill>
              </a:ln>
            </p:spPr>
            <p:txBody>
              <a:bodyPr>
                <a:normAutofit/>
              </a:bodyPr>
              <a:lstStyle/>
              <a:p>
                <a:pPr algn="l"/>
                <a:r>
                  <a:rPr lang="cs-CZ" sz="2800" dirty="0" smtClean="0"/>
                  <a:t>Urči rozdíl mnohočlenů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latin typeface="Cambria Math"/>
                      </a:rPr>
                      <m:t>(</m:t>
                    </m:r>
                    <m:r>
                      <a:rPr lang="cs-CZ" sz="2800" b="0" i="1" smtClean="0">
                        <a:latin typeface="Cambria Math"/>
                      </a:rPr>
                      <m:t>5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−3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+4</m:t>
                    </m:r>
                    <m:r>
                      <a:rPr lang="cs-CZ" sz="2800" b="0" i="1" smtClean="0">
                        <a:latin typeface="Cambria Math"/>
                      </a:rPr>
                      <m:t>𝑚</m:t>
                    </m:r>
                    <m:r>
                      <a:rPr lang="cs-CZ" sz="2800" b="0" i="1" smtClean="0">
                        <a:latin typeface="Cambria Math"/>
                      </a:rPr>
                      <m:t>+8 )</m:t>
                    </m:r>
                  </m:oMath>
                </a14:m>
                <a:r>
                  <a:rPr lang="cs-CZ" sz="2800" dirty="0" smtClean="0"/>
                  <a:t> a (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−2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latin typeface="Cambria Math"/>
                      </a:rPr>
                      <m:t>𝑚</m:t>
                    </m:r>
                    <m:r>
                      <a:rPr lang="cs-CZ" sz="2800" b="0" i="1" smtClean="0">
                        <a:latin typeface="Cambria Math"/>
                      </a:rPr>
                      <m:t>−6)</m:t>
                    </m:r>
                  </m:oMath>
                </a14:m>
                <a:r>
                  <a:rPr lang="cs-CZ" sz="2800" i="1" dirty="0" smtClean="0"/>
                  <a:t>/v zadaném pořadí/</a:t>
                </a:r>
                <a:br>
                  <a:rPr lang="cs-CZ" sz="2800" i="1" dirty="0" smtClean="0"/>
                </a:br>
                <a:r>
                  <a:rPr lang="cs-CZ" sz="2800" dirty="0" smtClean="0"/>
                  <a:t>Správnost výpočtu zkontroluj pro </a:t>
                </a:r>
                <a:r>
                  <a:rPr lang="cs-CZ" sz="2800" b="1" u="sng" dirty="0" smtClean="0"/>
                  <a:t>m = 2</a:t>
                </a:r>
                <a:endParaRPr lang="cs-CZ" sz="2800" b="1" u="sng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457200" y="274638"/>
                <a:ext cx="8229600" cy="1642194"/>
              </a:xfrm>
              <a:blipFill rotWithShape="1">
                <a:blip r:embed="rId2"/>
                <a:stretch>
                  <a:fillRect l="-1480" b="-2222"/>
                </a:stretch>
              </a:blipFill>
              <a:ln w="6350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2060848"/>
                <a:ext cx="8435280" cy="4065315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d>
                      <m:dPr>
                        <m:ctrlPr>
                          <a:rPr lang="cs-CZ" sz="28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i="1">
                            <a:latin typeface="Cambria Math"/>
                          </a:rPr>
                          <m:t>5</m:t>
                        </m:r>
                        <m:sSup>
                          <m:sSupPr>
                            <m:ctrlPr>
                              <a:rPr lang="cs-CZ" sz="28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i="1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sz="2800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sz="2800" i="1">
                            <a:latin typeface="Cambria Math"/>
                          </a:rPr>
                          <m:t>−3</m:t>
                        </m:r>
                        <m:sSup>
                          <m:sSupPr>
                            <m:ctrlPr>
                              <a:rPr lang="cs-CZ" sz="28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i="1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sz="28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800" i="1">
                            <a:latin typeface="Cambria Math"/>
                          </a:rPr>
                          <m:t>+4</m:t>
                        </m:r>
                        <m:r>
                          <a:rPr lang="cs-CZ" sz="2800" i="1">
                            <a:latin typeface="Cambria Math"/>
                          </a:rPr>
                          <m:t>𝑚</m:t>
                        </m:r>
                        <m:r>
                          <a:rPr lang="cs-CZ" sz="2800" i="1">
                            <a:latin typeface="Cambria Math"/>
                          </a:rPr>
                          <m:t>+8 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−</m:t>
                    </m:r>
                  </m:oMath>
                </a14:m>
                <a:r>
                  <a:rPr lang="cs-CZ" sz="2800" dirty="0" smtClean="0"/>
                  <a:t> </a:t>
                </a:r>
                <a:r>
                  <a:rPr lang="cs-CZ" sz="2800" dirty="0"/>
                  <a:t>(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sz="28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i="1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800" i="1">
                        <a:latin typeface="Cambria Math"/>
                      </a:rPr>
                      <m:t>−2</m:t>
                    </m:r>
                    <m:sSup>
                      <m:sSupPr>
                        <m:ctrlPr>
                          <a:rPr lang="cs-CZ" sz="28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>
                        <a:latin typeface="Cambria Math"/>
                      </a:rPr>
                      <m:t>+</m:t>
                    </m:r>
                    <m:r>
                      <a:rPr lang="cs-CZ" sz="2800" i="1">
                        <a:latin typeface="Cambria Math"/>
                      </a:rPr>
                      <m:t>𝑚</m:t>
                    </m:r>
                    <m:r>
                      <a:rPr lang="cs-CZ" sz="2800" i="1">
                        <a:latin typeface="Cambria Math"/>
                      </a:rPr>
                      <m:t>−6)</m:t>
                    </m:r>
                  </m:oMath>
                </a14:m>
                <a:r>
                  <a:rPr lang="cs-CZ" sz="2800" dirty="0" smtClean="0"/>
                  <a:t>=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</a:rPr>
                      <m:t>5</m:t>
                    </m:r>
                    <m:sSup>
                      <m:sSupPr>
                        <m:ctrlP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800" i="1" smtClean="0">
                        <a:solidFill>
                          <a:srgbClr val="0070C0"/>
                        </a:solidFill>
                        <a:latin typeface="Cambria Math"/>
                      </a:rPr>
                      <m:t>−3</m:t>
                    </m:r>
                    <m:sSup>
                      <m:sSupPr>
                        <m:ctrlPr>
                          <a:rPr lang="cs-CZ" sz="2800" i="1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solidFill>
                              <a:srgbClr val="0070C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i="1">
                            <a:solidFill>
                              <a:srgbClr val="0070C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 smtClean="0">
                        <a:solidFill>
                          <a:srgbClr val="00B050"/>
                        </a:solidFill>
                        <a:latin typeface="Cambria Math"/>
                      </a:rPr>
                      <m:t>+4</m:t>
                    </m:r>
                    <m:r>
                      <a:rPr lang="cs-CZ" sz="2800" i="1" smtClean="0">
                        <a:solidFill>
                          <a:srgbClr val="00B050"/>
                        </a:solidFill>
                        <a:latin typeface="Cambria Math"/>
                      </a:rPr>
                      <m:t>𝑚</m:t>
                    </m:r>
                    <m:r>
                      <a:rPr lang="cs-CZ" sz="2800" i="1">
                        <a:latin typeface="Cambria Math"/>
                      </a:rPr>
                      <m:t>+8</m:t>
                    </m:r>
                    <m:r>
                      <a:rPr lang="cs-CZ" sz="2800" b="1" i="0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</m:oMath>
                </a14:m>
                <a:r>
                  <a:rPr lang="cs-CZ" sz="2800" dirty="0" smtClean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0070C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sz="2800" i="1" smtClean="0">
                        <a:solidFill>
                          <a:srgbClr val="0070C0"/>
                        </a:solidFill>
                        <a:latin typeface="Cambria Math"/>
                      </a:rPr>
                      <m:t>2</m:t>
                    </m:r>
                    <m:sSup>
                      <m:sSupPr>
                        <m:ctrlPr>
                          <a:rPr lang="cs-CZ" sz="2800" i="1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solidFill>
                              <a:srgbClr val="0070C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i="1">
                            <a:solidFill>
                              <a:srgbClr val="0070C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00B05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sz="2800" i="1">
                        <a:solidFill>
                          <a:srgbClr val="00B050"/>
                        </a:solidFill>
                        <a:latin typeface="Cambria Math"/>
                      </a:rPr>
                      <m:t>𝑚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sz="2800" i="1">
                        <a:latin typeface="Cambria Math"/>
                      </a:rPr>
                      <m:t>6</m:t>
                    </m:r>
                    <m:r>
                      <a:rPr lang="cs-CZ" sz="2800" b="0" i="1" smtClean="0">
                        <a:latin typeface="Cambria Math"/>
                      </a:rPr>
                      <m:t>=</m:t>
                    </m:r>
                  </m:oMath>
                </a14:m>
                <a:endParaRPr lang="cs-CZ" sz="2800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</a:rPr>
                      <m:t>𝟐</m:t>
                    </m:r>
                    <m:sSup>
                      <m:sSupPr>
                        <m:ctrlP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𝒎</m:t>
                        </m:r>
                      </m:e>
                      <m:sup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sup>
                    </m:sSup>
                    <m:r>
                      <a:rPr lang="cs-CZ" sz="2800" b="1" i="1" smtClean="0">
                        <a:solidFill>
                          <a:srgbClr val="0070C0"/>
                        </a:solidFill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sz="28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  <m:t>𝒎</m:t>
                        </m:r>
                      </m:e>
                      <m:sup>
                        <m:r>
                          <a:rPr lang="cs-CZ" sz="28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 smtClean="0">
                        <a:solidFill>
                          <a:srgbClr val="00B050"/>
                        </a:solidFill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solidFill>
                          <a:srgbClr val="00B050"/>
                        </a:solidFill>
                        <a:latin typeface="Cambria Math"/>
                      </a:rPr>
                      <m:t>𝟑</m:t>
                    </m:r>
                    <m:r>
                      <a:rPr lang="cs-CZ" sz="2800" b="1" i="1">
                        <a:solidFill>
                          <a:srgbClr val="00B050"/>
                        </a:solidFill>
                        <a:latin typeface="Cambria Math"/>
                      </a:rPr>
                      <m:t>𝒎</m:t>
                    </m:r>
                    <m:r>
                      <a:rPr lang="cs-CZ" sz="2800" b="1" i="1" smtClean="0">
                        <a:latin typeface="Cambria Math"/>
                      </a:rPr>
                      <m:t>+</m:t>
                    </m:r>
                  </m:oMath>
                </a14:m>
                <a:r>
                  <a:rPr lang="cs-CZ" sz="2800" b="1" dirty="0" smtClean="0"/>
                  <a:t>14</a:t>
                </a:r>
                <a:r>
                  <a:rPr lang="cs-CZ" sz="2800" dirty="0"/>
                  <a:t/>
                </a:r>
                <a:br>
                  <a:rPr lang="cs-CZ" sz="2800" dirty="0"/>
                </a:br>
                <a:r>
                  <a:rPr lang="cs-CZ" sz="2800" b="1" dirty="0" smtClean="0"/>
                  <a:t>Kontrola</a:t>
                </a:r>
                <a:r>
                  <a:rPr lang="cs-CZ" sz="2800" dirty="0" smtClean="0"/>
                  <a:t>:</a:t>
                </a:r>
              </a:p>
              <a:p>
                <a14:m>
                  <m:oMath xmlns:m="http://schemas.openxmlformats.org/officeDocument/2006/math">
                    <m:d>
                      <m:dPr>
                        <m:ctrlPr>
                          <a:rPr lang="cs-CZ" sz="28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i="1">
                            <a:latin typeface="Cambria Math"/>
                          </a:rPr>
                          <m:t>5</m:t>
                        </m:r>
                        <m:r>
                          <a:rPr lang="cs-CZ" sz="280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sSup>
                          <m:sSupPr>
                            <m:ctrlPr>
                              <a:rPr lang="cs-CZ" sz="28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2</m:t>
                            </m:r>
                          </m:e>
                          <m:sup>
                            <m:r>
                              <a:rPr lang="cs-CZ" sz="2800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sz="2800" i="1">
                            <a:latin typeface="Cambria Math"/>
                          </a:rPr>
                          <m:t>−3</m:t>
                        </m:r>
                        <m:sSup>
                          <m:sSupPr>
                            <m:ctrlPr>
                              <a:rPr lang="cs-CZ" sz="28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i="1" smtClean="0">
                                <a:latin typeface="Cambria Math"/>
                                <a:ea typeface="Cambria Math"/>
                              </a:rPr>
                              <m:t>∙</m:t>
                            </m:r>
                            <m:r>
                              <a:rPr lang="cs-CZ" sz="28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e>
                          <m:sup>
                            <m:r>
                              <a:rPr lang="cs-CZ" sz="28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800" i="1">
                            <a:latin typeface="Cambria Math"/>
                          </a:rPr>
                          <m:t>+4</m:t>
                        </m:r>
                        <m:r>
                          <a:rPr lang="cs-CZ" sz="280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2</m:t>
                        </m:r>
                        <m:r>
                          <a:rPr lang="cs-CZ" sz="2800" i="1">
                            <a:latin typeface="Cambria Math"/>
                          </a:rPr>
                          <m:t>+8 </m:t>
                        </m:r>
                      </m:e>
                    </m:d>
                  </m:oMath>
                </a14:m>
                <a:r>
                  <a:rPr lang="cs-CZ" sz="2800" dirty="0" smtClean="0"/>
                  <a:t>- </a:t>
                </a:r>
                <a:r>
                  <a:rPr lang="cs-CZ" sz="2800" dirty="0"/>
                  <a:t>(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sz="28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e>
                      <m:sup>
                        <m:r>
                          <a:rPr lang="cs-CZ" sz="2800" i="1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800" i="1">
                        <a:latin typeface="Cambria Math"/>
                      </a:rPr>
                      <m:t>−2</m:t>
                    </m:r>
                    <m:sSup>
                      <m:sSupPr>
                        <m:ctrlPr>
                          <a:rPr lang="cs-CZ" sz="28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e>
                      <m:sup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latin typeface="Cambria Math"/>
                      </a:rPr>
                      <m:t>2</m:t>
                    </m:r>
                    <m:r>
                      <a:rPr lang="cs-CZ" sz="2800" i="1">
                        <a:latin typeface="Cambria Math"/>
                      </a:rPr>
                      <m:t>−6)</m:t>
                    </m:r>
                  </m:oMath>
                </a14:m>
                <a:r>
                  <a:rPr lang="cs-CZ" sz="2800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sz="2800" dirty="0" smtClean="0"/>
                  <a:t>     = (5 ∙ 8 – 3 ∙ 4 + 8 + 8) – (3 ∙ 8 – 2 ∙ 4 + 2 – 6) =</a:t>
                </a:r>
              </a:p>
              <a:p>
                <a:pPr marL="0" indent="0">
                  <a:buNone/>
                </a:pPr>
                <a:r>
                  <a:rPr lang="cs-CZ" sz="2800" dirty="0" smtClean="0"/>
                  <a:t>     = (40 -12 + 16) – (24 – 8 + 2 - 6) = 44 – 12 = </a:t>
                </a:r>
                <a:r>
                  <a:rPr lang="cs-CZ" sz="2800" b="1" u="sng" dirty="0" smtClean="0"/>
                  <a:t>32</a:t>
                </a:r>
                <a:r>
                  <a:rPr lang="cs-CZ" sz="2800" dirty="0" smtClean="0"/>
                  <a:t> </a:t>
                </a:r>
              </a:p>
              <a:p>
                <a:r>
                  <a:rPr lang="cs-CZ" sz="2800" dirty="0" smtClean="0"/>
                  <a:t>2 ∙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+3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∙2+14</m:t>
                    </m:r>
                  </m:oMath>
                </a14:m>
                <a:r>
                  <a:rPr lang="cs-CZ" sz="2800" dirty="0" smtClean="0"/>
                  <a:t> = 2 ∙ 8 – 4 + 6 + 14 = </a:t>
                </a:r>
                <a:r>
                  <a:rPr lang="cs-CZ" sz="2800" b="1" u="sng" dirty="0" smtClean="0"/>
                  <a:t>32</a:t>
                </a:r>
              </a:p>
              <a:p>
                <a:pPr marL="0" indent="0">
                  <a:buNone/>
                </a:pPr>
                <a:endParaRPr lang="cs-CZ" sz="2800" dirty="0" smtClean="0"/>
              </a:p>
              <a:p>
                <a:pPr marL="0" indent="0">
                  <a:buNone/>
                </a:pPr>
                <a:endParaRPr lang="cs-CZ" sz="28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2060848"/>
                <a:ext cx="8435280" cy="4065315"/>
              </a:xfrm>
              <a:blipFill rotWithShape="1">
                <a:blip r:embed="rId3"/>
                <a:stretch>
                  <a:fillRect l="-1445" t="-1349" b="-34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9699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323528" y="274638"/>
                <a:ext cx="8640960" cy="1642194"/>
              </a:xfrm>
              <a:ln w="6350">
                <a:solidFill>
                  <a:schemeClr val="tx1"/>
                </a:solidFill>
              </a:ln>
            </p:spPr>
            <p:txBody>
              <a:bodyPr>
                <a:normAutofit/>
              </a:bodyPr>
              <a:lstStyle/>
              <a:p>
                <a:pPr algn="l"/>
                <a:r>
                  <a:rPr lang="cs-CZ" sz="2800" dirty="0" smtClean="0"/>
                  <a:t>Urči rozdíl v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latin typeface="Cambria Math"/>
                      </a:rPr>
                      <m:t>ý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</a:rPr>
                      <m:t>raz</m:t>
                    </m:r>
                    <m:r>
                      <a:rPr lang="cs-CZ" sz="2800" b="0" i="0" smtClean="0">
                        <a:latin typeface="Cambria Math"/>
                      </a:rPr>
                      <m:t>ů (</m:t>
                    </m:r>
                    <m:r>
                      <a:rPr lang="cs-CZ" sz="2800" b="0" i="1" smtClean="0">
                        <a:latin typeface="Cambria Math"/>
                      </a:rPr>
                      <m:t>4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𝑑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−7</m:t>
                    </m:r>
                    <m:r>
                      <a:rPr lang="cs-CZ" sz="2800" b="0" i="1" smtClean="0">
                        <a:latin typeface="Cambria Math"/>
                      </a:rPr>
                      <m:t>𝑑</m:t>
                    </m:r>
                    <m:r>
                      <a:rPr lang="cs-CZ" sz="2800" b="0" i="1" smtClean="0">
                        <a:latin typeface="Cambria Math"/>
                      </a:rPr>
                      <m:t>+3 )</m:t>
                    </m:r>
                  </m:oMath>
                </a14:m>
                <a:r>
                  <a:rPr lang="cs-CZ" sz="2800" dirty="0" smtClean="0"/>
                  <a:t> a(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latin typeface="Cambria Math"/>
                      </a:rPr>
                      <m:t>−</m:t>
                    </m:r>
                    <m:r>
                      <a:rPr lang="cs-CZ" sz="2800" b="0" i="1" smtClean="0">
                        <a:latin typeface="Cambria Math"/>
                      </a:rPr>
                      <m:t>2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𝑑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+5</m:t>
                    </m:r>
                    <m:r>
                      <a:rPr lang="cs-CZ" sz="2800" b="0" i="1" smtClean="0">
                        <a:latin typeface="Cambria Math"/>
                      </a:rPr>
                      <m:t>𝑑</m:t>
                    </m:r>
                    <m:r>
                      <a:rPr lang="cs-CZ" sz="2800" b="0" i="1" smtClean="0">
                        <a:latin typeface="Cambria Math"/>
                      </a:rPr>
                      <m:t>−4)</m:t>
                    </m:r>
                  </m:oMath>
                </a14:m>
                <a:r>
                  <a:rPr lang="cs-CZ" sz="2800" i="1" dirty="0" smtClean="0"/>
                  <a:t> </a:t>
                </a:r>
                <a:br>
                  <a:rPr lang="cs-CZ" sz="2800" i="1" dirty="0" smtClean="0"/>
                </a:br>
                <a:r>
                  <a:rPr lang="cs-CZ" sz="2800" i="1" dirty="0" smtClean="0"/>
                  <a:t>/</a:t>
                </a:r>
                <a:r>
                  <a:rPr lang="cs-CZ" sz="2400" i="1" dirty="0" smtClean="0"/>
                  <a:t>v zadaném pořadí</a:t>
                </a:r>
                <a:r>
                  <a:rPr lang="cs-CZ" sz="2400" dirty="0" smtClean="0"/>
                  <a:t>/</a:t>
                </a:r>
                <a:r>
                  <a:rPr lang="cs-CZ" sz="2800" i="1" dirty="0" smtClean="0"/>
                  <a:t/>
                </a:r>
                <a:br>
                  <a:rPr lang="cs-CZ" sz="2800" i="1" dirty="0" smtClean="0"/>
                </a:br>
                <a:r>
                  <a:rPr lang="cs-CZ" sz="2800" dirty="0" smtClean="0"/>
                  <a:t>Správnost výpočtu zkontroluj pro </a:t>
                </a:r>
                <a:r>
                  <a:rPr lang="cs-CZ" sz="2800" b="1" u="sng" dirty="0"/>
                  <a:t>d</a:t>
                </a:r>
                <a:r>
                  <a:rPr lang="cs-CZ" sz="2800" b="1" u="sng" dirty="0" smtClean="0"/>
                  <a:t> = 3</a:t>
                </a:r>
                <a:endParaRPr lang="cs-CZ" sz="2800" b="1" u="sng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323528" y="274638"/>
                <a:ext cx="8640960" cy="1642194"/>
              </a:xfrm>
              <a:blipFill rotWithShape="1">
                <a:blip r:embed="rId2"/>
                <a:stretch>
                  <a:fillRect l="-1409" b="-2222"/>
                </a:stretch>
              </a:blipFill>
              <a:ln w="6350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2060848"/>
                <a:ext cx="8435280" cy="432048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d>
                      <m:dPr>
                        <m:ctrlPr>
                          <a:rPr lang="cs-CZ" sz="28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4</m:t>
                        </m:r>
                        <m:sSup>
                          <m:sSupPr>
                            <m:ctrlPr>
                              <a:rPr lang="cs-CZ" sz="28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𝑑</m:t>
                            </m:r>
                          </m:e>
                          <m:sup>
                            <m:r>
                              <a:rPr lang="cs-CZ" sz="28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800" b="0" i="1" smtClean="0">
                            <a:latin typeface="Cambria Math"/>
                          </a:rPr>
                          <m:t>−7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𝑑</m:t>
                        </m:r>
                        <m:r>
                          <a:rPr lang="cs-CZ" sz="2800" i="1">
                            <a:latin typeface="Cambria Math"/>
                          </a:rPr>
                          <m:t>+</m:t>
                        </m:r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  <m:r>
                          <a:rPr lang="cs-CZ" sz="2800" i="1">
                            <a:latin typeface="Cambria Math"/>
                          </a:rPr>
                          <m:t> 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−</m:t>
                    </m:r>
                  </m:oMath>
                </a14:m>
                <a:r>
                  <a:rPr lang="cs-CZ" sz="2800" dirty="0" smtClean="0"/>
                  <a:t> </a:t>
                </a:r>
                <a:r>
                  <a:rPr lang="cs-CZ" sz="2800" dirty="0"/>
                  <a:t>(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</a:rPr>
                      <m:t>−2</m:t>
                    </m:r>
                    <m:sSup>
                      <m:sSupPr>
                        <m:ctrlPr>
                          <a:rPr lang="cs-CZ" sz="28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𝑑</m:t>
                        </m:r>
                      </m:e>
                      <m:sup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latin typeface="Cambria Math"/>
                      </a:rPr>
                      <m:t>5</m:t>
                    </m:r>
                    <m:r>
                      <a:rPr lang="cs-CZ" sz="2800" b="0" i="1" smtClean="0">
                        <a:latin typeface="Cambria Math"/>
                      </a:rPr>
                      <m:t>𝑑</m:t>
                    </m:r>
                    <m:r>
                      <a:rPr lang="cs-CZ" sz="2800" i="1">
                        <a:latin typeface="Cambria Math"/>
                      </a:rPr>
                      <m:t>−</m:t>
                    </m:r>
                    <m:r>
                      <a:rPr lang="cs-CZ" sz="2800" b="0" i="1" smtClean="0">
                        <a:latin typeface="Cambria Math"/>
                      </a:rPr>
                      <m:t>4</m:t>
                    </m:r>
                    <m:r>
                      <a:rPr lang="cs-CZ" sz="2800" i="1">
                        <a:latin typeface="Cambria Math"/>
                      </a:rPr>
                      <m:t>)</m:t>
                    </m:r>
                    <m:r>
                      <a:rPr lang="cs-CZ" sz="2800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2800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sz="2800" b="0" dirty="0"/>
                  <a:t>=</a:t>
                </a:r>
                <a:r>
                  <a:rPr lang="cs-CZ" sz="2800" b="0" dirty="0" smtClean="0"/>
                  <a:t>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4</m:t>
                    </m:r>
                    <m:sSup>
                      <m:sSupPr>
                        <m:ctrlP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𝑑</m:t>
                        </m:r>
                      </m:e>
                      <m:sup>
                        <m:r>
                          <a:rPr lang="cs-CZ" sz="2800" b="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−7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𝑑</m:t>
                    </m:r>
                    <m:r>
                      <a:rPr lang="cs-CZ" sz="2800" b="0" i="1">
                        <a:latin typeface="Cambria Math"/>
                      </a:rPr>
                      <m:t>+</m:t>
                    </m:r>
                    <m:r>
                      <a:rPr lang="cs-CZ" sz="2800" b="0" i="0" smtClean="0">
                        <a:latin typeface="Cambria Math"/>
                      </a:rPr>
                      <m:t>3</m:t>
                    </m:r>
                    <m:r>
                      <a:rPr lang="cs-CZ" sz="2800" b="0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0070C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2</m:t>
                    </m:r>
                    <m:sSup>
                      <m:sSupPr>
                        <m:ctrlP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𝑑</m:t>
                        </m:r>
                      </m:e>
                      <m:sup>
                        <m:r>
                          <a:rPr lang="cs-CZ" sz="2800" b="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00B05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5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𝑑</m:t>
                    </m:r>
                    <m:r>
                      <a:rPr lang="cs-CZ" sz="2800" b="0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b="0" i="1">
                        <a:latin typeface="Cambria Math"/>
                      </a:rPr>
                      <m:t>4</m:t>
                    </m:r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6</m:t>
                        </m:r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𝑑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1" i="1" smtClean="0">
                        <a:solidFill>
                          <a:srgbClr val="0070C0"/>
                        </a:solidFill>
                        <a:latin typeface="Cambria Math"/>
                      </a:rPr>
                      <m:t>−</m:t>
                    </m:r>
                    <m:r>
                      <a:rPr lang="cs-CZ" sz="2800" b="1" i="1" smtClean="0">
                        <a:solidFill>
                          <a:srgbClr val="0070C0"/>
                        </a:solidFill>
                        <a:latin typeface="Cambria Math"/>
                      </a:rPr>
                      <m:t>𝟏𝟐</m:t>
                    </m:r>
                    <m:r>
                      <a:rPr lang="cs-CZ" sz="2800" b="1" i="1" smtClean="0">
                        <a:solidFill>
                          <a:srgbClr val="0070C0"/>
                        </a:solidFill>
                        <a:latin typeface="Cambria Math"/>
                      </a:rPr>
                      <m:t>𝒅</m:t>
                    </m:r>
                    <m:r>
                      <a:rPr lang="cs-CZ" sz="2800" b="1" i="1" smtClean="0"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latin typeface="Cambria Math"/>
                      </a:rPr>
                      <m:t>𝟕</m:t>
                    </m:r>
                  </m:oMath>
                </a14:m>
                <a:r>
                  <a:rPr lang="cs-CZ" sz="2800" dirty="0"/>
                  <a:t/>
                </a:r>
                <a:br>
                  <a:rPr lang="cs-CZ" sz="2800" dirty="0"/>
                </a:br>
                <a:endParaRPr lang="cs-CZ" sz="2800" dirty="0" smtClean="0"/>
              </a:p>
              <a:p>
                <a:pPr marL="0" indent="0">
                  <a:buNone/>
                </a:pPr>
                <a:r>
                  <a:rPr lang="cs-CZ" sz="2800" b="1" dirty="0" smtClean="0"/>
                  <a:t>Kontrola</a:t>
                </a:r>
                <a:r>
                  <a:rPr lang="cs-CZ" sz="2800" dirty="0" smtClean="0"/>
                  <a:t>:</a:t>
                </a:r>
              </a:p>
              <a:p>
                <a14:m>
                  <m:oMath xmlns:m="http://schemas.openxmlformats.org/officeDocument/2006/math">
                    <m:d>
                      <m:dPr>
                        <m:ctrlPr>
                          <a:rPr lang="cs-CZ" sz="28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4</m:t>
                        </m:r>
                        <m:sSup>
                          <m:sSupPr>
                            <m:ctrlPr>
                              <a:rPr lang="cs-CZ" sz="28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i="1" smtClean="0">
                                <a:latin typeface="Cambria Math"/>
                                <a:ea typeface="Cambria Math"/>
                              </a:rPr>
                              <m:t>∙</m:t>
                            </m:r>
                            <m:r>
                              <a:rPr lang="cs-CZ" sz="2800" b="0" i="1" smtClean="0">
                                <a:latin typeface="Cambria Math"/>
                                <a:ea typeface="Cambria Math"/>
                              </a:rPr>
                              <m:t>3</m:t>
                            </m:r>
                          </m:e>
                          <m:sup>
                            <m:r>
                              <a:rPr lang="cs-CZ" sz="28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800" b="0" i="1" smtClean="0">
                            <a:latin typeface="Cambria Math"/>
                          </a:rPr>
                          <m:t>−7</m:t>
                        </m:r>
                        <m:r>
                          <a:rPr lang="cs-CZ" sz="280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3</m:t>
                        </m:r>
                        <m:r>
                          <a:rPr lang="cs-CZ" sz="2800" i="1">
                            <a:latin typeface="Cambria Math"/>
                          </a:rPr>
                          <m:t>+</m:t>
                        </m:r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  <m:r>
                          <a:rPr lang="cs-CZ" sz="2800" i="1">
                            <a:latin typeface="Cambria Math"/>
                          </a:rPr>
                          <m:t> </m:t>
                        </m:r>
                      </m:e>
                    </m:d>
                  </m:oMath>
                </a14:m>
                <a:r>
                  <a:rPr lang="cs-CZ" sz="2800" dirty="0" smtClean="0"/>
                  <a:t>- </a:t>
                </a:r>
                <a:r>
                  <a:rPr lang="cs-CZ" sz="2800" dirty="0"/>
                  <a:t>(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</a:rPr>
                      <m:t>−2</m:t>
                    </m:r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e>
                      <m:sup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latin typeface="Cambria Math"/>
                      </a:rPr>
                      <m:t>5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∙3</m:t>
                    </m:r>
                    <m:r>
                      <a:rPr lang="cs-CZ" sz="2800" i="1">
                        <a:latin typeface="Cambria Math"/>
                      </a:rPr>
                      <m:t>−</m:t>
                    </m:r>
                    <m:r>
                      <a:rPr lang="cs-CZ" sz="2800" b="0" i="1" smtClean="0">
                        <a:latin typeface="Cambria Math"/>
                      </a:rPr>
                      <m:t>4</m:t>
                    </m:r>
                    <m:r>
                      <a:rPr lang="cs-CZ" sz="2800" i="1">
                        <a:latin typeface="Cambria Math"/>
                      </a:rPr>
                      <m:t>)</m:t>
                    </m:r>
                  </m:oMath>
                </a14:m>
                <a:r>
                  <a:rPr lang="cs-CZ" sz="2800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sz="2800" dirty="0" smtClean="0"/>
                  <a:t>     = (4 ∙ 9 – 21 + 3 ) – (– 2 ∙ 9 + 15 – 4) =</a:t>
                </a:r>
              </a:p>
              <a:p>
                <a:pPr marL="0" indent="0">
                  <a:buNone/>
                </a:pPr>
                <a:r>
                  <a:rPr lang="cs-CZ" sz="2800" dirty="0" smtClean="0"/>
                  <a:t>     = (36 - 18) – ( – 18 + 11) = 18 –(- 7) = 18 + 7 = </a:t>
                </a:r>
                <a:r>
                  <a:rPr lang="cs-CZ" sz="2800" b="1" u="sng" dirty="0" smtClean="0"/>
                  <a:t>25</a:t>
                </a:r>
                <a:r>
                  <a:rPr lang="cs-CZ" sz="2800" dirty="0" smtClean="0"/>
                  <a:t> </a:t>
                </a:r>
              </a:p>
              <a:p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6 ∙ 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−12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∙3+</m:t>
                    </m:r>
                  </m:oMath>
                </a14:m>
                <a:r>
                  <a:rPr lang="cs-CZ" sz="2800" dirty="0" smtClean="0"/>
                  <a:t>7 = 6 ∙ 9 – 36 + 7 = 54 - 29 =</a:t>
                </a:r>
                <a:r>
                  <a:rPr lang="cs-CZ" sz="2800" b="1" u="sng" dirty="0"/>
                  <a:t> </a:t>
                </a:r>
                <a:r>
                  <a:rPr lang="cs-CZ" sz="2800" b="1" u="sng" dirty="0" smtClean="0"/>
                  <a:t>25</a:t>
                </a:r>
              </a:p>
              <a:p>
                <a:pPr marL="0" indent="0">
                  <a:buNone/>
                </a:pPr>
                <a:endParaRPr lang="cs-CZ" sz="2800" dirty="0" smtClean="0"/>
              </a:p>
              <a:p>
                <a:pPr marL="0" indent="0">
                  <a:buNone/>
                </a:pPr>
                <a:endParaRPr lang="cs-CZ" sz="28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2060848"/>
                <a:ext cx="8435280" cy="4320480"/>
              </a:xfrm>
              <a:blipFill rotWithShape="1">
                <a:blip r:embed="rId3"/>
                <a:stretch>
                  <a:fillRect l="-1445" t="-12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467544" y="1988840"/>
            <a:ext cx="5832648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23528" y="2564904"/>
            <a:ext cx="5112568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436096" y="2564904"/>
            <a:ext cx="3096344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84899" y="3356992"/>
            <a:ext cx="3096344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84898" y="3972768"/>
            <a:ext cx="6499369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84897" y="4588544"/>
            <a:ext cx="6499369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84899" y="4977658"/>
            <a:ext cx="3943087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371297" y="4977658"/>
            <a:ext cx="1568855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940152" y="4977658"/>
            <a:ext cx="1296143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236296" y="4977658"/>
            <a:ext cx="1008112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35539" y="5553722"/>
            <a:ext cx="3399042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581244" y="5553722"/>
            <a:ext cx="2214892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814393" y="5642926"/>
            <a:ext cx="1421902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236296" y="5553722"/>
            <a:ext cx="1152128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927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323528" y="274638"/>
                <a:ext cx="8640960" cy="1642194"/>
              </a:xfrm>
              <a:ln w="6350">
                <a:solidFill>
                  <a:schemeClr val="tx1"/>
                </a:solidFill>
              </a:ln>
            </p:spPr>
            <p:txBody>
              <a:bodyPr>
                <a:normAutofit/>
              </a:bodyPr>
              <a:lstStyle/>
              <a:p>
                <a:pPr algn="l"/>
                <a:r>
                  <a:rPr lang="cs-CZ" sz="2800" dirty="0" smtClean="0"/>
                  <a:t>Urči rozdíl v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latin typeface="Cambria Math"/>
                      </a:rPr>
                      <m:t>ý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</a:rPr>
                      <m:t>raz</m:t>
                    </m:r>
                    <m:r>
                      <a:rPr lang="cs-CZ" sz="2800" b="0" i="0" smtClean="0">
                        <a:latin typeface="Cambria Math"/>
                      </a:rPr>
                      <m:t>ů (</m:t>
                    </m:r>
                    <m:r>
                      <a:rPr lang="cs-CZ" sz="2800" b="0" i="1" smtClean="0">
                        <a:latin typeface="Cambria Math"/>
                      </a:rPr>
                      <m:t>4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𝑑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−7</m:t>
                    </m:r>
                    <m:r>
                      <a:rPr lang="cs-CZ" sz="2800" b="0" i="1" smtClean="0">
                        <a:latin typeface="Cambria Math"/>
                      </a:rPr>
                      <m:t>𝑑</m:t>
                    </m:r>
                    <m:r>
                      <a:rPr lang="cs-CZ" sz="2800" b="0" i="1" smtClean="0">
                        <a:latin typeface="Cambria Math"/>
                      </a:rPr>
                      <m:t>+3 )</m:t>
                    </m:r>
                  </m:oMath>
                </a14:m>
                <a:r>
                  <a:rPr lang="cs-CZ" sz="2800" dirty="0" smtClean="0"/>
                  <a:t> a(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latin typeface="Cambria Math"/>
                      </a:rPr>
                      <m:t>−</m:t>
                    </m:r>
                    <m:r>
                      <a:rPr lang="cs-CZ" sz="2800" b="0" i="1" smtClean="0">
                        <a:latin typeface="Cambria Math"/>
                      </a:rPr>
                      <m:t>2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𝑑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+5</m:t>
                    </m:r>
                    <m:r>
                      <a:rPr lang="cs-CZ" sz="2800" b="0" i="1" smtClean="0">
                        <a:latin typeface="Cambria Math"/>
                      </a:rPr>
                      <m:t>𝑑</m:t>
                    </m:r>
                    <m:r>
                      <a:rPr lang="cs-CZ" sz="2800" b="0" i="1" smtClean="0">
                        <a:latin typeface="Cambria Math"/>
                      </a:rPr>
                      <m:t>−4)</m:t>
                    </m:r>
                  </m:oMath>
                </a14:m>
                <a:r>
                  <a:rPr lang="cs-CZ" sz="2800" i="1" dirty="0" smtClean="0"/>
                  <a:t> </a:t>
                </a:r>
                <a:br>
                  <a:rPr lang="cs-CZ" sz="2800" i="1" dirty="0" smtClean="0"/>
                </a:br>
                <a:r>
                  <a:rPr lang="cs-CZ" sz="2800" i="1" dirty="0" smtClean="0"/>
                  <a:t>/</a:t>
                </a:r>
                <a:r>
                  <a:rPr lang="cs-CZ" sz="2400" i="1" dirty="0" smtClean="0"/>
                  <a:t>v zadaném pořadí</a:t>
                </a:r>
                <a:r>
                  <a:rPr lang="cs-CZ" sz="2400" dirty="0" smtClean="0"/>
                  <a:t>/</a:t>
                </a:r>
                <a:r>
                  <a:rPr lang="cs-CZ" sz="2800" i="1" dirty="0" smtClean="0"/>
                  <a:t/>
                </a:r>
                <a:br>
                  <a:rPr lang="cs-CZ" sz="2800" i="1" dirty="0" smtClean="0"/>
                </a:br>
                <a:r>
                  <a:rPr lang="cs-CZ" sz="2800" dirty="0" smtClean="0"/>
                  <a:t>Správnost výpočtu zkontroluj pro </a:t>
                </a:r>
                <a:r>
                  <a:rPr lang="cs-CZ" sz="2800" b="1" u="sng" dirty="0"/>
                  <a:t>d</a:t>
                </a:r>
                <a:r>
                  <a:rPr lang="cs-CZ" sz="2800" b="1" u="sng" dirty="0" smtClean="0"/>
                  <a:t> = 3</a:t>
                </a:r>
                <a:endParaRPr lang="cs-CZ" sz="2800" b="1" u="sng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323528" y="274638"/>
                <a:ext cx="8640960" cy="1642194"/>
              </a:xfrm>
              <a:blipFill rotWithShape="1">
                <a:blip r:embed="rId2"/>
                <a:stretch>
                  <a:fillRect l="-1409" b="-2222"/>
                </a:stretch>
              </a:blipFill>
              <a:ln w="6350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2060848"/>
                <a:ext cx="8435280" cy="4065315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endParaRPr lang="cs-CZ" sz="2800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d>
                      <m:dPr>
                        <m:ctrlPr>
                          <a:rPr lang="cs-CZ" sz="28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4</m:t>
                        </m:r>
                        <m:sSup>
                          <m:sSupPr>
                            <m:ctrlPr>
                              <a:rPr lang="cs-CZ" sz="28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𝑑</m:t>
                            </m:r>
                          </m:e>
                          <m:sup>
                            <m:r>
                              <a:rPr lang="cs-CZ" sz="28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800" b="0" i="1" smtClean="0">
                            <a:latin typeface="Cambria Math"/>
                          </a:rPr>
                          <m:t>−7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𝑑</m:t>
                        </m:r>
                        <m:r>
                          <a:rPr lang="cs-CZ" sz="2800" i="1">
                            <a:latin typeface="Cambria Math"/>
                          </a:rPr>
                          <m:t>+</m:t>
                        </m:r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  <m:r>
                          <a:rPr lang="cs-CZ" sz="2800" i="1">
                            <a:latin typeface="Cambria Math"/>
                          </a:rPr>
                          <m:t> 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−</m:t>
                    </m:r>
                  </m:oMath>
                </a14:m>
                <a:r>
                  <a:rPr lang="cs-CZ" sz="2800" dirty="0" smtClean="0"/>
                  <a:t> </a:t>
                </a:r>
                <a:r>
                  <a:rPr lang="cs-CZ" sz="2800" dirty="0"/>
                  <a:t>(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</a:rPr>
                      <m:t>−2</m:t>
                    </m:r>
                    <m:sSup>
                      <m:sSupPr>
                        <m:ctrlPr>
                          <a:rPr lang="cs-CZ" sz="28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𝑑</m:t>
                        </m:r>
                      </m:e>
                      <m:sup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latin typeface="Cambria Math"/>
                      </a:rPr>
                      <m:t>5</m:t>
                    </m:r>
                    <m:r>
                      <a:rPr lang="cs-CZ" sz="2800" b="0" i="1" smtClean="0">
                        <a:latin typeface="Cambria Math"/>
                      </a:rPr>
                      <m:t>𝑑</m:t>
                    </m:r>
                    <m:r>
                      <a:rPr lang="cs-CZ" sz="2800" i="1">
                        <a:latin typeface="Cambria Math"/>
                      </a:rPr>
                      <m:t>−</m:t>
                    </m:r>
                    <m:r>
                      <a:rPr lang="cs-CZ" sz="2800" b="0" i="1" smtClean="0">
                        <a:latin typeface="Cambria Math"/>
                      </a:rPr>
                      <m:t>4</m:t>
                    </m:r>
                    <m:r>
                      <a:rPr lang="cs-CZ" sz="2800" i="1">
                        <a:latin typeface="Cambria Math"/>
                      </a:rPr>
                      <m:t>)</m:t>
                    </m:r>
                    <m:r>
                      <a:rPr lang="cs-CZ" sz="2800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2800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sz="2800" b="0" dirty="0"/>
                  <a:t>=</a:t>
                </a:r>
                <a:r>
                  <a:rPr lang="cs-CZ" sz="2800" b="0" dirty="0" smtClean="0"/>
                  <a:t>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4</m:t>
                    </m:r>
                    <m:sSup>
                      <m:sSupPr>
                        <m:ctrlP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𝑑</m:t>
                        </m:r>
                      </m:e>
                      <m:sup>
                        <m:r>
                          <a:rPr lang="cs-CZ" sz="2800" b="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−7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𝑑</m:t>
                    </m:r>
                    <m:r>
                      <a:rPr lang="cs-CZ" sz="2800" b="0" i="1">
                        <a:latin typeface="Cambria Math"/>
                      </a:rPr>
                      <m:t>+</m:t>
                    </m:r>
                    <m:r>
                      <a:rPr lang="cs-CZ" sz="2800" b="0" i="0" smtClean="0">
                        <a:latin typeface="Cambria Math"/>
                      </a:rPr>
                      <m:t>3</m:t>
                    </m:r>
                    <m:r>
                      <a:rPr lang="cs-CZ" sz="2800" b="0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0070C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2</m:t>
                    </m:r>
                    <m:sSup>
                      <m:sSupPr>
                        <m:ctrlP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𝑑</m:t>
                        </m:r>
                      </m:e>
                      <m:sup>
                        <m:r>
                          <a:rPr lang="cs-CZ" sz="2800" b="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00B05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5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𝑑</m:t>
                    </m:r>
                    <m:r>
                      <a:rPr lang="cs-CZ" sz="2800" b="0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b="0" i="1">
                        <a:latin typeface="Cambria Math"/>
                      </a:rPr>
                      <m:t>4</m:t>
                    </m:r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6</m:t>
                        </m:r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𝑑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1" i="1" smtClean="0">
                        <a:solidFill>
                          <a:srgbClr val="0070C0"/>
                        </a:solidFill>
                        <a:latin typeface="Cambria Math"/>
                      </a:rPr>
                      <m:t>−</m:t>
                    </m:r>
                    <m:r>
                      <a:rPr lang="cs-CZ" sz="2800" b="1" i="1" smtClean="0">
                        <a:solidFill>
                          <a:srgbClr val="0070C0"/>
                        </a:solidFill>
                        <a:latin typeface="Cambria Math"/>
                      </a:rPr>
                      <m:t>𝟏𝟐</m:t>
                    </m:r>
                    <m:r>
                      <a:rPr lang="cs-CZ" sz="2800" b="1" i="1" smtClean="0">
                        <a:solidFill>
                          <a:srgbClr val="0070C0"/>
                        </a:solidFill>
                        <a:latin typeface="Cambria Math"/>
                      </a:rPr>
                      <m:t>𝒅</m:t>
                    </m:r>
                    <m:r>
                      <a:rPr lang="cs-CZ" sz="2800" b="1" i="1" smtClean="0"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latin typeface="Cambria Math"/>
                      </a:rPr>
                      <m:t>𝟕</m:t>
                    </m:r>
                  </m:oMath>
                </a14:m>
                <a:r>
                  <a:rPr lang="cs-CZ" sz="2800" dirty="0"/>
                  <a:t/>
                </a:r>
                <a:br>
                  <a:rPr lang="cs-CZ" sz="2800" dirty="0"/>
                </a:br>
                <a:r>
                  <a:rPr lang="cs-CZ" sz="2800" b="1" dirty="0" smtClean="0"/>
                  <a:t>Kontrola</a:t>
                </a:r>
                <a:r>
                  <a:rPr lang="cs-CZ" sz="2800" dirty="0" smtClean="0"/>
                  <a:t>:</a:t>
                </a:r>
              </a:p>
              <a:p>
                <a14:m>
                  <m:oMath xmlns:m="http://schemas.openxmlformats.org/officeDocument/2006/math">
                    <m:d>
                      <m:dPr>
                        <m:ctrlPr>
                          <a:rPr lang="cs-CZ" sz="28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4</m:t>
                        </m:r>
                        <m:sSup>
                          <m:sSupPr>
                            <m:ctrlPr>
                              <a:rPr lang="cs-CZ" sz="28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i="1" smtClean="0">
                                <a:latin typeface="Cambria Math"/>
                                <a:ea typeface="Cambria Math"/>
                              </a:rPr>
                              <m:t>∙</m:t>
                            </m:r>
                            <m:r>
                              <a:rPr lang="cs-CZ" sz="2800" b="0" i="1" smtClean="0">
                                <a:latin typeface="Cambria Math"/>
                                <a:ea typeface="Cambria Math"/>
                              </a:rPr>
                              <m:t>3</m:t>
                            </m:r>
                          </m:e>
                          <m:sup>
                            <m:r>
                              <a:rPr lang="cs-CZ" sz="28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800" b="0" i="1" smtClean="0">
                            <a:latin typeface="Cambria Math"/>
                          </a:rPr>
                          <m:t>−7</m:t>
                        </m:r>
                        <m:r>
                          <a:rPr lang="cs-CZ" sz="280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3</m:t>
                        </m:r>
                        <m:r>
                          <a:rPr lang="cs-CZ" sz="2800" i="1">
                            <a:latin typeface="Cambria Math"/>
                          </a:rPr>
                          <m:t>+</m:t>
                        </m:r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  <m:r>
                          <a:rPr lang="cs-CZ" sz="2800" i="1">
                            <a:latin typeface="Cambria Math"/>
                          </a:rPr>
                          <m:t> </m:t>
                        </m:r>
                      </m:e>
                    </m:d>
                  </m:oMath>
                </a14:m>
                <a:r>
                  <a:rPr lang="cs-CZ" sz="2800" dirty="0" smtClean="0"/>
                  <a:t>- </a:t>
                </a:r>
                <a:r>
                  <a:rPr lang="cs-CZ" sz="2800" dirty="0"/>
                  <a:t>(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</a:rPr>
                      <m:t>−2</m:t>
                    </m:r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e>
                      <m:sup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latin typeface="Cambria Math"/>
                      </a:rPr>
                      <m:t>5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∙3</m:t>
                    </m:r>
                    <m:r>
                      <a:rPr lang="cs-CZ" sz="2800" i="1">
                        <a:latin typeface="Cambria Math"/>
                      </a:rPr>
                      <m:t>−</m:t>
                    </m:r>
                    <m:r>
                      <a:rPr lang="cs-CZ" sz="2800" b="0" i="1" smtClean="0">
                        <a:latin typeface="Cambria Math"/>
                      </a:rPr>
                      <m:t>4</m:t>
                    </m:r>
                    <m:r>
                      <a:rPr lang="cs-CZ" sz="2800" i="1">
                        <a:latin typeface="Cambria Math"/>
                      </a:rPr>
                      <m:t>)</m:t>
                    </m:r>
                  </m:oMath>
                </a14:m>
                <a:r>
                  <a:rPr lang="cs-CZ" sz="2800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sz="2800" dirty="0" smtClean="0"/>
                  <a:t>     = (4 ∙ 9 – 21 + 3 ) – (– 2 ∙ 9 + 15 – 4) =</a:t>
                </a:r>
              </a:p>
              <a:p>
                <a:pPr marL="0" indent="0">
                  <a:buNone/>
                </a:pPr>
                <a:r>
                  <a:rPr lang="cs-CZ" sz="2800" dirty="0" smtClean="0"/>
                  <a:t>     = (36 - 18) – ( – 18 + 11) = 18 –(- 7) = 18 + 7 = </a:t>
                </a:r>
                <a:r>
                  <a:rPr lang="cs-CZ" sz="2800" b="1" u="sng" dirty="0" smtClean="0"/>
                  <a:t>25</a:t>
                </a:r>
                <a:r>
                  <a:rPr lang="cs-CZ" sz="2800" dirty="0" smtClean="0"/>
                  <a:t> </a:t>
                </a:r>
              </a:p>
              <a:p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6 ∙ 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−12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∙3+</m:t>
                    </m:r>
                  </m:oMath>
                </a14:m>
                <a:r>
                  <a:rPr lang="cs-CZ" sz="2800" dirty="0" smtClean="0"/>
                  <a:t>7 = 6 ∙ 9 – 36 + 7 = 54 - 29 =</a:t>
                </a:r>
                <a:r>
                  <a:rPr lang="cs-CZ" sz="2800" b="1" u="sng" dirty="0"/>
                  <a:t> </a:t>
                </a:r>
                <a:r>
                  <a:rPr lang="cs-CZ" sz="2800" b="1" u="sng" dirty="0" smtClean="0"/>
                  <a:t>25</a:t>
                </a:r>
              </a:p>
              <a:p>
                <a:pPr marL="0" indent="0">
                  <a:buNone/>
                </a:pPr>
                <a:endParaRPr lang="cs-CZ" sz="2800" dirty="0" smtClean="0"/>
              </a:p>
              <a:p>
                <a:pPr marL="0" indent="0">
                  <a:buNone/>
                </a:pPr>
                <a:endParaRPr lang="cs-CZ" sz="28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2060848"/>
                <a:ext cx="8435280" cy="4065315"/>
              </a:xfrm>
              <a:blipFill rotWithShape="1">
                <a:blip r:embed="rId3"/>
                <a:stretch>
                  <a:fillRect l="-1445" b="-31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6014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190</TotalTime>
  <Words>1066</Words>
  <Application>Microsoft Office PowerPoint</Application>
  <PresentationFormat>Předvádění na obrazovce (4:3)</PresentationFormat>
  <Paragraphs>105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Odčítání mnohočlenů</vt:lpstr>
      <vt:lpstr>Rozcvička (nespěchej, pracuj pozorně!)</vt:lpstr>
      <vt:lpstr>Pozorně kontroluj</vt:lpstr>
      <vt:lpstr>Pozorně kontroluj</vt:lpstr>
      <vt:lpstr>Od výrazu  5x^2+3x-9 odečti</vt:lpstr>
      <vt:lpstr>Od výrazu  5x^2+3x-9 odečti</vt:lpstr>
      <vt:lpstr>Urči rozdíl mnohočlenů (5m^3-3m^2+4m+8 ) a (3m^3-2m^2+m-6)/v zadaném pořadí/ Správnost výpočtu zkontroluj pro m = 2</vt:lpstr>
      <vt:lpstr>Urči rozdíl mnohočlenů (5m^3-3m^2+4m+8 ) a (3m^3-2m^2+m-6)/v zadaném pořadí/ Správnost výpočtu zkontroluj pro m = 2</vt:lpstr>
      <vt:lpstr>Urči rozdíl výrazů (4d^2-7d+3 ) a(-2d^2+5d-4)  /v zadaném pořadí/ Správnost výpočtu zkontroluj pro d = 3</vt:lpstr>
      <vt:lpstr>Urči rozdíl výrazů (4d^2-7d+3 ) a(-2d^2+5d-4)  /v zadaném pořadí/ Správnost výpočtu zkontroluj pro d = 3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mnohočlenů</dc:title>
  <dc:creator>mrkackovav</dc:creator>
  <cp:lastModifiedBy>mrkackovav</cp:lastModifiedBy>
  <cp:revision>21</cp:revision>
  <dcterms:created xsi:type="dcterms:W3CDTF">2013-01-28T20:51:27Z</dcterms:created>
  <dcterms:modified xsi:type="dcterms:W3CDTF">2013-02-02T23:27:29Z</dcterms:modified>
</cp:coreProperties>
</file>