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8" r:id="rId5"/>
    <p:sldId id="259" r:id="rId6"/>
    <p:sldId id="261" r:id="rId7"/>
    <p:sldId id="262" r:id="rId8"/>
    <p:sldId id="263" r:id="rId9"/>
    <p:sldId id="266" r:id="rId10"/>
    <p:sldId id="267" r:id="rId11"/>
    <p:sldId id="264" r:id="rId12"/>
    <p:sldId id="270" r:id="rId13"/>
    <p:sldId id="265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36BE-6612-4B6E-8F82-6F320B8A5F61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AA1B1-4469-47EA-91E9-71A4175CA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6031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36BE-6612-4B6E-8F82-6F320B8A5F61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AA1B1-4469-47EA-91E9-71A4175CA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707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36BE-6612-4B6E-8F82-6F320B8A5F61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AA1B1-4469-47EA-91E9-71A4175CA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781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36BE-6612-4B6E-8F82-6F320B8A5F61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AA1B1-4469-47EA-91E9-71A4175CA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333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36BE-6612-4B6E-8F82-6F320B8A5F61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AA1B1-4469-47EA-91E9-71A4175CA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978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36BE-6612-4B6E-8F82-6F320B8A5F61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AA1B1-4469-47EA-91E9-71A4175CA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120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36BE-6612-4B6E-8F82-6F320B8A5F61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AA1B1-4469-47EA-91E9-71A4175CA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848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36BE-6612-4B6E-8F82-6F320B8A5F61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AA1B1-4469-47EA-91E9-71A4175CA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89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36BE-6612-4B6E-8F82-6F320B8A5F61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AA1B1-4469-47EA-91E9-71A4175CA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164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36BE-6612-4B6E-8F82-6F320B8A5F61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AA1B1-4469-47EA-91E9-71A4175CA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078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36BE-6612-4B6E-8F82-6F320B8A5F61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AA1B1-4469-47EA-91E9-71A4175CA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8391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2B36BE-6612-4B6E-8F82-6F320B8A5F61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AA1B1-4469-47EA-91E9-71A4175CA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638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39552" y="4509120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VY_32_INOVACE_IX_3_ 16_ </a:t>
            </a:r>
            <a:r>
              <a:rPr lang="cs-CZ" dirty="0"/>
              <a:t>Odčítání </a:t>
            </a:r>
            <a:r>
              <a:rPr lang="cs-CZ" dirty="0" smtClean="0"/>
              <a:t>mnohočlenů –procvičení 2</a:t>
            </a:r>
          </a:p>
          <a:p>
            <a:r>
              <a:rPr lang="cs-CZ" b="1" dirty="0" smtClean="0"/>
              <a:t>Šablona číslo:  IX</a:t>
            </a:r>
            <a:r>
              <a:rPr lang="cs-CZ" dirty="0" smtClean="0"/>
              <a:t> </a:t>
            </a:r>
            <a:r>
              <a:rPr lang="cs-CZ" b="1" dirty="0" smtClean="0"/>
              <a:t>             Sada číslo:    3            Pořadové číslo DUM:  16 </a:t>
            </a:r>
          </a:p>
          <a:p>
            <a:r>
              <a:rPr lang="cs-CZ" b="1" dirty="0" smtClean="0"/>
              <a:t>Autor:  </a:t>
            </a:r>
            <a:r>
              <a:rPr lang="cs-CZ" dirty="0" smtClean="0"/>
              <a:t>Mgr. Vlasta </a:t>
            </a:r>
            <a:r>
              <a:rPr lang="cs-CZ" dirty="0" err="1" smtClean="0"/>
              <a:t>Mrkáčková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8629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54107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Závěrečné procvičení odčítání výrazů s důrazem na </a:t>
            </a:r>
            <a:r>
              <a:rPr lang="cs-CZ" sz="1600" dirty="0"/>
              <a:t>ú</a:t>
            </a:r>
            <a:r>
              <a:rPr lang="cs-CZ" sz="1600" dirty="0" smtClean="0"/>
              <a:t>lohy s kontrolou výsledku dosazením čísla za proměnnou </a:t>
            </a:r>
            <a:endParaRPr lang="cs-CZ" sz="1600" dirty="0" smtClean="0"/>
          </a:p>
          <a:p>
            <a:r>
              <a:rPr lang="cs-CZ" sz="1600" b="1" dirty="0" smtClean="0"/>
              <a:t>Očekávaný výstup:   </a:t>
            </a:r>
            <a:r>
              <a:rPr lang="cs-CZ" sz="1600" dirty="0" smtClean="0"/>
              <a:t>Žák </a:t>
            </a:r>
            <a:r>
              <a:rPr lang="cs-CZ" sz="1600" dirty="0" smtClean="0"/>
              <a:t>zvládá odčítání a sčítání mnohočlenů s minimem chyb,  počítá úspěšně i slovně zadané úlohy na odčítání  mnohočlenů a provádí kontrolu dosazováním zadaných čísel za proměnné </a:t>
            </a:r>
            <a:endParaRPr lang="cs-CZ" sz="1600" dirty="0" smtClean="0"/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13 - 14 let</a:t>
            </a:r>
          </a:p>
          <a:p>
            <a:r>
              <a:rPr lang="cs-CZ" sz="1600" b="1" dirty="0" smtClean="0"/>
              <a:t>Klíčová slova: </a:t>
            </a:r>
            <a:r>
              <a:rPr lang="cs-CZ" sz="1600" dirty="0" smtClean="0"/>
              <a:t>Odčítání a sčítání </a:t>
            </a:r>
            <a:r>
              <a:rPr lang="cs-CZ" sz="1600" dirty="0" smtClean="0"/>
              <a:t>mnohočlenů, </a:t>
            </a:r>
            <a:r>
              <a:rPr lang="cs-CZ" sz="1600" dirty="0" smtClean="0"/>
              <a:t>kontrola dosazováním za proměnné.</a:t>
            </a:r>
            <a:endParaRPr lang="cs-CZ" sz="1600" dirty="0" smtClean="0"/>
          </a:p>
          <a:p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sešity žáků</a:t>
            </a:r>
            <a:br>
              <a:rPr lang="cs-CZ" sz="1600" dirty="0" smtClean="0"/>
            </a:br>
            <a:r>
              <a:rPr lang="cs-CZ" sz="1600" b="1" dirty="0" smtClean="0"/>
              <a:t>Potřebný čas pro výuku DUM:  </a:t>
            </a:r>
            <a:r>
              <a:rPr lang="cs-CZ" sz="1600" dirty="0" smtClean="0"/>
              <a:t>30 </a:t>
            </a:r>
            <a:r>
              <a:rPr lang="cs-CZ" sz="1600" dirty="0" smtClean="0"/>
              <a:t>minut </a:t>
            </a:r>
            <a:r>
              <a:rPr lang="cs-CZ" sz="1600" b="1" dirty="0" smtClean="0"/>
              <a:t> </a:t>
            </a:r>
          </a:p>
          <a:p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DUM – prezentace – V úvodu  žáci vypracují samostatně rozcvičku, která obsahuje úlohy na sčítání a odčítání </a:t>
            </a:r>
            <a:r>
              <a:rPr lang="cs-CZ" sz="1600" dirty="0" smtClean="0"/>
              <a:t>mnohočlenů Vhodná je v dané fázi vzájemná kontrola pomocí výsledků na interaktivní tabuli. Žáci si navzájem samostatnou práci mohou i oklasifikovat. Dál jsou v prezentaci 2 úlohy podobného typu, které lze použít k docvičení, zkoušení  i případně k individuální práci.</a:t>
            </a:r>
          </a:p>
          <a:p>
            <a:r>
              <a:rPr lang="cs-CZ" sz="1600" dirty="0" smtClean="0"/>
              <a:t>Druhou část prezentace tvoří slovně zadané úlohy k výpočtu rozdílu mezi výrazy a kontrola dosazením za proměnné. Tyto úlohy jsou určené také převážně k samostatné práci. Celou práci samostatně dokončí však správně jen část žáků. Někteří si rádi jednotlivé kroky kontrolují a opravují si průběžně chyby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932218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Odčítání výrazů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rocvičení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288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Rozcvička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08720"/>
                <a:ext cx="8229600" cy="521744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b="0" dirty="0" smtClean="0"/>
                  <a:t>1)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2−3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/>
                  <a:t>	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𝑦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C0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latin typeface="Cambria Math"/>
                      </a:rPr>
                      <m:t>2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C0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𝟒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𝒚</m:t>
                    </m:r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latin typeface="Cambria Math"/>
                      </a:rPr>
                      <m:t>𝟐</m:t>
                    </m:r>
                  </m:oMath>
                </a14:m>
                <a:r>
                  <a:rPr lang="cs-CZ" sz="2800" b="1" dirty="0" smtClean="0"/>
                  <a:t>       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               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2)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2800" b="0" i="1" smtClean="0">
                            <a:latin typeface="Cambria Math"/>
                          </a:rPr>
                          <m:t>+6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5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2800" b="0" i="1" smtClean="0">
                            <a:latin typeface="Cambria Math"/>
                          </a:rPr>
                          <m:t>+3</m:t>
                        </m:r>
                      </m:e>
                    </m:d>
                  </m:oMath>
                </a14:m>
                <a:r>
                  <a:rPr lang="cs-CZ" sz="2800" b="0" i="1" dirty="0" smtClean="0">
                    <a:latin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= 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4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latin typeface="Cambria Math"/>
                      </a:rPr>
                      <m:t>+6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C0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C0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latin typeface="Cambria Math"/>
                      </a:rPr>
                      <m:t>3=</m:t>
                    </m:r>
                  </m:oMath>
                </a14:m>
                <a:endParaRPr lang="cs-CZ" sz="2800" b="0" dirty="0" smtClean="0"/>
              </a:p>
              <a:p>
                <a:pPr marL="0" indent="0">
                  <a:buNone/>
                </a:pPr>
                <a:r>
                  <a:rPr lang="cs-CZ" sz="2800" dirty="0" smtClean="0"/>
                  <a:t>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− 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𝒂</m:t>
                    </m:r>
                    <m:r>
                      <a:rPr lang="cs-CZ" sz="2800" b="1" i="1" smtClean="0"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</a:rPr>
                      <m:t>𝟑</m:t>
                    </m:r>
                  </m:oMath>
                </a14:m>
                <a:r>
                  <a:rPr lang="cs-CZ" sz="2800" dirty="0" smtClean="0"/>
                  <a:t>      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                                         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3)(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−5</m:t>
                    </m:r>
                    <m:r>
                      <a:rPr lang="cs-CZ" sz="2800" b="0" i="1" smtClean="0"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</a:rPr>
                      <m:t>+4)−(−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+4</m:t>
                    </m:r>
                    <m:r>
                      <a:rPr lang="cs-CZ" sz="2800" b="0" i="1" smtClean="0"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</a:rPr>
                      <m:t>−1)=</m:t>
                    </m:r>
                  </m:oMath>
                </a14:m>
                <a:endParaRPr lang="cs-CZ" sz="2800" b="0" dirty="0" smtClean="0"/>
              </a:p>
              <a:p>
                <a:pPr marL="0" indent="0">
                  <a:buNone/>
                </a:pPr>
                <a:r>
                  <a:rPr lang="cs-CZ" sz="2800" dirty="0" smtClean="0"/>
                  <a:t>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−5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</a:rPr>
                      <m:t>+4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C0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4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𝑥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latin typeface="Cambria Math"/>
                      </a:rPr>
                      <m:t>1=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𝟒</m:t>
                    </m:r>
                    <m:sSup>
                      <m:sSup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</a:rPr>
                      <m:t>𝟗</m:t>
                    </m:r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</a:rPr>
                      <m:t>𝟓</m:t>
                    </m:r>
                  </m:oMath>
                </a14:m>
                <a:endParaRPr lang="cs-CZ" sz="2800" b="1" dirty="0" smtClean="0"/>
              </a:p>
              <a:p>
                <a:pPr marL="0" indent="0">
                  <a:buNone/>
                </a:pPr>
                <a:endParaRPr lang="cs-CZ" sz="2800" dirty="0"/>
              </a:p>
              <a:p>
                <a:pPr marL="0" indent="0">
                  <a:buNone/>
                </a:pPr>
                <a:r>
                  <a:rPr lang="cs-CZ" sz="2800" dirty="0" smtClean="0"/>
                  <a:t>4)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4−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𝑏</m:t>
                        </m:r>
                        <m:r>
                          <a:rPr lang="cs-CZ" sz="2800" b="0" i="1" smtClean="0">
                            <a:latin typeface="Cambria Math"/>
                          </a:rPr>
                          <m:t>−2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5−2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𝑏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=4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𝑏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latin typeface="Cambria Math"/>
                      </a:rPr>
                      <m:t>2+5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−2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𝑏</m:t>
                    </m:r>
                    <m:r>
                      <a:rPr lang="cs-CZ" sz="28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800" b="0" dirty="0" smtClean="0"/>
              </a:p>
              <a:p>
                <a:pPr marL="0" indent="0">
                  <a:buNone/>
                </a:pPr>
                <a:r>
                  <a:rPr lang="cs-CZ" sz="2800" dirty="0" smtClean="0"/>
                  <a:t>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𝟓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𝒃</m:t>
                    </m:r>
                    <m:r>
                      <a:rPr lang="cs-CZ" sz="2800" b="1" i="1" smtClean="0"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</a:rPr>
                      <m:t>𝟏𝟏</m:t>
                    </m:r>
                  </m:oMath>
                </a14:m>
                <a:endParaRPr lang="cs-CZ" sz="2800" b="1" dirty="0" smtClean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08720"/>
                <a:ext cx="8229600" cy="5217443"/>
              </a:xfrm>
              <a:blipFill rotWithShape="1">
                <a:blip r:embed="rId2"/>
                <a:stretch>
                  <a:fillRect l="-1481" t="-10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2915816" y="980728"/>
            <a:ext cx="2088232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004048" y="980728"/>
            <a:ext cx="2088232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08292" y="1988840"/>
            <a:ext cx="3336388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06074" y="2420888"/>
            <a:ext cx="3336388" cy="6110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23145" y="3955325"/>
            <a:ext cx="4684959" cy="5533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72000" y="5013176"/>
            <a:ext cx="3807553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92393" y="5519077"/>
            <a:ext cx="3807553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579757" y="3955325"/>
            <a:ext cx="2664652" cy="5533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682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Rozcvička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08720"/>
                <a:ext cx="8229600" cy="521744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b="0" dirty="0" smtClean="0"/>
                  <a:t>1)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2−3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/>
                  <a:t>	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𝑦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C0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latin typeface="Cambria Math"/>
                      </a:rPr>
                      <m:t>2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C0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𝟒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𝒚</m:t>
                    </m:r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latin typeface="Cambria Math"/>
                      </a:rPr>
                      <m:t>𝟐</m:t>
                    </m:r>
                  </m:oMath>
                </a14:m>
                <a:r>
                  <a:rPr lang="cs-CZ" sz="2800" b="1" dirty="0" smtClean="0"/>
                  <a:t>       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               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2)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2800" b="0" i="1" smtClean="0">
                            <a:latin typeface="Cambria Math"/>
                          </a:rPr>
                          <m:t>+6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5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2800" b="0" i="1" smtClean="0">
                            <a:latin typeface="Cambria Math"/>
                          </a:rPr>
                          <m:t>+3</m:t>
                        </m:r>
                      </m:e>
                    </m:d>
                  </m:oMath>
                </a14:m>
                <a:r>
                  <a:rPr lang="cs-CZ" sz="2800" b="0" i="1" dirty="0" smtClean="0">
                    <a:latin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= 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4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latin typeface="Cambria Math"/>
                      </a:rPr>
                      <m:t>+6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C0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C0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latin typeface="Cambria Math"/>
                      </a:rPr>
                      <m:t>3=</m:t>
                    </m:r>
                  </m:oMath>
                </a14:m>
                <a:endParaRPr lang="cs-CZ" sz="2800" b="0" dirty="0" smtClean="0"/>
              </a:p>
              <a:p>
                <a:pPr marL="0" indent="0">
                  <a:buNone/>
                </a:pPr>
                <a:r>
                  <a:rPr lang="cs-CZ" sz="2800" dirty="0" smtClean="0"/>
                  <a:t>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− 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𝒂</m:t>
                    </m:r>
                    <m:r>
                      <a:rPr lang="cs-CZ" sz="2800" b="1" i="1" smtClean="0"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</a:rPr>
                      <m:t>𝟑</m:t>
                    </m:r>
                  </m:oMath>
                </a14:m>
                <a:r>
                  <a:rPr lang="cs-CZ" sz="2800" dirty="0" smtClean="0"/>
                  <a:t>      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                                         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3)(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−5</m:t>
                    </m:r>
                    <m:r>
                      <a:rPr lang="cs-CZ" sz="2800" b="0" i="1" smtClean="0"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</a:rPr>
                      <m:t>+4)−(−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+4</m:t>
                    </m:r>
                    <m:r>
                      <a:rPr lang="cs-CZ" sz="2800" b="0" i="1" smtClean="0"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</a:rPr>
                      <m:t>−1)=</m:t>
                    </m:r>
                  </m:oMath>
                </a14:m>
                <a:endParaRPr lang="cs-CZ" sz="2800" b="0" dirty="0" smtClean="0"/>
              </a:p>
              <a:p>
                <a:pPr marL="0" indent="0">
                  <a:buNone/>
                </a:pPr>
                <a:r>
                  <a:rPr lang="cs-CZ" sz="2800" dirty="0" smtClean="0"/>
                  <a:t>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−5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</a:rPr>
                      <m:t>+4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C0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4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𝑥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latin typeface="Cambria Math"/>
                      </a:rPr>
                      <m:t>1=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𝟒</m:t>
                    </m:r>
                    <m:sSup>
                      <m:sSup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</a:rPr>
                      <m:t>𝟗</m:t>
                    </m:r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</a:rPr>
                      <m:t>𝟓</m:t>
                    </m:r>
                  </m:oMath>
                </a14:m>
                <a:endParaRPr lang="cs-CZ" sz="2800" b="1" dirty="0" smtClean="0"/>
              </a:p>
              <a:p>
                <a:pPr marL="0" indent="0">
                  <a:buNone/>
                </a:pPr>
                <a:endParaRPr lang="cs-CZ" sz="2800" dirty="0"/>
              </a:p>
              <a:p>
                <a:pPr marL="0" indent="0">
                  <a:buNone/>
                </a:pPr>
                <a:r>
                  <a:rPr lang="cs-CZ" sz="2800" dirty="0" smtClean="0"/>
                  <a:t>4)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4−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𝑏</m:t>
                        </m:r>
                        <m:r>
                          <a:rPr lang="cs-CZ" sz="2800" b="0" i="1" smtClean="0">
                            <a:latin typeface="Cambria Math"/>
                          </a:rPr>
                          <m:t>−2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5−2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𝑏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=4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𝑏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latin typeface="Cambria Math"/>
                      </a:rPr>
                      <m:t>2+5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−2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𝑏</m:t>
                    </m:r>
                    <m:r>
                      <a:rPr lang="cs-CZ" sz="28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800" b="0" dirty="0" smtClean="0"/>
              </a:p>
              <a:p>
                <a:pPr marL="0" indent="0">
                  <a:buNone/>
                </a:pPr>
                <a:r>
                  <a:rPr lang="cs-CZ" sz="2800" dirty="0" smtClean="0"/>
                  <a:t>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𝟓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𝒃</m:t>
                    </m:r>
                    <m:r>
                      <a:rPr lang="cs-CZ" sz="2800" b="1" i="1" smtClean="0"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</a:rPr>
                      <m:t>𝟏𝟏</m:t>
                    </m:r>
                  </m:oMath>
                </a14:m>
                <a:endParaRPr lang="cs-CZ" sz="2800" b="1" dirty="0" smtClean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08720"/>
                <a:ext cx="8229600" cy="5217443"/>
              </a:xfrm>
              <a:blipFill rotWithShape="1">
                <a:blip r:embed="rId2"/>
                <a:stretch>
                  <a:fillRect l="-1481" t="-10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80952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Znovu pečlivě odstraňuj závorky, hlídej znaménka a správně sčítej a odčítej jednotlivé členy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b="0" i="1" dirty="0" smtClean="0">
                  <a:latin typeface="Cambria Math"/>
                </a:endParaRPr>
              </a:p>
              <a:p>
                <a:pPr marL="514350" indent="-514350">
                  <a:buAutoNum type="arabicParenR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+7−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−8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+7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4+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−8=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𝒂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𝟓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2)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−4+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−4+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+3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1=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𝟔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𝟐</m:t>
                    </m:r>
                  </m:oMath>
                </a14:m>
                <a:endParaRPr lang="cs-CZ" b="1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  <a:blipFill rotWithShape="1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971600" y="2420888"/>
            <a:ext cx="5112568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067191" y="2420888"/>
            <a:ext cx="2177217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71600" y="4221088"/>
            <a:ext cx="4896544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198" y="4249630"/>
            <a:ext cx="1927239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073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Znovu pečlivě odstraňuj závorky, hlídej znaménka a správně sčítej a odčítej jednotlivé členy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b="0" i="1" dirty="0" smtClean="0">
                  <a:latin typeface="Cambria Math"/>
                </a:endParaRPr>
              </a:p>
              <a:p>
                <a:pPr marL="514350" indent="-514350">
                  <a:buAutoNum type="arabicParenR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+7−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−8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+7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4+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−8=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𝒂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𝟓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2)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−4+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−4+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+3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1=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𝟔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𝟐</m:t>
                    </m:r>
                  </m:oMath>
                </a14:m>
                <a:endParaRPr lang="cs-CZ" b="1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  <a:blipFill rotWithShape="1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33647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>
              <a:xfrm>
                <a:off x="457200" y="274638"/>
                <a:ext cx="8229600" cy="1570186"/>
              </a:xfrm>
            </p:spPr>
            <p:txBody>
              <a:bodyPr>
                <a:normAutofit/>
              </a:bodyPr>
              <a:lstStyle/>
              <a:p>
                <a:pPr algn="l"/>
                <a:r>
                  <a:rPr lang="cs-CZ" sz="2800" dirty="0" smtClean="0"/>
                  <a:t>1) Vypočítej rozdíl výrazu 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𝑥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−3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𝑦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  </m:t>
                    </m:r>
                    <m:r>
                      <a:rPr lang="cs-CZ" sz="2800" b="0" i="1" smtClean="0"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latin typeface="Cambria Math"/>
                      </a:rPr>
                      <m:t>𝑣</m:t>
                    </m:r>
                    <m:r>
                      <a:rPr lang="cs-CZ" sz="2800" b="0" i="1" smtClean="0">
                        <a:latin typeface="Cambria Math"/>
                      </a:rPr>
                      <m:t>ý</m:t>
                    </m:r>
                    <m:r>
                      <a:rPr lang="cs-CZ" sz="2800" b="0" i="1" smtClean="0">
                        <a:latin typeface="Cambria Math"/>
                      </a:rPr>
                      <m:t>𝑟𝑎𝑧𝑢</m:t>
                    </m:r>
                    <m:r>
                      <a:rPr lang="cs-CZ" sz="2800" b="0" i="1" smtClean="0">
                        <a:latin typeface="Cambria Math"/>
                      </a:rPr>
                      <m:t> 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5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𝑥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</a:rPr>
                      <m:t>.  </m:t>
                    </m:r>
                  </m:oMath>
                </a14:m>
                <a:r>
                  <a:rPr lang="cs-CZ" sz="2800" dirty="0" smtClean="0"/>
                  <a:t/>
                </a:r>
                <a:br>
                  <a:rPr lang="cs-CZ" sz="2800" dirty="0" smtClean="0"/>
                </a:br>
                <a:r>
                  <a:rPr lang="cs-CZ" sz="2800" dirty="0" smtClean="0"/>
                  <a:t>Výsledek zkontroluj pro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=0,2;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=0,3</m:t>
                    </m:r>
                  </m:oMath>
                </a14:m>
                <a:r>
                  <a:rPr lang="cs-CZ" sz="2800" b="0" dirty="0" smtClean="0">
                    <a:solidFill>
                      <a:srgbClr val="0070C0"/>
                    </a:solidFill>
                  </a:rPr>
                  <a:t/>
                </a:r>
                <a:br>
                  <a:rPr lang="cs-CZ" sz="2800" b="0" dirty="0" smtClean="0">
                    <a:solidFill>
                      <a:srgbClr val="0070C0"/>
                    </a:solidFill>
                  </a:rPr>
                </a:br>
                <a:endParaRPr lang="cs-CZ" sz="2800" dirty="0"/>
              </a:p>
            </p:txBody>
          </p:sp>
        </mc:Choice>
        <mc:Fallback xmlns=""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57200" y="274638"/>
                <a:ext cx="8229600" cy="1570186"/>
              </a:xfrm>
              <a:blipFill rotWithShape="1">
                <a:blip r:embed="rId3"/>
                <a:stretch>
                  <a:fillRect l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916832"/>
                <a:ext cx="8229600" cy="420933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800" dirty="0" smtClean="0"/>
                  <a:t>2) </a:t>
                </a:r>
                <a:r>
                  <a:rPr lang="cs-CZ" dirty="0" smtClean="0"/>
                  <a:t>Vypočítej rozdíl výrazu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</a:t>
                </a:r>
                <a14:m>
                  <m:oMath xmlns:m="http://schemas.openxmlformats.org/officeDocument/2006/math"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b="1" i="1" smtClean="0">
                            <a:ln w="18000">
                              <a:solidFill>
                                <a:schemeClr val="accent2">
                                  <a:satMod val="140000"/>
                                </a:schemeClr>
                              </a:solidFill>
                              <a:prstDash val="solid"/>
                              <a:miter lim="800000"/>
                            </a:ln>
                            <a:noFill/>
                            <a:effectLst>
                              <a:outerShdw blurRad="25500" dist="23000" dir="7020000" algn="tl">
                                <a:srgbClr val="000000">
                                  <a:alpha val="5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n w="18000">
                              <a:solidFill>
                                <a:schemeClr val="accent2">
                                  <a:satMod val="140000"/>
                                </a:schemeClr>
                              </a:solidFill>
                              <a:prstDash val="solid"/>
                              <a:miter lim="800000"/>
                            </a:ln>
                            <a:noFill/>
                            <a:effectLst>
                              <a:outerShdw blurRad="25500" dist="23000" dir="7020000" algn="tl">
                                <a:srgbClr val="000000">
                                  <a:alpha val="50000"/>
                                </a:srgbClr>
                              </a:outerShdw>
                            </a:effectLst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1" i="1" smtClean="0">
                            <a:ln w="18000">
                              <a:solidFill>
                                <a:schemeClr val="accent2">
                                  <a:satMod val="140000"/>
                                </a:schemeClr>
                              </a:solidFill>
                              <a:prstDash val="solid"/>
                              <a:miter lim="800000"/>
                            </a:ln>
                            <a:noFill/>
                            <a:effectLst>
                              <a:outerShdw blurRad="25500" dist="23000" dir="7020000" algn="tl">
                                <a:srgbClr val="000000">
                                  <a:alpha val="50000"/>
                                </a:srgbClr>
                              </a:outerShdw>
                            </a:effectLst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−3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𝑚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+7</m:t>
                    </m:r>
                  </m:oMath>
                </a14:m>
                <a:r>
                  <a:rPr lang="cs-CZ" b="1" dirty="0" smtClean="0">
                    <a:ln w="18000">
                      <a:solidFill>
                        <a:schemeClr val="accent2">
                          <a:satMod val="140000"/>
                        </a:schemeClr>
                      </a:solidFill>
                      <a:prstDash val="solid"/>
                      <a:miter lim="800000"/>
                    </a:ln>
                    <a:noFill/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 </a:t>
                </a:r>
                <a:r>
                  <a:rPr lang="cs-CZ" dirty="0" smtClean="0"/>
                  <a:t>a výrazu </a:t>
                </a:r>
                <a14:m>
                  <m:oMath xmlns:m="http://schemas.openxmlformats.org/officeDocument/2006/math"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4</m:t>
                    </m:r>
                    <m:sSup>
                      <m:sSupPr>
                        <m:ctrlPr>
                          <a:rPr lang="cs-CZ" b="1" i="1" smtClean="0">
                            <a:ln w="18000">
                              <a:solidFill>
                                <a:schemeClr val="accent2">
                                  <a:satMod val="140000"/>
                                </a:schemeClr>
                              </a:solidFill>
                              <a:prstDash val="solid"/>
                              <a:miter lim="800000"/>
                            </a:ln>
                            <a:noFill/>
                            <a:effectLst>
                              <a:outerShdw blurRad="25500" dist="23000" dir="7020000" algn="tl">
                                <a:srgbClr val="000000">
                                  <a:alpha val="5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n w="18000">
                              <a:solidFill>
                                <a:schemeClr val="accent2">
                                  <a:satMod val="140000"/>
                                </a:schemeClr>
                              </a:solidFill>
                              <a:prstDash val="solid"/>
                              <a:miter lim="800000"/>
                            </a:ln>
                            <a:noFill/>
                            <a:effectLst>
                              <a:outerShdw blurRad="25500" dist="23000" dir="7020000" algn="tl">
                                <a:srgbClr val="000000">
                                  <a:alpha val="50000"/>
                                </a:srgbClr>
                              </a:outerShdw>
                            </a:effectLst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1" i="1" smtClean="0">
                            <a:ln w="18000">
                              <a:solidFill>
                                <a:schemeClr val="accent2">
                                  <a:satMod val="140000"/>
                                </a:schemeClr>
                              </a:solidFill>
                              <a:prstDash val="solid"/>
                              <a:miter lim="800000"/>
                            </a:ln>
                            <a:noFill/>
                            <a:effectLst>
                              <a:outerShdw blurRad="25500" dist="23000" dir="7020000" algn="tl">
                                <a:srgbClr val="000000">
                                  <a:alpha val="50000"/>
                                </a:srgbClr>
                              </a:outerShdw>
                            </a:effectLst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+5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𝑚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−2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sz="2800" b="0" dirty="0" smtClean="0">
                    <a:latin typeface="Cambria Math"/>
                  </a:rPr>
                  <a:t>Výsledek zkontroluj pro </a:t>
                </a:r>
                <a:r>
                  <a:rPr lang="cs-CZ" sz="2800" b="0" dirty="0" smtClean="0">
                    <a:solidFill>
                      <a:srgbClr val="0070C0"/>
                    </a:solidFill>
                    <a:latin typeface="Cambria Math"/>
                  </a:rPr>
                  <a:t>m =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−1</m:t>
                    </m:r>
                  </m:oMath>
                </a14:m>
                <a:endParaRPr lang="cs-CZ" sz="2800" b="0" dirty="0" smtClean="0">
                  <a:solidFill>
                    <a:srgbClr val="0070C0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endParaRPr lang="cs-CZ" sz="2800" dirty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rgbClr val="00B050"/>
                    </a:solidFill>
                    <a:latin typeface="Cambria Math"/>
                  </a:rPr>
                  <a:t>Pro rychlejší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latin typeface="Cambria Math"/>
                  </a:rPr>
                  <a:t>3)</a:t>
                </a:r>
                <a:r>
                  <a:rPr lang="cs-CZ" sz="2800" dirty="0" smtClean="0"/>
                  <a:t> Vypočítej rozdíl výrazu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7</m:t>
                    </m:r>
                    <m:sSup>
                      <m:sSupPr>
                        <m:ctrlPr>
                          <a:rPr lang="cs-CZ" sz="2800" b="1" i="1" smtClean="0">
                            <a:ln w="18000">
                              <a:solidFill>
                                <a:schemeClr val="accent2">
                                  <a:satMod val="140000"/>
                                </a:schemeClr>
                              </a:solidFill>
                              <a:prstDash val="solid"/>
                              <a:miter lim="800000"/>
                            </a:ln>
                            <a:noFill/>
                            <a:effectLst>
                              <a:outerShdw blurRad="25500" dist="23000" dir="7020000" algn="tl">
                                <a:srgbClr val="000000">
                                  <a:alpha val="5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ln w="18000">
                              <a:solidFill>
                                <a:schemeClr val="accent2">
                                  <a:satMod val="140000"/>
                                </a:schemeClr>
                              </a:solidFill>
                              <a:prstDash val="solid"/>
                              <a:miter lim="800000"/>
                            </a:ln>
                            <a:noFill/>
                            <a:effectLst>
                              <a:outerShdw blurRad="25500" dist="23000" dir="7020000" algn="tl">
                                <a:srgbClr val="000000">
                                  <a:alpha val="50000"/>
                                </a:srgbClr>
                              </a:outerShdw>
                            </a:effectLst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800" b="1" i="1" smtClean="0">
                            <a:ln w="18000">
                              <a:solidFill>
                                <a:schemeClr val="accent2">
                                  <a:satMod val="140000"/>
                                </a:schemeClr>
                              </a:solidFill>
                              <a:prstDash val="solid"/>
                              <a:miter lim="800000"/>
                            </a:ln>
                            <a:noFill/>
                            <a:effectLst>
                              <a:outerShdw blurRad="25500" dist="23000" dir="7020000" algn="tl">
                                <a:srgbClr val="000000">
                                  <a:alpha val="50000"/>
                                </a:srgbClr>
                              </a:outerShdw>
                            </a:effectLst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+5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𝑏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−6 </m:t>
                    </m:r>
                    <m:r>
                      <a:rPr lang="cs-CZ" sz="2800" b="0" i="1" smtClean="0"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latin typeface="Cambria Math"/>
                      </a:rPr>
                      <m:t>𝑣</m:t>
                    </m:r>
                    <m:r>
                      <a:rPr lang="cs-CZ" sz="2800" b="0" i="1" smtClean="0">
                        <a:latin typeface="Cambria Math"/>
                      </a:rPr>
                      <m:t>ý</m:t>
                    </m:r>
                    <m:r>
                      <a:rPr lang="cs-CZ" sz="2800" b="0" i="1" smtClean="0">
                        <a:latin typeface="Cambria Math"/>
                      </a:rPr>
                      <m:t>𝑟𝑎𝑧𝑢</m:t>
                    </m:r>
                    <m:r>
                      <a:rPr lang="cs-CZ" sz="2800" b="0" i="1" smtClean="0">
                        <a:latin typeface="Cambria Math"/>
                      </a:rPr>
                      <m:t> 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sz="2800" b="1" i="1" smtClean="0">
                            <a:ln w="18000">
                              <a:solidFill>
                                <a:schemeClr val="accent2">
                                  <a:satMod val="140000"/>
                                </a:schemeClr>
                              </a:solidFill>
                              <a:prstDash val="solid"/>
                              <a:miter lim="800000"/>
                            </a:ln>
                            <a:noFill/>
                            <a:effectLst>
                              <a:outerShdw blurRad="25500" dist="23000" dir="7020000" algn="tl">
                                <a:srgbClr val="000000">
                                  <a:alpha val="5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ln w="18000">
                              <a:solidFill>
                                <a:schemeClr val="accent2">
                                  <a:satMod val="140000"/>
                                </a:schemeClr>
                              </a:solidFill>
                              <a:prstDash val="solid"/>
                              <a:miter lim="800000"/>
                            </a:ln>
                            <a:noFill/>
                            <a:effectLst>
                              <a:outerShdw blurRad="25500" dist="23000" dir="7020000" algn="tl">
                                <a:srgbClr val="000000">
                                  <a:alpha val="50000"/>
                                </a:srgbClr>
                              </a:outerShdw>
                            </a:effectLst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800" b="1" i="1" smtClean="0">
                            <a:ln w="18000">
                              <a:solidFill>
                                <a:schemeClr val="accent2">
                                  <a:satMod val="140000"/>
                                </a:schemeClr>
                              </a:solidFill>
                              <a:prstDash val="solid"/>
                              <a:miter lim="800000"/>
                            </a:ln>
                            <a:noFill/>
                            <a:effectLst>
                              <a:outerShdw blurRad="25500" dist="23000" dir="7020000" algn="tl">
                                <a:srgbClr val="000000">
                                  <a:alpha val="50000"/>
                                </a:srgbClr>
                              </a:outerShdw>
                            </a:effectLst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−3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𝑏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+5</m:t>
                    </m:r>
                  </m:oMath>
                </a14:m>
                <a:endParaRPr lang="cs-CZ" sz="2800" b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Cambria Math"/>
                  </a:rPr>
                  <a:t>Výsledek zkontroluj pro </a:t>
                </a:r>
                <a:r>
                  <a:rPr lang="cs-CZ" sz="2800" dirty="0" smtClean="0">
                    <a:solidFill>
                      <a:srgbClr val="0070C0"/>
                    </a:solidFill>
                    <a:latin typeface="Cambria Math"/>
                  </a:rPr>
                  <a:t>b = 4</a:t>
                </a:r>
              </a:p>
              <a:p>
                <a:pPr marL="0" indent="0">
                  <a:buNone/>
                </a:pPr>
                <a:endParaRPr lang="cs-CZ" sz="2800" b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  <a:latin typeface="Cambria Math"/>
                </a:endParaRPr>
              </a:p>
              <a:p>
                <a:pPr marL="0" indent="0">
                  <a:buNone/>
                </a:pPr>
                <a:endParaRPr lang="cs-CZ" sz="2800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916832"/>
                <a:ext cx="8229600" cy="4209331"/>
              </a:xfrm>
              <a:blipFill rotWithShape="1">
                <a:blip r:embed="rId4"/>
                <a:stretch>
                  <a:fillRect l="-1556" t="-1881" b="-26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78300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476672"/>
                <a:ext cx="8229600" cy="5649491"/>
              </a:xfrm>
            </p:spPr>
            <p:txBody>
              <a:bodyPr>
                <a:normAutofit fontScale="85000" lnSpcReduction="20000"/>
              </a:bodyPr>
              <a:lstStyle/>
              <a:p>
                <a:pPr marL="514350" indent="-514350">
                  <a:buAutoNum type="arabicParenR"/>
                </a:pPr>
                <a:endParaRPr lang="cs-CZ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514350" indent="-514350">
                  <a:buAutoNum type="arabicParenR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−3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−3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𝑦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𝑦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𝒙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𝟒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𝒚</m:t>
                    </m:r>
                  </m:oMath>
                </a14:m>
                <a:endParaRPr lang="cs-CZ" b="1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endParaRPr lang="cs-CZ" sz="2800" b="1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800" b="1" i="1" dirty="0" smtClean="0">
                    <a:latin typeface="Cambria Math"/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Kontrola</m:t>
                    </m:r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</a:rPr>
                      <m:t>: 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=0,2;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=0,3</m:t>
                    </m:r>
                  </m:oMath>
                </a14:m>
                <a:endParaRPr lang="cs-CZ" sz="2800" b="0" i="1" dirty="0" smtClean="0">
                  <a:solidFill>
                    <a:srgbClr val="0070C0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>
                    <a:solidFill>
                      <a:schemeClr val="tx1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b="0" dirty="0" smtClean="0">
                    <a:solidFill>
                      <a:schemeClr val="tx1"/>
                    </a:solidFill>
                  </a:rPr>
                  <a:t>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𝒚</m:t>
                        </m:r>
                      </m:e>
                    </m:d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𝒚</m:t>
                        </m:r>
                      </m:e>
                    </m:d>
                  </m:oMath>
                </a14:m>
                <a:endParaRPr lang="cs-CZ" b="1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>
                    <a:solidFill>
                      <a:schemeClr val="tx1"/>
                    </a:solidFill>
                  </a:rPr>
                  <a:t>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0,2−3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∙0,3</m:t>
                        </m:r>
                      </m:e>
                    </m:d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∙0,2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+0,3</m:t>
                        </m:r>
                      </m:e>
                    </m:d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>
                    <a:solidFill>
                      <a:schemeClr val="tx1"/>
                    </a:solidFill>
                  </a:rPr>
                  <a:t>   =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0,2−0,9</m:t>
                        </m:r>
                      </m:e>
                    </m:d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1+0,3</m:t>
                        </m:r>
                      </m:e>
                    </m:d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=−0,7−1,3=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𝟐</m:t>
                    </m:r>
                  </m:oMath>
                </a14:m>
                <a:endParaRPr lang="cs-CZ" b="1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𝒙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𝟒</m:t>
                    </m:r>
                  </m:oMath>
                </a14:m>
                <a:endParaRPr lang="cs-CZ" b="1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−4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∙0,2−4∙0,3=−0,8−1,2=−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𝟐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/>
                </a:r>
                <a:br>
                  <a:rPr lang="cs-CZ" dirty="0" smtClean="0">
                    <a:solidFill>
                      <a:schemeClr val="tx1"/>
                    </a:solidFill>
                  </a:rPr>
                </a:br>
                <a:r>
                  <a:rPr lang="cs-CZ" sz="2800" b="0" dirty="0" smtClean="0">
                    <a:solidFill>
                      <a:schemeClr val="tx1"/>
                    </a:solidFill>
                  </a:rPr>
                  <a:t>  </a:t>
                </a:r>
                <a:br>
                  <a:rPr lang="cs-CZ" sz="2800" b="0" dirty="0" smtClean="0">
                    <a:solidFill>
                      <a:schemeClr val="tx1"/>
                    </a:solidFill>
                  </a:rPr>
                </a:b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476672"/>
                <a:ext cx="8229600" cy="5649491"/>
              </a:xfrm>
              <a:blipFill rotWithShape="1">
                <a:blip r:embed="rId2"/>
                <a:stretch>
                  <a:fillRect l="-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4427985" y="875242"/>
            <a:ext cx="288032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1313148"/>
            <a:ext cx="288032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7544" y="1897697"/>
            <a:ext cx="3672408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68419" y="2545769"/>
            <a:ext cx="3672408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69294" y="3193841"/>
            <a:ext cx="4838810" cy="5011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70169" y="3694977"/>
            <a:ext cx="3729823" cy="5231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49343" y="3676396"/>
            <a:ext cx="1894865" cy="5231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444209" y="3610423"/>
            <a:ext cx="1728192" cy="5231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75556" y="4282016"/>
            <a:ext cx="1728192" cy="5231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66275" y="4914642"/>
            <a:ext cx="2522423" cy="5231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088699" y="4805207"/>
            <a:ext cx="1987357" cy="5231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80814" y="4910680"/>
            <a:ext cx="1987357" cy="5231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902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476672"/>
                <a:ext cx="8229600" cy="5649491"/>
              </a:xfrm>
            </p:spPr>
            <p:txBody>
              <a:bodyPr>
                <a:normAutofit fontScale="85000" lnSpcReduction="20000"/>
              </a:bodyPr>
              <a:lstStyle/>
              <a:p>
                <a:pPr marL="514350" indent="-514350">
                  <a:buAutoNum type="arabicParenR"/>
                </a:pPr>
                <a:endParaRPr lang="cs-CZ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514350" indent="-514350">
                  <a:buAutoNum type="arabicParenR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−3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−3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𝑦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𝑦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𝒙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𝟒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𝒚</m:t>
                    </m:r>
                  </m:oMath>
                </a14:m>
                <a:endParaRPr lang="cs-CZ" b="1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endParaRPr lang="cs-CZ" sz="2800" b="1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800" b="1" i="1" dirty="0" smtClean="0">
                    <a:latin typeface="Cambria Math"/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Kontrola</m:t>
                    </m:r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</a:rPr>
                      <m:t>: 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=0,2;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=0,3</m:t>
                    </m:r>
                  </m:oMath>
                </a14:m>
                <a:endParaRPr lang="cs-CZ" sz="2800" b="0" i="1" dirty="0" smtClean="0">
                  <a:solidFill>
                    <a:srgbClr val="0070C0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>
                    <a:solidFill>
                      <a:schemeClr val="tx1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b="0" dirty="0" smtClean="0">
                    <a:solidFill>
                      <a:schemeClr val="tx1"/>
                    </a:solidFill>
                  </a:rPr>
                  <a:t>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𝒚</m:t>
                        </m:r>
                      </m:e>
                    </m:d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𝒚</m:t>
                        </m:r>
                      </m:e>
                    </m:d>
                  </m:oMath>
                </a14:m>
                <a:endParaRPr lang="cs-CZ" b="1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>
                    <a:solidFill>
                      <a:schemeClr val="tx1"/>
                    </a:solidFill>
                  </a:rPr>
                  <a:t>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0,2−3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∙0,3</m:t>
                        </m:r>
                      </m:e>
                    </m:d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∙0,2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+0,3</m:t>
                        </m:r>
                      </m:e>
                    </m:d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>
                    <a:solidFill>
                      <a:schemeClr val="tx1"/>
                    </a:solidFill>
                  </a:rPr>
                  <a:t>   =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0,2−0,9</m:t>
                        </m:r>
                      </m:e>
                    </m:d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1+0,3</m:t>
                        </m:r>
                      </m:e>
                    </m:d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=−0,7−1,3=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𝟐</m:t>
                    </m:r>
                  </m:oMath>
                </a14:m>
                <a:endParaRPr lang="cs-CZ" b="1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𝒙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𝟒</m:t>
                    </m:r>
                  </m:oMath>
                </a14:m>
                <a:endParaRPr lang="cs-CZ" b="1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−4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∙0,2−4∙0,3=−0,8−1,2=−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𝟐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/>
                </a:r>
                <a:br>
                  <a:rPr lang="cs-CZ" dirty="0" smtClean="0">
                    <a:solidFill>
                      <a:schemeClr val="tx1"/>
                    </a:solidFill>
                  </a:rPr>
                </a:br>
                <a:r>
                  <a:rPr lang="cs-CZ" sz="2800" b="0" dirty="0" smtClean="0">
                    <a:solidFill>
                      <a:schemeClr val="tx1"/>
                    </a:solidFill>
                  </a:rPr>
                  <a:t>  </a:t>
                </a:r>
                <a:br>
                  <a:rPr lang="cs-CZ" sz="2800" b="0" dirty="0" smtClean="0">
                    <a:solidFill>
                      <a:schemeClr val="tx1"/>
                    </a:solidFill>
                  </a:rPr>
                </a:b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476672"/>
                <a:ext cx="8229600" cy="5649491"/>
              </a:xfrm>
              <a:blipFill rotWithShape="1">
                <a:blip r:embed="rId2"/>
                <a:stretch>
                  <a:fillRect l="-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88074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908720"/>
                <a:ext cx="8229600" cy="5400600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2) 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 smtClean="0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sz="28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sz="280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i="1" smtClean="0">
                            <a:latin typeface="Cambria Math"/>
                          </a:rPr>
                          <m:t>−3</m:t>
                        </m:r>
                        <m:r>
                          <a:rPr lang="cs-CZ" sz="2800" i="1" smtClean="0">
                            <a:latin typeface="Cambria Math"/>
                          </a:rPr>
                          <m:t>𝑚</m:t>
                        </m:r>
                        <m:r>
                          <a:rPr lang="cs-CZ" sz="2800" i="1" smtClean="0">
                            <a:latin typeface="Cambria Math"/>
                          </a:rPr>
                          <m:t>+7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−(</m:t>
                    </m:r>
                    <m:r>
                      <a:rPr lang="cs-CZ" sz="2800" i="1" smtClean="0">
                        <a:latin typeface="Cambria Math"/>
                      </a:rPr>
                      <m:t>4</m:t>
                    </m:r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 smtClean="0">
                        <a:latin typeface="Cambria Math"/>
                      </a:rPr>
                      <m:t>+5</m:t>
                    </m:r>
                    <m:r>
                      <a:rPr lang="cs-CZ" sz="2800" i="1" smtClean="0">
                        <a:latin typeface="Cambria Math"/>
                      </a:rPr>
                      <m:t>𝑚</m:t>
                    </m:r>
                    <m:r>
                      <a:rPr lang="cs-CZ" sz="2800" i="1" smtClean="0">
                        <a:latin typeface="Cambria Math"/>
                      </a:rPr>
                      <m:t>−2)</m:t>
                    </m:r>
                  </m:oMath>
                </a14:m>
                <a:r>
                  <a:rPr lang="cs-CZ" sz="2800" dirty="0" smtClean="0"/>
                  <a:t> =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−3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b="0" i="1" smtClean="0">
                          <a:latin typeface="Cambria Math"/>
                        </a:rPr>
                        <m:t>+7</m:t>
                      </m:r>
                      <m:r>
                        <a:rPr lang="cs-CZ" sz="2800" b="1" i="1" smtClean="0">
                          <a:ln w="18000">
                            <a:solidFill>
                              <a:schemeClr val="accent2">
                                <a:satMod val="14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rgbClr val="FFFF00"/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4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1" i="1" smtClean="0">
                          <a:ln w="18000">
                            <a:solidFill>
                              <a:schemeClr val="accent2">
                                <a:satMod val="14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rgbClr val="FFFF00"/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5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b="1" i="1" smtClean="0">
                          <a:ln w="18000">
                            <a:solidFill>
                              <a:schemeClr val="accent2">
                                <a:satMod val="14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rgbClr val="FFFF00"/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</a:rPr>
                        <m:t>2=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𝟐</m:t>
                      </m:r>
                      <m:sSup>
                        <m:sSup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𝒎</m:t>
                          </m:r>
                        </m:e>
                        <m:sup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8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𝟖</m:t>
                      </m:r>
                      <m:r>
                        <a:rPr lang="cs-CZ" sz="28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sz="2800" b="1" i="1" smtClean="0">
                          <a:latin typeface="Cambria Math"/>
                        </a:rPr>
                        <m:t>+</m:t>
                      </m:r>
                      <m:r>
                        <a:rPr lang="cs-CZ" sz="2800" b="1" i="1" smtClean="0">
                          <a:latin typeface="Cambria Math"/>
                        </a:rPr>
                        <m:t>𝟗</m:t>
                      </m:r>
                    </m:oMath>
                  </m:oMathPara>
                </a14:m>
                <a:endParaRPr lang="cs-CZ" sz="2800" b="1" i="1" dirty="0" smtClean="0">
                  <a:latin typeface="Cambria Math"/>
                </a:endParaRPr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400">
                        <a:latin typeface="Cambria Math"/>
                      </a:rPr>
                      <m:t>Kontrola</m:t>
                    </m:r>
                    <m:r>
                      <a:rPr lang="cs-CZ" sz="2400" b="1" i="1">
                        <a:solidFill>
                          <a:srgbClr val="0070C0"/>
                        </a:solidFill>
                        <a:latin typeface="Cambria Math"/>
                      </a:rPr>
                      <m:t>:</m:t>
                    </m:r>
                    <m:r>
                      <a:rPr lang="cs-CZ" sz="2400" b="0" i="1" smtClean="0">
                        <a:solidFill>
                          <a:srgbClr val="0070C0"/>
                        </a:solidFill>
                        <a:latin typeface="Cambria Math"/>
                      </a:rPr>
                      <m:t>𝑚</m:t>
                    </m:r>
                    <m:r>
                      <a:rPr lang="cs-CZ" sz="2400" i="1">
                        <a:solidFill>
                          <a:srgbClr val="0070C0"/>
                        </a:solidFill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solidFill>
                          <a:srgbClr val="0070C0"/>
                        </a:solidFill>
                        <a:latin typeface="Cambria Math"/>
                      </a:rPr>
                      <m:t>−1</m:t>
                    </m:r>
                  </m:oMath>
                </a14:m>
                <a:endParaRPr lang="cs-CZ" sz="2400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400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1" i="1">
                            <a:latin typeface="Cambria Math"/>
                          </a:rPr>
                          <m:t>𝟐</m:t>
                        </m:r>
                        <m:sSup>
                          <m:sSup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>
                                <a:latin typeface="Cambria Math"/>
                              </a:rPr>
                              <m:t>𝒎</m:t>
                            </m:r>
                          </m:e>
                          <m:sup>
                            <m:r>
                              <a:rPr lang="cs-CZ" sz="2400" b="1" i="1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400" b="1" i="1">
                            <a:latin typeface="Cambria Math"/>
                          </a:rPr>
                          <m:t>−</m:t>
                        </m:r>
                        <m:r>
                          <a:rPr lang="cs-CZ" sz="2400" b="1" i="1">
                            <a:latin typeface="Cambria Math"/>
                          </a:rPr>
                          <m:t>𝟑</m:t>
                        </m:r>
                        <m:r>
                          <a:rPr lang="cs-CZ" sz="2400" b="1" i="1">
                            <a:latin typeface="Cambria Math"/>
                          </a:rPr>
                          <m:t>𝒎</m:t>
                        </m:r>
                        <m:r>
                          <a:rPr lang="cs-CZ" sz="2400" b="1" i="1">
                            <a:latin typeface="Cambria Math"/>
                          </a:rPr>
                          <m:t>+</m:t>
                        </m:r>
                        <m:r>
                          <a:rPr lang="cs-CZ" sz="2400" b="1" i="1">
                            <a:latin typeface="Cambria Math"/>
                          </a:rPr>
                          <m:t>𝟕</m:t>
                        </m:r>
                      </m:e>
                    </m:d>
                    <m:r>
                      <a:rPr lang="cs-CZ" sz="2400" b="1" i="1">
                        <a:latin typeface="Cambria Math"/>
                      </a:rPr>
                      <m:t>−(</m:t>
                    </m:r>
                    <m:r>
                      <a:rPr lang="cs-CZ" sz="2400" b="1" i="1">
                        <a:latin typeface="Cambria Math"/>
                      </a:rPr>
                      <m:t>𝟒</m:t>
                    </m:r>
                    <m:sSup>
                      <m:sSupPr>
                        <m:ctrlPr>
                          <a:rPr lang="cs-CZ" sz="24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400" b="1" i="1">
                        <a:latin typeface="Cambria Math"/>
                      </a:rPr>
                      <m:t>+</m:t>
                    </m:r>
                    <m:r>
                      <a:rPr lang="cs-CZ" sz="2400" b="1" i="1">
                        <a:latin typeface="Cambria Math"/>
                      </a:rPr>
                      <m:t>𝟓</m:t>
                    </m:r>
                    <m:r>
                      <a:rPr lang="cs-CZ" sz="2400" b="1" i="1">
                        <a:latin typeface="Cambria Math"/>
                      </a:rPr>
                      <m:t>𝒎</m:t>
                    </m:r>
                    <m:r>
                      <a:rPr lang="cs-CZ" sz="2400" b="1" i="1">
                        <a:latin typeface="Cambria Math"/>
                      </a:rPr>
                      <m:t>−</m:t>
                    </m:r>
                    <m:r>
                      <a:rPr lang="cs-CZ" sz="2400" b="1" i="1">
                        <a:latin typeface="Cambria Math"/>
                      </a:rPr>
                      <m:t>𝟐</m:t>
                    </m:r>
                    <m:r>
                      <a:rPr lang="cs-CZ" sz="2400" b="1" i="1">
                        <a:latin typeface="Cambria Math"/>
                      </a:rPr>
                      <m:t>)</m:t>
                    </m:r>
                  </m:oMath>
                </a14:m>
                <a:endParaRPr lang="cs-CZ" sz="2400" b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400" b="0" dirty="0" smtClean="0"/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(−1)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−3∙</m:t>
                        </m:r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−1</m:t>
                            </m:r>
                          </m:e>
                        </m:d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+7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−[4∙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(−1)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ea typeface="Cambria Math"/>
                      </a:rPr>
                      <m:t>+5∙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−1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−2]</m:t>
                    </m:r>
                  </m:oMath>
                </a14:m>
                <a:r>
                  <a:rPr lang="cs-CZ" sz="2400" dirty="0" smtClean="0">
                    <a:latin typeface="Cambria Math"/>
                  </a:rPr>
                  <a:t>  =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Cambria Math"/>
                  </a:rPr>
                  <a:t>=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∙1+3+7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−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4∙1−5−2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=12−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−3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endParaRPr lang="cs-CZ" sz="2400" b="0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2400" b="0" dirty="0" smtClean="0">
                    <a:ea typeface="Cambria Math"/>
                  </a:rPr>
                  <a:t>=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12+3=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𝟏𝟓</m:t>
                    </m:r>
                  </m:oMath>
                </a14:m>
                <a:endParaRPr lang="cs-CZ" sz="2400" b="1" dirty="0" smtClean="0">
                  <a:latin typeface="Cambria Math"/>
                </a:endParaRPr>
              </a:p>
              <a:p>
                <a:pPr marL="0" indent="0">
                  <a:buNone/>
                </a:pPr>
                <a:endParaRPr lang="cs-CZ" sz="2400" dirty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sSup>
                      <m:sSup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400" b="1" i="1">
                        <a:solidFill>
                          <a:srgbClr val="0070C0"/>
                        </a:solidFill>
                        <a:latin typeface="Cambria Math"/>
                      </a:rPr>
                      <m:t>−</m:t>
                    </m:r>
                    <m:r>
                      <a:rPr lang="cs-CZ" sz="2400" b="1" i="1">
                        <a:solidFill>
                          <a:srgbClr val="0070C0"/>
                        </a:solidFill>
                        <a:latin typeface="Cambria Math"/>
                      </a:rPr>
                      <m:t>𝟖</m:t>
                    </m:r>
                    <m:r>
                      <a:rPr lang="cs-CZ" sz="2400" b="1" i="1">
                        <a:solidFill>
                          <a:srgbClr val="0070C0"/>
                        </a:solidFill>
                        <a:latin typeface="Cambria Math"/>
                      </a:rPr>
                      <m:t>𝒎</m:t>
                    </m:r>
                    <m:r>
                      <a:rPr lang="cs-CZ" sz="2400" b="1" i="1">
                        <a:latin typeface="Cambria Math"/>
                      </a:rPr>
                      <m:t>+</m:t>
                    </m:r>
                    <m:r>
                      <a:rPr lang="cs-CZ" sz="2400" b="1" i="1">
                        <a:latin typeface="Cambria Math"/>
                      </a:rPr>
                      <m:t>𝟗</m:t>
                    </m:r>
                  </m:oMath>
                </a14:m>
                <a:endParaRPr lang="cs-CZ" sz="2400" b="1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400" b="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−2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(−1)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−8∙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−1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</a:rPr>
                      <m:t>+9=−2∙1+8+9=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𝟏𝟓</m:t>
                    </m:r>
                  </m:oMath>
                </a14:m>
                <a:endParaRPr lang="cs-CZ" sz="2400" b="1" i="1" dirty="0">
                  <a:latin typeface="Cambria Math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Cambria Math"/>
                </a:endParaRPr>
              </a:p>
              <a:p>
                <a:pPr marL="0" indent="0">
                  <a:buNone/>
                </a:pPr>
                <a:endParaRPr lang="cs-CZ" sz="2400" dirty="0">
                  <a:latin typeface="Cambria Math"/>
                </a:endParaRPr>
              </a:p>
              <a:p>
                <a:pPr marL="0" indent="0">
                  <a:buNone/>
                </a:pPr>
                <a:endParaRPr lang="cs-CZ" sz="2400" dirty="0">
                  <a:latin typeface="Cambria Math"/>
                </a:endParaRPr>
              </a:p>
              <a:p>
                <a:pPr marL="0" indent="0">
                  <a:buNone/>
                </a:pPr>
                <a:endParaRPr lang="cs-CZ" sz="2800" b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  <a:latin typeface="Cambria Math"/>
                </a:endParaRPr>
              </a:p>
              <a:p>
                <a:pPr marL="0" indent="0">
                  <a:buNone/>
                </a:pPr>
                <a:endParaRPr lang="cs-CZ" sz="2800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908720"/>
                <a:ext cx="8229600" cy="5400600"/>
              </a:xfrm>
              <a:blipFill rotWithShape="1">
                <a:blip r:embed="rId2"/>
                <a:stretch>
                  <a:fillRect l="-1185" t="-10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Obdélník 1"/>
          <p:cNvSpPr/>
          <p:nvPr/>
        </p:nvSpPr>
        <p:spPr>
          <a:xfrm>
            <a:off x="539552" y="1412776"/>
            <a:ext cx="496855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508104" y="1340768"/>
            <a:ext cx="3096344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96372" y="2240868"/>
            <a:ext cx="3183540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73064" y="2819434"/>
            <a:ext cx="4935040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4718" y="3256551"/>
            <a:ext cx="7083626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96372" y="3693668"/>
            <a:ext cx="4335668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32040" y="3760607"/>
            <a:ext cx="244827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8057" y="4252939"/>
            <a:ext cx="244827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5556" y="5074255"/>
            <a:ext cx="244827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53978" y="5578311"/>
            <a:ext cx="3225933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895137" y="5484197"/>
            <a:ext cx="2117023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2160" y="5642111"/>
            <a:ext cx="1512169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5125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908720"/>
                <a:ext cx="8229600" cy="5400600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2) 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 smtClean="0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sz="28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sz="280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i="1" smtClean="0">
                            <a:latin typeface="Cambria Math"/>
                          </a:rPr>
                          <m:t>−3</m:t>
                        </m:r>
                        <m:r>
                          <a:rPr lang="cs-CZ" sz="2800" i="1" smtClean="0">
                            <a:latin typeface="Cambria Math"/>
                          </a:rPr>
                          <m:t>𝑚</m:t>
                        </m:r>
                        <m:r>
                          <a:rPr lang="cs-CZ" sz="2800" i="1" smtClean="0">
                            <a:latin typeface="Cambria Math"/>
                          </a:rPr>
                          <m:t>+7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−(</m:t>
                    </m:r>
                    <m:r>
                      <a:rPr lang="cs-CZ" sz="2800" i="1" smtClean="0">
                        <a:latin typeface="Cambria Math"/>
                      </a:rPr>
                      <m:t>4</m:t>
                    </m:r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 smtClean="0">
                        <a:latin typeface="Cambria Math"/>
                      </a:rPr>
                      <m:t>+5</m:t>
                    </m:r>
                    <m:r>
                      <a:rPr lang="cs-CZ" sz="2800" i="1" smtClean="0">
                        <a:latin typeface="Cambria Math"/>
                      </a:rPr>
                      <m:t>𝑚</m:t>
                    </m:r>
                    <m:r>
                      <a:rPr lang="cs-CZ" sz="2800" i="1" smtClean="0">
                        <a:latin typeface="Cambria Math"/>
                      </a:rPr>
                      <m:t>−2)</m:t>
                    </m:r>
                  </m:oMath>
                </a14:m>
                <a:r>
                  <a:rPr lang="cs-CZ" sz="2800" dirty="0" smtClean="0"/>
                  <a:t> =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−3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b="0" i="1" smtClean="0">
                          <a:latin typeface="Cambria Math"/>
                        </a:rPr>
                        <m:t>+7</m:t>
                      </m:r>
                      <m:r>
                        <a:rPr lang="cs-CZ" sz="2800" b="1" i="1" smtClean="0">
                          <a:ln w="18000">
                            <a:solidFill>
                              <a:schemeClr val="accent2">
                                <a:satMod val="14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rgbClr val="FFFF00"/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4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1" i="1" smtClean="0">
                          <a:ln w="18000">
                            <a:solidFill>
                              <a:schemeClr val="accent2">
                                <a:satMod val="14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rgbClr val="FFFF00"/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5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b="1" i="1" smtClean="0">
                          <a:ln w="18000">
                            <a:solidFill>
                              <a:schemeClr val="accent2">
                                <a:satMod val="14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rgbClr val="FFFF00"/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</a:rPr>
                        <m:t>2=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𝟐</m:t>
                      </m:r>
                      <m:sSup>
                        <m:sSup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𝒎</m:t>
                          </m:r>
                        </m:e>
                        <m:sup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8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𝟖</m:t>
                      </m:r>
                      <m:r>
                        <a:rPr lang="cs-CZ" sz="28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sz="2800" b="1" i="1" smtClean="0">
                          <a:latin typeface="Cambria Math"/>
                        </a:rPr>
                        <m:t>+</m:t>
                      </m:r>
                      <m:r>
                        <a:rPr lang="cs-CZ" sz="2800" b="1" i="1" smtClean="0">
                          <a:latin typeface="Cambria Math"/>
                        </a:rPr>
                        <m:t>𝟗</m:t>
                      </m:r>
                    </m:oMath>
                  </m:oMathPara>
                </a14:m>
                <a:endParaRPr lang="cs-CZ" sz="2800" b="1" i="1" dirty="0" smtClean="0">
                  <a:latin typeface="Cambria Math"/>
                </a:endParaRPr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400">
                        <a:latin typeface="Cambria Math"/>
                      </a:rPr>
                      <m:t>Kontrola</m:t>
                    </m:r>
                    <m:r>
                      <a:rPr lang="cs-CZ" sz="2400" b="1" i="1">
                        <a:solidFill>
                          <a:srgbClr val="0070C0"/>
                        </a:solidFill>
                        <a:latin typeface="Cambria Math"/>
                      </a:rPr>
                      <m:t>:</m:t>
                    </m:r>
                    <m:r>
                      <a:rPr lang="cs-CZ" sz="2400" b="0" i="1" smtClean="0">
                        <a:solidFill>
                          <a:srgbClr val="0070C0"/>
                        </a:solidFill>
                        <a:latin typeface="Cambria Math"/>
                      </a:rPr>
                      <m:t>𝑚</m:t>
                    </m:r>
                    <m:r>
                      <a:rPr lang="cs-CZ" sz="2400" i="1">
                        <a:solidFill>
                          <a:srgbClr val="0070C0"/>
                        </a:solidFill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solidFill>
                          <a:srgbClr val="0070C0"/>
                        </a:solidFill>
                        <a:latin typeface="Cambria Math"/>
                      </a:rPr>
                      <m:t>−1</m:t>
                    </m:r>
                  </m:oMath>
                </a14:m>
                <a:endParaRPr lang="cs-CZ" sz="2400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400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1" i="1">
                            <a:latin typeface="Cambria Math"/>
                          </a:rPr>
                          <m:t>𝟐</m:t>
                        </m:r>
                        <m:sSup>
                          <m:sSup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>
                                <a:latin typeface="Cambria Math"/>
                              </a:rPr>
                              <m:t>𝒎</m:t>
                            </m:r>
                          </m:e>
                          <m:sup>
                            <m:r>
                              <a:rPr lang="cs-CZ" sz="2400" b="1" i="1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400" b="1" i="1">
                            <a:latin typeface="Cambria Math"/>
                          </a:rPr>
                          <m:t>−</m:t>
                        </m:r>
                        <m:r>
                          <a:rPr lang="cs-CZ" sz="2400" b="1" i="1">
                            <a:latin typeface="Cambria Math"/>
                          </a:rPr>
                          <m:t>𝟑</m:t>
                        </m:r>
                        <m:r>
                          <a:rPr lang="cs-CZ" sz="2400" b="1" i="1">
                            <a:latin typeface="Cambria Math"/>
                          </a:rPr>
                          <m:t>𝒎</m:t>
                        </m:r>
                        <m:r>
                          <a:rPr lang="cs-CZ" sz="2400" b="1" i="1">
                            <a:latin typeface="Cambria Math"/>
                          </a:rPr>
                          <m:t>+</m:t>
                        </m:r>
                        <m:r>
                          <a:rPr lang="cs-CZ" sz="2400" b="1" i="1">
                            <a:latin typeface="Cambria Math"/>
                          </a:rPr>
                          <m:t>𝟕</m:t>
                        </m:r>
                      </m:e>
                    </m:d>
                    <m:r>
                      <a:rPr lang="cs-CZ" sz="2400" b="1" i="1">
                        <a:latin typeface="Cambria Math"/>
                      </a:rPr>
                      <m:t>−(</m:t>
                    </m:r>
                    <m:r>
                      <a:rPr lang="cs-CZ" sz="2400" b="1" i="1">
                        <a:latin typeface="Cambria Math"/>
                      </a:rPr>
                      <m:t>𝟒</m:t>
                    </m:r>
                    <m:sSup>
                      <m:sSupPr>
                        <m:ctrlPr>
                          <a:rPr lang="cs-CZ" sz="24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400" b="1" i="1">
                        <a:latin typeface="Cambria Math"/>
                      </a:rPr>
                      <m:t>+</m:t>
                    </m:r>
                    <m:r>
                      <a:rPr lang="cs-CZ" sz="2400" b="1" i="1">
                        <a:latin typeface="Cambria Math"/>
                      </a:rPr>
                      <m:t>𝟓</m:t>
                    </m:r>
                    <m:r>
                      <a:rPr lang="cs-CZ" sz="2400" b="1" i="1">
                        <a:latin typeface="Cambria Math"/>
                      </a:rPr>
                      <m:t>𝒎</m:t>
                    </m:r>
                    <m:r>
                      <a:rPr lang="cs-CZ" sz="2400" b="1" i="1">
                        <a:latin typeface="Cambria Math"/>
                      </a:rPr>
                      <m:t>−</m:t>
                    </m:r>
                    <m:r>
                      <a:rPr lang="cs-CZ" sz="2400" b="1" i="1">
                        <a:latin typeface="Cambria Math"/>
                      </a:rPr>
                      <m:t>𝟐</m:t>
                    </m:r>
                    <m:r>
                      <a:rPr lang="cs-CZ" sz="2400" b="1" i="1">
                        <a:latin typeface="Cambria Math"/>
                      </a:rPr>
                      <m:t>)</m:t>
                    </m:r>
                  </m:oMath>
                </a14:m>
                <a:endParaRPr lang="cs-CZ" sz="2400" b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400" b="0" dirty="0" smtClean="0"/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(−1)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−3∙</m:t>
                        </m:r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−1</m:t>
                            </m:r>
                          </m:e>
                        </m:d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+7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−[4∙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(−1)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ea typeface="Cambria Math"/>
                      </a:rPr>
                      <m:t>+5∙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−1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−2]</m:t>
                    </m:r>
                  </m:oMath>
                </a14:m>
                <a:r>
                  <a:rPr lang="cs-CZ" sz="2400" dirty="0" smtClean="0">
                    <a:latin typeface="Cambria Math"/>
                  </a:rPr>
                  <a:t>  =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Cambria Math"/>
                  </a:rPr>
                  <a:t>=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∙1+3+7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−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4∙1−5−2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=12−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−3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endParaRPr lang="cs-CZ" sz="2400" b="0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2400" b="0" dirty="0" smtClean="0">
                    <a:ea typeface="Cambria Math"/>
                  </a:rPr>
                  <a:t>=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12+3=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𝟏𝟓</m:t>
                    </m:r>
                  </m:oMath>
                </a14:m>
                <a:endParaRPr lang="cs-CZ" sz="2400" b="1" dirty="0" smtClean="0">
                  <a:latin typeface="Cambria Math"/>
                </a:endParaRPr>
              </a:p>
              <a:p>
                <a:pPr marL="0" indent="0">
                  <a:buNone/>
                </a:pPr>
                <a:endParaRPr lang="cs-CZ" sz="2400" dirty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sSup>
                      <m:sSup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400" b="1" i="1">
                        <a:solidFill>
                          <a:srgbClr val="0070C0"/>
                        </a:solidFill>
                        <a:latin typeface="Cambria Math"/>
                      </a:rPr>
                      <m:t>−</m:t>
                    </m:r>
                    <m:r>
                      <a:rPr lang="cs-CZ" sz="2400" b="1" i="1">
                        <a:solidFill>
                          <a:srgbClr val="0070C0"/>
                        </a:solidFill>
                        <a:latin typeface="Cambria Math"/>
                      </a:rPr>
                      <m:t>𝟖</m:t>
                    </m:r>
                    <m:r>
                      <a:rPr lang="cs-CZ" sz="2400" b="1" i="1">
                        <a:solidFill>
                          <a:srgbClr val="0070C0"/>
                        </a:solidFill>
                        <a:latin typeface="Cambria Math"/>
                      </a:rPr>
                      <m:t>𝒎</m:t>
                    </m:r>
                    <m:r>
                      <a:rPr lang="cs-CZ" sz="2400" b="1" i="1">
                        <a:latin typeface="Cambria Math"/>
                      </a:rPr>
                      <m:t>+</m:t>
                    </m:r>
                    <m:r>
                      <a:rPr lang="cs-CZ" sz="2400" b="1" i="1">
                        <a:latin typeface="Cambria Math"/>
                      </a:rPr>
                      <m:t>𝟗</m:t>
                    </m:r>
                  </m:oMath>
                </a14:m>
                <a:endParaRPr lang="cs-CZ" sz="2400" b="1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400" b="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−2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(−1)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−8∙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−1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</a:rPr>
                      <m:t>+9=−2∙1+8+9=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𝟏𝟓</m:t>
                    </m:r>
                  </m:oMath>
                </a14:m>
                <a:endParaRPr lang="cs-CZ" sz="2400" b="1" i="1" dirty="0">
                  <a:latin typeface="Cambria Math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Cambria Math"/>
                </a:endParaRPr>
              </a:p>
              <a:p>
                <a:pPr marL="0" indent="0">
                  <a:buNone/>
                </a:pPr>
                <a:endParaRPr lang="cs-CZ" sz="2400" dirty="0">
                  <a:latin typeface="Cambria Math"/>
                </a:endParaRPr>
              </a:p>
              <a:p>
                <a:pPr marL="0" indent="0">
                  <a:buNone/>
                </a:pPr>
                <a:endParaRPr lang="cs-CZ" sz="2400" dirty="0">
                  <a:latin typeface="Cambria Math"/>
                </a:endParaRPr>
              </a:p>
              <a:p>
                <a:pPr marL="0" indent="0">
                  <a:buNone/>
                </a:pPr>
                <a:endParaRPr lang="cs-CZ" sz="2800" b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  <a:latin typeface="Cambria Math"/>
                </a:endParaRPr>
              </a:p>
              <a:p>
                <a:pPr marL="0" indent="0">
                  <a:buNone/>
                </a:pPr>
                <a:endParaRPr lang="cs-CZ" sz="2800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908720"/>
                <a:ext cx="8229600" cy="5400600"/>
              </a:xfrm>
              <a:blipFill rotWithShape="1">
                <a:blip r:embed="rId2"/>
                <a:stretch>
                  <a:fillRect l="-1185" t="-10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93331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476672"/>
                <a:ext cx="8229600" cy="5904656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3)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i="1" smtClean="0">
                            <a:latin typeface="Cambria Math"/>
                          </a:rPr>
                          <m:t>7</m:t>
                        </m:r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 smtClean="0">
                            <a:latin typeface="Cambria Math"/>
                          </a:rPr>
                          <m:t>+5</m:t>
                        </m:r>
                        <m:r>
                          <a:rPr lang="cs-CZ" i="1" smtClean="0">
                            <a:latin typeface="Cambria Math"/>
                          </a:rPr>
                          <m:t>𝑏</m:t>
                        </m:r>
                        <m:r>
                          <a:rPr lang="cs-CZ" i="1" smtClean="0">
                            <a:latin typeface="Cambria Math"/>
                          </a:rPr>
                          <m:t>−6</m:t>
                        </m:r>
                      </m:e>
                    </m:d>
                    <m:r>
                      <a:rPr lang="cs-CZ" i="1" smtClean="0">
                        <a:latin typeface="Cambria Math"/>
                      </a:rPr>
                      <m:t>−(2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 smtClean="0">
                        <a:latin typeface="Cambria Math"/>
                      </a:rPr>
                      <m:t>−3</m:t>
                    </m:r>
                    <m:r>
                      <a:rPr lang="cs-CZ" i="1" smtClean="0">
                        <a:latin typeface="Cambria Math"/>
                      </a:rPr>
                      <m:t>𝑏</m:t>
                    </m:r>
                    <m:r>
                      <a:rPr lang="cs-CZ" i="1" smtClean="0">
                        <a:latin typeface="Cambria Math"/>
                      </a:rPr>
                      <m:t>+5)</m:t>
                    </m:r>
                  </m:oMath>
                </a14:m>
                <a:r>
                  <a:rPr lang="cs-CZ" dirty="0" smtClean="0">
                    <a:latin typeface="Cambria Math"/>
                  </a:rPr>
                  <a:t>=</a:t>
                </a:r>
              </a:p>
              <a:p>
                <a:pPr marL="0" indent="0">
                  <a:buNone/>
                </a:pPr>
                <a:r>
                  <a:rPr lang="cs-CZ" dirty="0" smtClean="0">
                    <a:latin typeface="Cambria Math"/>
                  </a:rPr>
                  <a:t>=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7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+5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−6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3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𝑏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5=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/>
                  <a:t>=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𝟓</m:t>
                    </m:r>
                    <m:sSup>
                      <m:sSup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𝒃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+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𝟖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𝒃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𝟏𝟏</m:t>
                    </m:r>
                  </m:oMath>
                </a14:m>
                <a:endParaRPr lang="cs-CZ" b="1" dirty="0" smtClean="0">
                  <a:latin typeface="Cambria Math"/>
                </a:endParaRPr>
              </a:p>
              <a:p>
                <a:pPr marL="0" indent="0">
                  <a:buNone/>
                </a:pPr>
                <a:endParaRPr lang="cs-CZ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800" dirty="0" smtClean="0"/>
                  <a:t>Kontrola: b = 4</a:t>
                </a: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7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+5</m:t>
                        </m:r>
                        <m:r>
                          <a:rPr lang="cs-CZ" i="1">
                            <a:latin typeface="Cambria Math"/>
                          </a:rPr>
                          <m:t>𝑏</m:t>
                        </m:r>
                        <m:r>
                          <a:rPr lang="cs-CZ" i="1">
                            <a:latin typeface="Cambria Math"/>
                          </a:rPr>
                          <m:t>−6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−3</m:t>
                        </m:r>
                        <m:r>
                          <a:rPr lang="cs-CZ" i="1">
                            <a:latin typeface="Cambria Math"/>
                          </a:rPr>
                          <m:t>𝑏</m:t>
                        </m:r>
                        <m:r>
                          <a:rPr lang="cs-CZ" i="1">
                            <a:latin typeface="Cambria Math"/>
                          </a:rPr>
                          <m:t>+5</m:t>
                        </m:r>
                      </m:e>
                    </m:d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7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+5∙4−6)−(2∙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−3∙4+5)</m:t>
                    </m:r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 smtClean="0"/>
                  <a:t> =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7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∙16+20−6)−(2∙16−12+5)</m:t>
                    </m:r>
                  </m:oMath>
                </a14:m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dirty="0" smtClean="0"/>
                  <a:t> =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112+20−6)−(32−12+5)=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/>
                  <a:t> =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126−25=</m:t>
                    </m:r>
                    <m:r>
                      <a:rPr lang="cs-CZ" b="1" i="1" smtClean="0">
                        <a:latin typeface="Cambria Math"/>
                      </a:rPr>
                      <m:t>𝟏𝟎𝟏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</a:rPr>
                      <m:t>𝟓</m:t>
                    </m:r>
                    <m:sSup>
                      <m:sSup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𝒃</m:t>
                        </m:r>
                      </m:e>
                      <m:sup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solidFill>
                          <a:srgbClr val="0070C0"/>
                        </a:solidFill>
                        <a:latin typeface="Cambria Math"/>
                      </a:rPr>
                      <m:t>+</m:t>
                    </m:r>
                    <m:r>
                      <a:rPr lang="cs-CZ" b="1" i="1">
                        <a:solidFill>
                          <a:srgbClr val="0070C0"/>
                        </a:solidFill>
                        <a:latin typeface="Cambria Math"/>
                      </a:rPr>
                      <m:t>𝟖</m:t>
                    </m:r>
                    <m:r>
                      <a:rPr lang="cs-CZ" b="1" i="1">
                        <a:solidFill>
                          <a:srgbClr val="0070C0"/>
                        </a:solidFill>
                        <a:latin typeface="Cambria Math"/>
                      </a:rPr>
                      <m:t>𝒃</m:t>
                    </m:r>
                    <m:r>
                      <a:rPr lang="cs-CZ" b="1" i="1">
                        <a:latin typeface="Cambria Math"/>
                      </a:rPr>
                      <m:t>−</m:t>
                    </m:r>
                    <m:r>
                      <a:rPr lang="cs-CZ" b="1" i="1">
                        <a:latin typeface="Cambria Math"/>
                      </a:rPr>
                      <m:t>𝟏𝟏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+8∙4−11=5∙16+32−11=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80+32−11=</m:t>
                    </m:r>
                    <m:r>
                      <a:rPr lang="cs-CZ" b="1" i="1" smtClean="0">
                        <a:latin typeface="Cambria Math"/>
                      </a:rPr>
                      <m:t>𝟏𝟎𝟏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476672"/>
                <a:ext cx="8229600" cy="5904656"/>
              </a:xfrm>
              <a:blipFill rotWithShape="1">
                <a:blip r:embed="rId2"/>
                <a:stretch>
                  <a:fillRect l="-1333" t="-2374" b="-1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Obdélník 1"/>
          <p:cNvSpPr/>
          <p:nvPr/>
        </p:nvSpPr>
        <p:spPr>
          <a:xfrm>
            <a:off x="539552" y="908720"/>
            <a:ext cx="5184576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60303" y="1268760"/>
            <a:ext cx="3003585" cy="4233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3" y="2115490"/>
            <a:ext cx="2304256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60302" y="2501922"/>
            <a:ext cx="4947801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6676" y="2921588"/>
            <a:ext cx="6031548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3050" y="3341254"/>
            <a:ext cx="6031548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49424" y="3760920"/>
            <a:ext cx="6031548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45798" y="4180586"/>
            <a:ext cx="1649938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552" y="4960292"/>
            <a:ext cx="2730058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60303" y="5379958"/>
            <a:ext cx="2730058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992970" y="5320332"/>
            <a:ext cx="3588002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60304" y="5749742"/>
            <a:ext cx="2283506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826800" y="5749775"/>
            <a:ext cx="2283506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267744" y="4117384"/>
            <a:ext cx="1577930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096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476672"/>
                <a:ext cx="8229600" cy="5904656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3)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i="1" smtClean="0">
                            <a:latin typeface="Cambria Math"/>
                          </a:rPr>
                          <m:t>7</m:t>
                        </m:r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 smtClean="0">
                            <a:latin typeface="Cambria Math"/>
                          </a:rPr>
                          <m:t>+5</m:t>
                        </m:r>
                        <m:r>
                          <a:rPr lang="cs-CZ" i="1" smtClean="0">
                            <a:latin typeface="Cambria Math"/>
                          </a:rPr>
                          <m:t>𝑏</m:t>
                        </m:r>
                        <m:r>
                          <a:rPr lang="cs-CZ" i="1" smtClean="0">
                            <a:latin typeface="Cambria Math"/>
                          </a:rPr>
                          <m:t>−6</m:t>
                        </m:r>
                      </m:e>
                    </m:d>
                    <m:r>
                      <a:rPr lang="cs-CZ" i="1" smtClean="0">
                        <a:latin typeface="Cambria Math"/>
                      </a:rPr>
                      <m:t>−(2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 smtClean="0">
                        <a:latin typeface="Cambria Math"/>
                      </a:rPr>
                      <m:t>−3</m:t>
                    </m:r>
                    <m:r>
                      <a:rPr lang="cs-CZ" i="1" smtClean="0">
                        <a:latin typeface="Cambria Math"/>
                      </a:rPr>
                      <m:t>𝑏</m:t>
                    </m:r>
                    <m:r>
                      <a:rPr lang="cs-CZ" i="1" smtClean="0">
                        <a:latin typeface="Cambria Math"/>
                      </a:rPr>
                      <m:t>+5)</m:t>
                    </m:r>
                  </m:oMath>
                </a14:m>
                <a:r>
                  <a:rPr lang="cs-CZ" dirty="0" smtClean="0">
                    <a:latin typeface="Cambria Math"/>
                  </a:rPr>
                  <a:t>=</a:t>
                </a:r>
              </a:p>
              <a:p>
                <a:pPr marL="0" indent="0">
                  <a:buNone/>
                </a:pPr>
                <a:r>
                  <a:rPr lang="cs-CZ" dirty="0" smtClean="0">
                    <a:latin typeface="Cambria Math"/>
                  </a:rPr>
                  <a:t>=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7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+5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−6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3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𝑏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5=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/>
                  <a:t>=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𝟓</m:t>
                    </m:r>
                    <m:sSup>
                      <m:sSup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𝒃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+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𝟖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𝒃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𝟏𝟏</m:t>
                    </m:r>
                  </m:oMath>
                </a14:m>
                <a:endParaRPr lang="cs-CZ" b="1" dirty="0" smtClean="0">
                  <a:latin typeface="Cambria Math"/>
                </a:endParaRPr>
              </a:p>
              <a:p>
                <a:pPr marL="0" indent="0">
                  <a:buNone/>
                </a:pPr>
                <a:endParaRPr lang="cs-CZ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800" dirty="0" smtClean="0"/>
                  <a:t>Kontrola: b = 4</a:t>
                </a: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7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+5</m:t>
                        </m:r>
                        <m:r>
                          <a:rPr lang="cs-CZ" i="1">
                            <a:latin typeface="Cambria Math"/>
                          </a:rPr>
                          <m:t>𝑏</m:t>
                        </m:r>
                        <m:r>
                          <a:rPr lang="cs-CZ" i="1">
                            <a:latin typeface="Cambria Math"/>
                          </a:rPr>
                          <m:t>−6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−3</m:t>
                        </m:r>
                        <m:r>
                          <a:rPr lang="cs-CZ" i="1">
                            <a:latin typeface="Cambria Math"/>
                          </a:rPr>
                          <m:t>𝑏</m:t>
                        </m:r>
                        <m:r>
                          <a:rPr lang="cs-CZ" i="1">
                            <a:latin typeface="Cambria Math"/>
                          </a:rPr>
                          <m:t>+5</m:t>
                        </m:r>
                      </m:e>
                    </m:d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7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+5∙4−6)−(2∙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−3∙4+5)</m:t>
                    </m:r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 smtClean="0"/>
                  <a:t> =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7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∙16+20−6)−(2∙16−12+5)</m:t>
                    </m:r>
                  </m:oMath>
                </a14:m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dirty="0" smtClean="0"/>
                  <a:t> =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112+20−6)−(32−12+5)=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/>
                  <a:t> =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126−25=</m:t>
                    </m:r>
                    <m:r>
                      <a:rPr lang="cs-CZ" b="1" i="1" smtClean="0">
                        <a:latin typeface="Cambria Math"/>
                      </a:rPr>
                      <m:t>𝟏𝟎𝟏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</a:rPr>
                      <m:t>𝟓</m:t>
                    </m:r>
                    <m:sSup>
                      <m:sSup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𝒃</m:t>
                        </m:r>
                      </m:e>
                      <m:sup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solidFill>
                          <a:srgbClr val="0070C0"/>
                        </a:solidFill>
                        <a:latin typeface="Cambria Math"/>
                      </a:rPr>
                      <m:t>+</m:t>
                    </m:r>
                    <m:r>
                      <a:rPr lang="cs-CZ" b="1" i="1">
                        <a:solidFill>
                          <a:srgbClr val="0070C0"/>
                        </a:solidFill>
                        <a:latin typeface="Cambria Math"/>
                      </a:rPr>
                      <m:t>𝟖</m:t>
                    </m:r>
                    <m:r>
                      <a:rPr lang="cs-CZ" b="1" i="1">
                        <a:solidFill>
                          <a:srgbClr val="0070C0"/>
                        </a:solidFill>
                        <a:latin typeface="Cambria Math"/>
                      </a:rPr>
                      <m:t>𝒃</m:t>
                    </m:r>
                    <m:r>
                      <a:rPr lang="cs-CZ" b="1" i="1">
                        <a:latin typeface="Cambria Math"/>
                      </a:rPr>
                      <m:t>−</m:t>
                    </m:r>
                    <m:r>
                      <a:rPr lang="cs-CZ" b="1" i="1">
                        <a:latin typeface="Cambria Math"/>
                      </a:rPr>
                      <m:t>𝟏𝟏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+8∙4−11=5∙16+32−11=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80+32−11=</m:t>
                    </m:r>
                    <m:r>
                      <a:rPr lang="cs-CZ" b="1" i="1" smtClean="0">
                        <a:latin typeface="Cambria Math"/>
                      </a:rPr>
                      <m:t>𝟏𝟎𝟏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476672"/>
                <a:ext cx="8229600" cy="5904656"/>
              </a:xfrm>
              <a:blipFill rotWithShape="1">
                <a:blip r:embed="rId2"/>
                <a:stretch>
                  <a:fillRect l="-1333" t="-2374" b="-1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87469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245</TotalTime>
  <Words>1425</Words>
  <Application>Microsoft Office PowerPoint</Application>
  <PresentationFormat>Předvádění na obrazovce (4:3)</PresentationFormat>
  <Paragraphs>144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Odčítání výrazů</vt:lpstr>
      <vt:lpstr>Rozcvička</vt:lpstr>
      <vt:lpstr>Rozcvička</vt:lpstr>
      <vt:lpstr>Znovu pečlivě odstraňuj závorky, hlídej znaménka a správně sčítej a odčítej jednotlivé členy</vt:lpstr>
      <vt:lpstr>Znovu pečlivě odstraňuj závorky, hlídej znaménka a správně sčítej a odčítej jednotlivé členy</vt:lpstr>
      <vt:lpstr>1) Vypočítej rozdíl výrazu   x-3y  a výrazu 5x+y.   Výsledek zkontroluj pro x=0,2;y=0,3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výrazů</dc:title>
  <dc:creator>mrkackovav</dc:creator>
  <cp:lastModifiedBy>mrkackovav</cp:lastModifiedBy>
  <cp:revision>26</cp:revision>
  <dcterms:created xsi:type="dcterms:W3CDTF">2013-01-31T19:50:31Z</dcterms:created>
  <dcterms:modified xsi:type="dcterms:W3CDTF">2013-02-03T12:46:57Z</dcterms:modified>
</cp:coreProperties>
</file>