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3" r:id="rId5"/>
    <p:sldId id="264" r:id="rId6"/>
    <p:sldId id="261" r:id="rId7"/>
    <p:sldId id="259" r:id="rId8"/>
    <p:sldId id="260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2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CE92A-8B31-4B56-8142-28FD7AA7763B}" type="datetimeFigureOut">
              <a:rPr lang="cs-CZ" smtClean="0"/>
              <a:pPr/>
              <a:t>22.12.2012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6D9882-2F9A-4FA2-A5C0-68A6C42BFE3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slide" Target="slide5.xml"/><Relationship Id="rId13" Type="http://schemas.openxmlformats.org/officeDocument/2006/relationships/slide" Target="slide11.xml"/><Relationship Id="rId3" Type="http://schemas.openxmlformats.org/officeDocument/2006/relationships/slide" Target="slide7.xml"/><Relationship Id="rId7" Type="http://schemas.openxmlformats.org/officeDocument/2006/relationships/slide" Target="slide4.xml"/><Relationship Id="rId12" Type="http://schemas.openxmlformats.org/officeDocument/2006/relationships/slide" Target="slide15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13.xml"/><Relationship Id="rId11" Type="http://schemas.openxmlformats.org/officeDocument/2006/relationships/slide" Target="slide14.xml"/><Relationship Id="rId5" Type="http://schemas.openxmlformats.org/officeDocument/2006/relationships/slide" Target="slide12.xml"/><Relationship Id="rId15" Type="http://schemas.openxmlformats.org/officeDocument/2006/relationships/slide" Target="slide6.xml"/><Relationship Id="rId10" Type="http://schemas.openxmlformats.org/officeDocument/2006/relationships/slide" Target="slide10.xml"/><Relationship Id="rId4" Type="http://schemas.openxmlformats.org/officeDocument/2006/relationships/slide" Target="slide8.xml"/><Relationship Id="rId9" Type="http://schemas.openxmlformats.org/officeDocument/2006/relationships/slide" Target="slide9.xml"/><Relationship Id="rId14" Type="http://schemas.openxmlformats.org/officeDocument/2006/relationships/slide" Target="slide1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" y="-1"/>
          <a:ext cx="9144000" cy="67812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  <a:gridCol w="3048000"/>
              </a:tblGrid>
              <a:tr h="162880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TVAROSLOVÍ</a:t>
                      </a:r>
                      <a:endParaRPr lang="cs-CZ" sz="36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SKLADBA</a:t>
                      </a:r>
                      <a:endParaRPr lang="cs-CZ" sz="36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SLOVNÍ ZÁSOBA</a:t>
                      </a:r>
                      <a:endParaRPr lang="cs-CZ" sz="3600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anchor="ctr"/>
                </a:tc>
              </a:tr>
              <a:tr h="1045118"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100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100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400" b="1" dirty="0" smtClean="0"/>
                        <a:t>100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045118"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200      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200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200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045118"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300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300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300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972000"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400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400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400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  <a:tr h="1045118"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500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500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path path="circle">
                        <a:fillToRect l="50000" t="50000" r="50000" b="50000"/>
                      </a:path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4400" b="1" dirty="0" smtClean="0"/>
                        <a:t>500</a:t>
                      </a:r>
                      <a:endParaRPr lang="cs-CZ" sz="4400" b="1" dirty="0"/>
                    </a:p>
                  </a:txBody>
                  <a:tcPr anchor="ctr">
                    <a:gradFill flip="none" rotWithShape="1">
                      <a:gsLst>
                        <a:gs pos="0">
                          <a:srgbClr val="FFFFFF"/>
                        </a:gs>
                        <a:gs pos="7001">
                          <a:srgbClr val="E6E6E6"/>
                        </a:gs>
                        <a:gs pos="32001">
                          <a:srgbClr val="7D8496"/>
                        </a:gs>
                        <a:gs pos="47000">
                          <a:srgbClr val="E6E6E6"/>
                        </a:gs>
                        <a:gs pos="85001">
                          <a:srgbClr val="7D8496"/>
                        </a:gs>
                        <a:gs pos="100000">
                          <a:srgbClr val="E6E6E6"/>
                        </a:gs>
                      </a:gsLst>
                      <a:lin ang="16200000" scaled="1"/>
                      <a:tileRect/>
                    </a:gradFill>
                  </a:tcPr>
                </a:tc>
              </a:tr>
            </a:tbl>
          </a:graphicData>
        </a:graphic>
      </p:graphicFrame>
      <p:sp>
        <p:nvSpPr>
          <p:cNvPr id="6" name="Tlačítko akce: Dopředu nebo Další 5">
            <a:hlinkClick r:id="" action="ppaction://hlinkshowjump?jump=nextslide" highlightClick="1"/>
          </p:cNvPr>
          <p:cNvSpPr/>
          <p:nvPr/>
        </p:nvSpPr>
        <p:spPr>
          <a:xfrm>
            <a:off x="1331640" y="1772816"/>
            <a:ext cx="1296144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/>
          </a:p>
        </p:txBody>
      </p:sp>
      <p:sp>
        <p:nvSpPr>
          <p:cNvPr id="8" name="Tlačítko akce: Dopředu nebo Další 7">
            <a:hlinkClick r:id="rId2" action="ppaction://hlinksldjump" highlightClick="1"/>
          </p:cNvPr>
          <p:cNvSpPr/>
          <p:nvPr/>
        </p:nvSpPr>
        <p:spPr>
          <a:xfrm>
            <a:off x="1331640" y="2852936"/>
            <a:ext cx="1296144" cy="72008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lačítko akce: Dopředu nebo Další 8">
            <a:hlinkClick r:id="rId3" action="ppaction://hlinksldjump" highlightClick="1"/>
          </p:cNvPr>
          <p:cNvSpPr/>
          <p:nvPr/>
        </p:nvSpPr>
        <p:spPr>
          <a:xfrm>
            <a:off x="4427984" y="1772816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lačítko akce: Dopředu nebo Další 9">
            <a:hlinkClick r:id="rId4" action="ppaction://hlinksldjump" highlightClick="1"/>
          </p:cNvPr>
          <p:cNvSpPr/>
          <p:nvPr/>
        </p:nvSpPr>
        <p:spPr>
          <a:xfrm>
            <a:off x="4427984" y="2780928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lačítko akce: Dopředu nebo Další 10">
            <a:hlinkClick r:id="rId5" action="ppaction://hlinksldjump" highlightClick="1"/>
          </p:cNvPr>
          <p:cNvSpPr/>
          <p:nvPr/>
        </p:nvSpPr>
        <p:spPr>
          <a:xfrm>
            <a:off x="7308304" y="1772816"/>
            <a:ext cx="1368152" cy="792088"/>
          </a:xfrm>
          <a:prstGeom prst="actionButtonForwardNext">
            <a:avLst/>
          </a:prstGeom>
          <a:ln>
            <a:solidFill>
              <a:srgbClr val="FFFFFF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Tlačítko akce: Dopředu nebo Další 11">
            <a:hlinkClick r:id="rId6" action="ppaction://hlinksldjump" highlightClick="1"/>
          </p:cNvPr>
          <p:cNvSpPr/>
          <p:nvPr/>
        </p:nvSpPr>
        <p:spPr>
          <a:xfrm>
            <a:off x="7308304" y="2780928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Tlačítko akce: Dopředu nebo Další 13">
            <a:hlinkClick r:id="rId7" action="ppaction://hlinksldjump" highlightClick="1"/>
          </p:cNvPr>
          <p:cNvSpPr/>
          <p:nvPr/>
        </p:nvSpPr>
        <p:spPr>
          <a:xfrm>
            <a:off x="1331640" y="3861048"/>
            <a:ext cx="1296144" cy="72008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lačítko akce: Dopředu nebo Další 14">
            <a:hlinkClick r:id="rId8" action="ppaction://hlinksldjump" highlightClick="1"/>
          </p:cNvPr>
          <p:cNvSpPr/>
          <p:nvPr/>
        </p:nvSpPr>
        <p:spPr>
          <a:xfrm>
            <a:off x="1331640" y="4869160"/>
            <a:ext cx="1296144" cy="720080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lačítko akce: Dopředu nebo Další 15">
            <a:hlinkClick r:id="rId9" action="ppaction://hlinksldjump" highlightClick="1"/>
          </p:cNvPr>
          <p:cNvSpPr/>
          <p:nvPr/>
        </p:nvSpPr>
        <p:spPr>
          <a:xfrm>
            <a:off x="4427984" y="3861048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7" name="Tlačítko akce: Dopředu nebo Další 16">
            <a:hlinkClick r:id="rId10" action="ppaction://hlinksldjump" highlightClick="1"/>
          </p:cNvPr>
          <p:cNvSpPr/>
          <p:nvPr/>
        </p:nvSpPr>
        <p:spPr>
          <a:xfrm>
            <a:off x="4427984" y="4869160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lačítko akce: Dopředu nebo Další 17">
            <a:hlinkClick r:id="rId11" action="ppaction://hlinksldjump" highlightClick="1"/>
          </p:cNvPr>
          <p:cNvSpPr/>
          <p:nvPr/>
        </p:nvSpPr>
        <p:spPr>
          <a:xfrm>
            <a:off x="7308304" y="3861048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9" name="Tlačítko akce: Dopředu nebo Další 18">
            <a:hlinkClick r:id="rId12" action="ppaction://hlinksldjump" highlightClick="1"/>
          </p:cNvPr>
          <p:cNvSpPr/>
          <p:nvPr/>
        </p:nvSpPr>
        <p:spPr>
          <a:xfrm>
            <a:off x="7308304" y="4869160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" name="Tlačítko akce: Dopředu nebo Další 19">
            <a:hlinkClick r:id="rId13" action="ppaction://hlinksldjump" highlightClick="1"/>
          </p:cNvPr>
          <p:cNvSpPr/>
          <p:nvPr/>
        </p:nvSpPr>
        <p:spPr>
          <a:xfrm>
            <a:off x="4427984" y="5877272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1" name="Tlačítko akce: Dopředu nebo Další 20">
            <a:hlinkClick r:id="rId14" action="ppaction://hlinksldjump" highlightClick="1"/>
          </p:cNvPr>
          <p:cNvSpPr/>
          <p:nvPr/>
        </p:nvSpPr>
        <p:spPr>
          <a:xfrm>
            <a:off x="7308304" y="5877272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lačítko akce: Dopředu nebo Další 21">
            <a:hlinkClick r:id="rId15" action="ppaction://hlinksldjump" highlightClick="1"/>
          </p:cNvPr>
          <p:cNvSpPr/>
          <p:nvPr/>
        </p:nvSpPr>
        <p:spPr>
          <a:xfrm>
            <a:off x="1331640" y="5877272"/>
            <a:ext cx="1368152" cy="792088"/>
          </a:xfrm>
          <a:prstGeom prst="actionButtonForwardNex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81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764704"/>
            <a:ext cx="59766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Tvarosloví za   100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772816"/>
            <a:ext cx="67687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Od slova </a:t>
            </a:r>
            <a:r>
              <a:rPr lang="cs-CZ" sz="3200" b="1" i="1" u="sng" dirty="0" smtClean="0"/>
              <a:t>poslanec</a:t>
            </a:r>
            <a:r>
              <a:rPr lang="cs-CZ" sz="3200" b="1" dirty="0" smtClean="0"/>
              <a:t>   utvoř 5. pád, čísla j.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poslanče </a:t>
            </a:r>
            <a:endParaRPr lang="cs-CZ" sz="3200" dirty="0"/>
          </a:p>
        </p:txBody>
      </p:sp>
      <p:sp>
        <p:nvSpPr>
          <p:cNvPr id="5" name="Tlačítko akce: Domů 4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692696"/>
            <a:ext cx="18775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Tvarosloví za   200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043608" y="1844824"/>
            <a:ext cx="720080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Výrazy v závorce dej do správného tvaru </a:t>
            </a:r>
          </a:p>
          <a:p>
            <a:r>
              <a:rPr lang="cs-CZ" sz="3200" b="1" dirty="0" smtClean="0"/>
              <a:t>Pracoval  (</a:t>
            </a:r>
            <a:r>
              <a:rPr lang="cs-CZ" sz="3200" b="1" i="1" dirty="0" smtClean="0"/>
              <a:t>obě ruce).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Pracoval oběma rukama</a:t>
            </a:r>
          </a:p>
        </p:txBody>
      </p:sp>
      <p:sp>
        <p:nvSpPr>
          <p:cNvPr id="6" name="Tlačítko akce: Domů 5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03648" y="692696"/>
            <a:ext cx="17717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Tvarosloví za 300</a:t>
            </a:r>
            <a:endParaRPr lang="cs-CZ" dirty="0"/>
          </a:p>
        </p:txBody>
      </p:sp>
      <p:sp>
        <p:nvSpPr>
          <p:cNvPr id="6" name="Tlačítko akce: Domů 5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971599" y="1079962"/>
            <a:ext cx="7783477" cy="35394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Utvoř 2. a 3. stupeň následujících přídavných jmen:</a:t>
            </a:r>
          </a:p>
          <a:p>
            <a:r>
              <a:rPr lang="cs-CZ" sz="2800" b="1" i="1" dirty="0" smtClean="0"/>
              <a:t>velký</a:t>
            </a:r>
          </a:p>
          <a:p>
            <a:r>
              <a:rPr lang="cs-CZ" sz="2800" b="1" i="1" dirty="0" smtClean="0"/>
              <a:t>dobrý</a:t>
            </a:r>
          </a:p>
          <a:p>
            <a:endParaRPr lang="cs-CZ" sz="2800" b="1" i="1" dirty="0"/>
          </a:p>
          <a:p>
            <a:endParaRPr lang="cs-CZ" sz="2800" b="1" i="1" dirty="0" smtClean="0"/>
          </a:p>
          <a:p>
            <a:r>
              <a:rPr lang="cs-CZ" sz="2800" b="1" i="1" dirty="0"/>
              <a:t>v</a:t>
            </a:r>
            <a:r>
              <a:rPr lang="cs-CZ" sz="2800" b="1" i="1" dirty="0" smtClean="0"/>
              <a:t>elký – větší – největší</a:t>
            </a:r>
          </a:p>
          <a:p>
            <a:r>
              <a:rPr lang="cs-CZ" sz="2800" b="1" i="1" dirty="0" smtClean="0"/>
              <a:t>dobrý – lepší - nejlepší</a:t>
            </a:r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17717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Tvarosloví za 400</a:t>
            </a:r>
            <a:endParaRPr lang="cs-CZ" dirty="0"/>
          </a:p>
        </p:txBody>
      </p:sp>
      <p:sp>
        <p:nvSpPr>
          <p:cNvPr id="3" name="Tlačítko akce: Domů 2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1090464"/>
            <a:ext cx="648072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Použij slovo </a:t>
            </a:r>
            <a:r>
              <a:rPr lang="cs-CZ" sz="2800" b="1" i="1" u="sng" dirty="0"/>
              <a:t>zdraví</a:t>
            </a:r>
            <a:r>
              <a:rPr lang="cs-CZ" sz="2800" b="1" i="1" dirty="0"/>
              <a:t> </a:t>
            </a:r>
            <a:r>
              <a:rPr lang="cs-CZ" sz="2800" b="1" dirty="0"/>
              <a:t>ve větách jako: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/>
              <a:t> podstatné jméno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/>
              <a:t> přídavné jméno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/>
              <a:t> sloveso</a:t>
            </a:r>
          </a:p>
          <a:p>
            <a:endParaRPr lang="cs-CZ" sz="2800" b="1" dirty="0"/>
          </a:p>
          <a:p>
            <a:r>
              <a:rPr lang="cs-CZ" sz="2800" b="1" dirty="0"/>
              <a:t>Své zdraví si musíme chránit.</a:t>
            </a:r>
          </a:p>
          <a:p>
            <a:r>
              <a:rPr lang="cs-CZ" sz="2800" b="1" dirty="0"/>
              <a:t>Zdraví lidé jsou šťastní. </a:t>
            </a:r>
          </a:p>
          <a:p>
            <a:r>
              <a:rPr lang="cs-CZ" sz="2800" b="1" dirty="0"/>
              <a:t>Chlapec hlasitě zdraví.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548680"/>
            <a:ext cx="17717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Tvarosloví za 500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11560" y="1052736"/>
            <a:ext cx="8423524" cy="35394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Od uvedeného infinitivu utvoř příslušné slovesné tvary:</a:t>
            </a:r>
          </a:p>
          <a:p>
            <a:r>
              <a:rPr lang="cs-CZ" sz="2800" b="1" i="1" u="sng" dirty="0" smtClean="0"/>
              <a:t>psát</a:t>
            </a:r>
            <a:r>
              <a:rPr lang="cs-CZ" sz="2800" b="1" dirty="0" smtClean="0"/>
              <a:t>    </a:t>
            </a:r>
            <a:r>
              <a:rPr lang="cs-CZ" sz="2800" b="1" i="1" dirty="0"/>
              <a:t>1</a:t>
            </a:r>
            <a:r>
              <a:rPr lang="cs-CZ" sz="2800" b="1" i="1" dirty="0" smtClean="0"/>
              <a:t>. os., č. mn., </a:t>
            </a:r>
            <a:r>
              <a:rPr lang="cs-CZ" sz="2800" b="1" i="1" dirty="0" err="1" smtClean="0"/>
              <a:t>zp</a:t>
            </a:r>
            <a:r>
              <a:rPr lang="cs-CZ" sz="2800" b="1" i="1" dirty="0" smtClean="0"/>
              <a:t>. </a:t>
            </a:r>
            <a:r>
              <a:rPr lang="cs-CZ" sz="2800" b="1" i="1" dirty="0" err="1"/>
              <a:t>o</a:t>
            </a:r>
            <a:r>
              <a:rPr lang="cs-CZ" sz="2800" b="1" i="1" dirty="0" err="1" smtClean="0"/>
              <a:t>zn</a:t>
            </a:r>
            <a:r>
              <a:rPr lang="cs-CZ" sz="2800" b="1" i="1" dirty="0" smtClean="0"/>
              <a:t>., čas přít.</a:t>
            </a:r>
          </a:p>
          <a:p>
            <a:r>
              <a:rPr lang="cs-CZ" sz="2800" b="1" i="1" dirty="0"/>
              <a:t>	</a:t>
            </a:r>
            <a:r>
              <a:rPr lang="cs-CZ" sz="2800" b="1" i="1" dirty="0" smtClean="0"/>
              <a:t>2. os., č. j., způsobu rozkazovacího</a:t>
            </a:r>
          </a:p>
          <a:p>
            <a:endParaRPr lang="cs-CZ" sz="2800" b="1" i="1" dirty="0"/>
          </a:p>
          <a:p>
            <a:endParaRPr lang="cs-CZ" sz="2800" b="1" i="1" dirty="0"/>
          </a:p>
          <a:p>
            <a:r>
              <a:rPr lang="cs-CZ" sz="2800" b="1" i="1" dirty="0"/>
              <a:t>1. os., č. mn., </a:t>
            </a:r>
            <a:r>
              <a:rPr lang="cs-CZ" sz="2800" b="1" i="1" dirty="0" err="1"/>
              <a:t>zp</a:t>
            </a:r>
            <a:r>
              <a:rPr lang="cs-CZ" sz="2800" b="1" i="1" dirty="0"/>
              <a:t>. </a:t>
            </a:r>
            <a:r>
              <a:rPr lang="cs-CZ" sz="2800" b="1" i="1" dirty="0" err="1"/>
              <a:t>ozn</a:t>
            </a:r>
            <a:r>
              <a:rPr lang="cs-CZ" sz="2800" b="1" i="1" dirty="0"/>
              <a:t>., čas přít</a:t>
            </a:r>
            <a:r>
              <a:rPr lang="cs-CZ" sz="2800" b="1" i="1" dirty="0" smtClean="0"/>
              <a:t>. 	      </a:t>
            </a:r>
            <a:r>
              <a:rPr lang="cs-CZ" sz="2800" b="1" i="1" dirty="0" smtClean="0"/>
              <a:t>          </a:t>
            </a:r>
            <a:r>
              <a:rPr lang="cs-CZ" sz="2800" b="1" i="1" u="sng" dirty="0" smtClean="0"/>
              <a:t>píšeme</a:t>
            </a:r>
            <a:endParaRPr lang="cs-CZ" sz="2800" b="1" i="1" u="sng" dirty="0"/>
          </a:p>
          <a:p>
            <a:r>
              <a:rPr lang="cs-CZ" sz="2800" b="1" i="1" dirty="0"/>
              <a:t>2. os., č. j., </a:t>
            </a:r>
            <a:r>
              <a:rPr lang="cs-CZ" sz="2800" b="1" i="1" dirty="0" smtClean="0"/>
              <a:t>způsobu rozkazovacího</a:t>
            </a:r>
            <a:r>
              <a:rPr lang="cs-CZ" sz="2800" b="1" i="1" dirty="0" smtClean="0"/>
              <a:t>	</a:t>
            </a:r>
            <a:r>
              <a:rPr lang="cs-CZ" sz="2800" b="1" i="1" smtClean="0"/>
              <a:t>   </a:t>
            </a:r>
            <a:r>
              <a:rPr lang="cs-CZ" sz="2800" b="1" i="1" smtClean="0"/>
              <a:t>  </a:t>
            </a:r>
            <a:r>
              <a:rPr lang="cs-CZ" sz="2800" b="1" i="1" u="sng" dirty="0" smtClean="0"/>
              <a:t>piš</a:t>
            </a:r>
          </a:p>
          <a:p>
            <a:endParaRPr lang="cs-CZ" sz="2800" b="1" dirty="0" smtClean="0"/>
          </a:p>
        </p:txBody>
      </p:sp>
      <p:sp>
        <p:nvSpPr>
          <p:cNvPr id="5" name="Tlačítko akce: Domů 4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692696"/>
            <a:ext cx="1726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mtClean="0"/>
              <a:t>Skladba  za   100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03648" y="1556792"/>
            <a:ext cx="648072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Vyjmenuj </a:t>
            </a:r>
            <a:r>
              <a:rPr lang="cs-CZ" sz="3200" b="1" i="1" dirty="0" smtClean="0"/>
              <a:t>základní větné členy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Podmět (Po) a přísudek (Př)</a:t>
            </a: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764704"/>
            <a:ext cx="1726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Skladba  za   200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1772816"/>
            <a:ext cx="655272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smtClean="0"/>
              <a:t>Vyjmenuj </a:t>
            </a:r>
            <a:r>
              <a:rPr lang="cs-CZ" sz="3200" b="1" i="1" dirty="0" smtClean="0"/>
              <a:t>rozvíjející větné členy</a:t>
            </a:r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Předmět (</a:t>
            </a:r>
            <a:r>
              <a:rPr lang="cs-CZ" sz="3200" b="1" dirty="0" err="1" smtClean="0"/>
              <a:t>Pt</a:t>
            </a:r>
            <a:r>
              <a:rPr lang="cs-CZ" sz="3200" b="1" dirty="0" smtClean="0"/>
              <a:t>), přívlastek (</a:t>
            </a:r>
            <a:r>
              <a:rPr lang="cs-CZ" sz="3200" b="1" dirty="0" err="1" smtClean="0"/>
              <a:t>Pk</a:t>
            </a:r>
            <a:r>
              <a:rPr lang="cs-CZ" sz="3200" b="1" dirty="0" smtClean="0"/>
              <a:t>), příslovečné určení (</a:t>
            </a:r>
            <a:r>
              <a:rPr lang="cs-CZ" sz="3200" b="1" dirty="0" err="1" smtClean="0"/>
              <a:t>Pu</a:t>
            </a:r>
            <a:r>
              <a:rPr lang="cs-CZ" sz="3200" b="1" dirty="0" smtClean="0"/>
              <a:t>), </a:t>
            </a:r>
            <a:r>
              <a:rPr lang="cs-CZ" sz="3200" i="1" dirty="0" smtClean="0"/>
              <a:t>doplněk (Do)</a:t>
            </a:r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1726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Skladba  za   </a:t>
            </a:r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7234" y="1300411"/>
            <a:ext cx="8900193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Doplň podstatné jméno </a:t>
            </a:r>
            <a:r>
              <a:rPr lang="cs-CZ" sz="3200" b="1" i="1" u="sng" dirty="0" smtClean="0"/>
              <a:t>břeh</a:t>
            </a:r>
            <a:r>
              <a:rPr lang="cs-CZ" sz="3200" b="1" i="1" dirty="0" smtClean="0"/>
              <a:t> přívlastkem shodným.</a:t>
            </a:r>
          </a:p>
          <a:p>
            <a:endParaRPr lang="cs-CZ" sz="3200" b="1" i="1" u="sng" dirty="0" smtClean="0"/>
          </a:p>
          <a:p>
            <a:endParaRPr lang="cs-CZ" sz="3200" b="1" i="1" u="sng" dirty="0"/>
          </a:p>
          <a:p>
            <a:endParaRPr lang="cs-CZ" sz="3200" b="1" i="1" u="sng" dirty="0"/>
          </a:p>
          <a:p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b="1" dirty="0" err="1" smtClean="0"/>
              <a:t>Pks</a:t>
            </a:r>
            <a:endParaRPr lang="cs-CZ" sz="2000" b="1" dirty="0" smtClean="0"/>
          </a:p>
          <a:p>
            <a:r>
              <a:rPr lang="cs-CZ" sz="3200" b="1" i="1" u="sng" dirty="0" smtClean="0"/>
              <a:t>příkrý (písčitý, travnatý…) </a:t>
            </a:r>
            <a:r>
              <a:rPr lang="cs-CZ" sz="3200" b="1" i="1" dirty="0" smtClean="0"/>
              <a:t>břeh</a:t>
            </a:r>
            <a:endParaRPr lang="cs-CZ" sz="3200" b="1" i="1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08953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692696"/>
            <a:ext cx="1726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Skladba  za   </a:t>
            </a:r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196751"/>
            <a:ext cx="9145016" cy="34317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100" b="1" dirty="0"/>
              <a:t>Doplň podstatné jméno </a:t>
            </a:r>
            <a:r>
              <a:rPr lang="cs-CZ" sz="3100" b="1" i="1" u="sng" dirty="0"/>
              <a:t>břeh</a:t>
            </a:r>
            <a:r>
              <a:rPr lang="cs-CZ" sz="3100" b="1" i="1" dirty="0"/>
              <a:t> přívlastkem </a:t>
            </a:r>
            <a:r>
              <a:rPr lang="cs-CZ" sz="3100" b="1" i="1" dirty="0" smtClean="0"/>
              <a:t>neshodným.</a:t>
            </a:r>
          </a:p>
          <a:p>
            <a:endParaRPr lang="cs-CZ" sz="3100" b="1" i="1" dirty="0"/>
          </a:p>
          <a:p>
            <a:endParaRPr lang="cs-CZ" sz="3100" b="1" i="1" dirty="0" smtClean="0"/>
          </a:p>
          <a:p>
            <a:endParaRPr lang="cs-CZ" sz="3100" b="1" i="1" dirty="0"/>
          </a:p>
          <a:p>
            <a:endParaRPr lang="cs-CZ" sz="3100" b="1" i="1" dirty="0" smtClean="0"/>
          </a:p>
          <a:p>
            <a:r>
              <a:rPr lang="cs-CZ" sz="3100" b="1" i="1" dirty="0" smtClean="0"/>
              <a:t>                    </a:t>
            </a:r>
            <a:r>
              <a:rPr lang="cs-CZ" sz="2000" b="1" i="1" dirty="0" err="1" smtClean="0"/>
              <a:t>Pkn</a:t>
            </a:r>
            <a:endParaRPr lang="cs-CZ" sz="2000" b="1" i="1" dirty="0"/>
          </a:p>
          <a:p>
            <a:r>
              <a:rPr lang="cs-CZ" sz="3100" b="1" i="1" dirty="0" smtClean="0"/>
              <a:t>         Břeh </a:t>
            </a:r>
            <a:r>
              <a:rPr lang="cs-CZ" sz="3100" b="1" i="1" u="sng" dirty="0" smtClean="0"/>
              <a:t>řeky</a:t>
            </a:r>
            <a:endParaRPr lang="cs-CZ" sz="3100" b="1" i="1" u="sng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16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692696"/>
            <a:ext cx="172611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Skladba  za   </a:t>
            </a:r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1196752"/>
            <a:ext cx="9252520" cy="44627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Doplň </a:t>
            </a:r>
            <a:r>
              <a:rPr lang="cs-CZ" sz="2800" b="1" dirty="0" smtClean="0"/>
              <a:t>sloveso </a:t>
            </a:r>
            <a:r>
              <a:rPr lang="cs-CZ" sz="2800" b="1" i="1" dirty="0" smtClean="0"/>
              <a:t>příslovečným určením</a:t>
            </a:r>
            <a:r>
              <a:rPr lang="cs-CZ" sz="2800" b="1" dirty="0"/>
              <a:t> </a:t>
            </a:r>
            <a:r>
              <a:rPr lang="cs-CZ" sz="2800" b="1" i="1" dirty="0" smtClean="0"/>
              <a:t>místa, času, způsobu.</a:t>
            </a:r>
          </a:p>
          <a:p>
            <a:r>
              <a:rPr lang="cs-CZ" sz="3200" b="1" i="1" dirty="0" smtClean="0"/>
              <a:t>Plaval	Pum</a:t>
            </a:r>
          </a:p>
          <a:p>
            <a:r>
              <a:rPr lang="cs-CZ" sz="3200" b="1" i="1" dirty="0"/>
              <a:t>	</a:t>
            </a:r>
            <a:r>
              <a:rPr lang="cs-CZ" sz="3200" b="1" i="1" dirty="0" smtClean="0"/>
              <a:t>	Puč</a:t>
            </a:r>
          </a:p>
          <a:p>
            <a:r>
              <a:rPr lang="cs-CZ" sz="3200" b="1" i="1" dirty="0"/>
              <a:t>	</a:t>
            </a:r>
            <a:r>
              <a:rPr lang="cs-CZ" sz="3200" b="1" i="1" dirty="0" smtClean="0"/>
              <a:t>	</a:t>
            </a:r>
            <a:r>
              <a:rPr lang="cs-CZ" sz="3200" b="1" i="1" dirty="0" err="1" smtClean="0"/>
              <a:t>Puz</a:t>
            </a:r>
            <a:endParaRPr lang="cs-CZ" sz="3200" b="1" i="1" dirty="0" smtClean="0"/>
          </a:p>
          <a:p>
            <a:endParaRPr lang="cs-CZ" sz="3200" b="1" i="1" dirty="0"/>
          </a:p>
          <a:p>
            <a:r>
              <a:rPr lang="cs-CZ" sz="3200" b="1" dirty="0" smtClean="0"/>
              <a:t>Plaval</a:t>
            </a:r>
            <a:r>
              <a:rPr lang="cs-CZ" sz="3200" b="1" i="1" dirty="0" smtClean="0"/>
              <a:t> v řece (Pum)</a:t>
            </a:r>
          </a:p>
          <a:p>
            <a:r>
              <a:rPr lang="cs-CZ" sz="3200" b="1" i="1" dirty="0" smtClean="0"/>
              <a:t>	 v létě (Puč)</a:t>
            </a:r>
          </a:p>
          <a:p>
            <a:r>
              <a:rPr lang="cs-CZ" sz="3200" b="1" i="1" dirty="0"/>
              <a:t> </a:t>
            </a:r>
            <a:r>
              <a:rPr lang="cs-CZ" sz="3200" b="1" i="1" dirty="0" smtClean="0"/>
              <a:t>          rychle (</a:t>
            </a:r>
            <a:r>
              <a:rPr lang="cs-CZ" sz="3200" b="1" i="1" dirty="0" err="1" smtClean="0"/>
              <a:t>Puz</a:t>
            </a:r>
            <a:r>
              <a:rPr lang="cs-CZ" sz="3200" b="1" i="1" dirty="0" smtClean="0"/>
              <a:t>)</a:t>
            </a:r>
          </a:p>
          <a:p>
            <a:r>
              <a:rPr lang="cs-CZ" sz="3200" b="1" i="1" dirty="0"/>
              <a:t>	</a:t>
            </a:r>
            <a:r>
              <a:rPr lang="cs-CZ" sz="3200" b="1" i="1" dirty="0" smtClean="0"/>
              <a:t>	         </a:t>
            </a:r>
            <a:endParaRPr lang="cs-CZ" sz="3200" b="1" i="1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32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92696"/>
            <a:ext cx="2093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Slovní zásoba za 100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5280" y="1060912"/>
            <a:ext cx="929350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Jaký je nejčastější způsob obohacování slovní zásoby?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 smtClean="0"/>
              <a:t>           odvozování</a:t>
            </a:r>
            <a:endParaRPr lang="cs-CZ" sz="3200" b="1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7300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2093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Slovní zásoba za </a:t>
            </a:r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0751" y="1196751"/>
            <a:ext cx="7723012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Které z následujících slov vzniklo skládáním?</a:t>
            </a:r>
          </a:p>
          <a:p>
            <a:r>
              <a:rPr lang="cs-CZ" sz="3200" b="1" dirty="0" smtClean="0"/>
              <a:t>Cukrárna, ryba, vodovod, prales, prima, ČR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r>
              <a:rPr lang="cs-CZ" sz="3200" b="1" dirty="0"/>
              <a:t>	</a:t>
            </a:r>
            <a:r>
              <a:rPr lang="cs-CZ" sz="3200" b="1" i="1" dirty="0" smtClean="0"/>
              <a:t>vodovod</a:t>
            </a:r>
            <a:endParaRPr lang="cs-CZ" sz="3200" b="1" i="1" dirty="0"/>
          </a:p>
        </p:txBody>
      </p:sp>
      <p:sp>
        <p:nvSpPr>
          <p:cNvPr id="5" name="Tlačítko akce: Domů 4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8942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620688"/>
            <a:ext cx="2093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Slovní zásoba za </a:t>
            </a:r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106488"/>
            <a:ext cx="9198928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Slovo přejaté z cizího jazyka nahraď českým výrazem.</a:t>
            </a:r>
          </a:p>
          <a:p>
            <a:r>
              <a:rPr lang="cs-CZ" sz="3200" b="1" i="1" dirty="0" smtClean="0"/>
              <a:t>	</a:t>
            </a:r>
            <a:r>
              <a:rPr lang="cs-CZ" sz="3200" b="1" i="1" u="sng" dirty="0" smtClean="0"/>
              <a:t>gramatika</a:t>
            </a:r>
          </a:p>
          <a:p>
            <a:endParaRPr lang="cs-CZ" sz="3200" b="1" i="1" u="sng" dirty="0"/>
          </a:p>
          <a:p>
            <a:endParaRPr lang="cs-CZ" sz="3200" b="1" i="1" u="sng" dirty="0" smtClean="0"/>
          </a:p>
          <a:p>
            <a:r>
              <a:rPr lang="cs-CZ" sz="3200" b="1" i="1" dirty="0" smtClean="0"/>
              <a:t> 	</a:t>
            </a:r>
            <a:r>
              <a:rPr lang="cs-CZ" sz="3200" b="1" i="1" u="sng" dirty="0" smtClean="0"/>
              <a:t>mluvnice</a:t>
            </a:r>
            <a:endParaRPr lang="cs-CZ" sz="3200" b="1" i="1" u="sng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539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764704"/>
            <a:ext cx="2093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Slovní zásoba za 4</a:t>
            </a:r>
            <a:r>
              <a:rPr lang="cs-CZ" dirty="0" smtClean="0"/>
              <a:t>00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56723"/>
            <a:ext cx="7755713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Spojením dvou a více slovotvorných základů </a:t>
            </a:r>
          </a:p>
          <a:p>
            <a:r>
              <a:rPr lang="cs-CZ" sz="3200" b="1" dirty="0" smtClean="0"/>
              <a:t> vznikají složeniny. Jak je dělíme?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r>
              <a:rPr lang="cs-CZ" sz="3200" b="1" dirty="0" smtClean="0"/>
              <a:t>Složeniny: vlastní</a:t>
            </a:r>
          </a:p>
          <a:p>
            <a:r>
              <a:rPr lang="cs-CZ" sz="3200" b="1" dirty="0"/>
              <a:t> </a:t>
            </a:r>
            <a:r>
              <a:rPr lang="cs-CZ" sz="3200" b="1" dirty="0" smtClean="0"/>
              <a:t>                  nevlastní</a:t>
            </a:r>
            <a:endParaRPr lang="cs-CZ" sz="3200" b="1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978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620688"/>
            <a:ext cx="20931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Slovní zásoba za </a:t>
            </a:r>
            <a:r>
              <a:rPr lang="cs-CZ" dirty="0" smtClean="0"/>
              <a:t>500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63513" y="1124744"/>
            <a:ext cx="864096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/>
              <a:t>Vyjmenuj způsoby obohacování slovní zásoby.</a:t>
            </a:r>
          </a:p>
          <a:p>
            <a:endParaRPr lang="cs-CZ" sz="3200" b="1" dirty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/>
              <a:t>Odvozování, skládání, zkracování, přejímání slov </a:t>
            </a:r>
          </a:p>
          <a:p>
            <a:r>
              <a:rPr lang="cs-CZ" sz="3200" b="1" dirty="0"/>
              <a:t>z cizích jazyků, přenášení slovního významu </a:t>
            </a:r>
          </a:p>
          <a:p>
            <a:r>
              <a:rPr lang="cs-CZ" sz="3200" b="1" dirty="0"/>
              <a:t>(metafora, metonymie),spojování slov v </a:t>
            </a:r>
            <a:r>
              <a:rPr lang="cs-CZ" sz="3200" b="1" dirty="0" smtClean="0"/>
              <a:t>sousloví.</a:t>
            </a:r>
            <a:endParaRPr lang="cs-CZ" sz="3200" b="1" dirty="0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3923928" y="5229200"/>
            <a:ext cx="1080120" cy="1008112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608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333</Words>
  <Application>Microsoft Office PowerPoint</Application>
  <PresentationFormat>Předvádění na obrazovce (4:3)</PresentationFormat>
  <Paragraphs>125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Jachr</dc:creator>
  <cp:lastModifiedBy>Jana Christenová</cp:lastModifiedBy>
  <cp:revision>41</cp:revision>
  <dcterms:created xsi:type="dcterms:W3CDTF">2012-10-17T15:08:38Z</dcterms:created>
  <dcterms:modified xsi:type="dcterms:W3CDTF">2012-12-22T06:54:51Z</dcterms:modified>
</cp:coreProperties>
</file>