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0" r:id="rId7"/>
    <p:sldId id="263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5412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VY_32_INOVACE_15_Nerovnice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Nerovnice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F1F27B-7AEE-4339-99D0-B9988C122D88}" type="presOf" srcId="{445C7998-7549-48B0-BD68-D4F0167F02E5}" destId="{4D19AB04-24FA-40C2-B203-52AE3D15E171}" srcOrd="1" destOrd="0" presId="urn:microsoft.com/office/officeart/2005/8/layout/target3"/>
    <dgm:cxn modelId="{A280328F-A455-41F6-87F0-292683B2A47F}" type="presOf" srcId="{DAEA276B-ECF9-46F6-A7D3-4693B2D32BC4}" destId="{CDED6FE3-AD8F-4ACC-B6B8-710EDDD97598}" srcOrd="0" destOrd="0" presId="urn:microsoft.com/office/officeart/2005/8/layout/target3"/>
    <dgm:cxn modelId="{DE98A5F9-D783-4A6C-B7C6-1EFF6D3B54D7}" type="presOf" srcId="{C73C7642-F245-4585-8F88-243F9FAEF6CA}" destId="{AA41A67C-3D3F-4AE9-9E0F-5D7F7BB2E741}" srcOrd="1" destOrd="0" presId="urn:microsoft.com/office/officeart/2005/8/layout/target3"/>
    <dgm:cxn modelId="{6968C95D-4D31-4D3B-8912-6A81AC405DC5}" type="presOf" srcId="{DAEA276B-ECF9-46F6-A7D3-4693B2D32BC4}" destId="{F69A1436-182C-465B-AD7F-FE48E0C090C1}" srcOrd="1" destOrd="0" presId="urn:microsoft.com/office/officeart/2005/8/layout/target3"/>
    <dgm:cxn modelId="{7E20DB82-C81E-407C-AB8E-80459712E66D}" type="presOf" srcId="{EBC41103-E2E5-4D48-9B4B-425520D3D098}" destId="{F969C235-9271-4D34-B740-D627A121CAD0}" srcOrd="1" destOrd="0" presId="urn:microsoft.com/office/officeart/2005/8/layout/target3"/>
    <dgm:cxn modelId="{25A2A2CD-6833-4A84-9E0C-065E5BB1D07B}" type="presOf" srcId="{019433A1-1324-4DE1-9E6F-32B851095F74}" destId="{E7297F21-D4FD-4A41-AE58-814D01A6B5E7}" srcOrd="1" destOrd="0" presId="urn:microsoft.com/office/officeart/2005/8/layout/target3"/>
    <dgm:cxn modelId="{CF888B0C-D538-4541-9745-C20438E51F7E}" type="presOf" srcId="{FBBFC3EA-9D9D-4F3A-BEA6-9C2C0E46BF20}" destId="{643EA938-EDE0-4533-ACCC-D2BD6F3A527C}" srcOrd="0" destOrd="0" presId="urn:microsoft.com/office/officeart/2005/8/layout/target3"/>
    <dgm:cxn modelId="{B4F9F303-E771-4659-8580-EDC3D21F6C78}" type="presOf" srcId="{019433A1-1324-4DE1-9E6F-32B851095F74}" destId="{A3817367-F2BC-482F-8832-FA00B51DCCF3}" srcOrd="0" destOrd="0" presId="urn:microsoft.com/office/officeart/2005/8/layout/target3"/>
    <dgm:cxn modelId="{AE5FEFD3-B86D-41BF-9F5E-1BC80CC16DDF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9B06DA5-F5FF-4F7E-A9B7-540C13FAAA2A}" type="presOf" srcId="{39F8B381-5807-488E-AC22-73DD4140ED4A}" destId="{71045F8C-00FA-488E-A7BD-E2E6753D979D}" srcOrd="0" destOrd="0" presId="urn:microsoft.com/office/officeart/2005/8/layout/target3"/>
    <dgm:cxn modelId="{ED2BBBA3-F9F9-4CF7-B879-129D4638229A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1D757F7-CE0B-4545-AAD7-75A768D4F57D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916BA70-D263-47B8-8C30-B7F1F7E46942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C204944-ACA4-406E-A0A9-7F733824C61D}" type="presParOf" srcId="{71045F8C-00FA-488E-A7BD-E2E6753D979D}" destId="{3577EC6B-C980-4F34-8C69-4365E7B8FC8C}" srcOrd="0" destOrd="0" presId="urn:microsoft.com/office/officeart/2005/8/layout/target3"/>
    <dgm:cxn modelId="{6B44DD71-1C7C-47E6-926D-F729E50FF6BF}" type="presParOf" srcId="{71045F8C-00FA-488E-A7BD-E2E6753D979D}" destId="{6940EB87-DC1D-4BC3-9408-9AC2E1FFC039}" srcOrd="1" destOrd="0" presId="urn:microsoft.com/office/officeart/2005/8/layout/target3"/>
    <dgm:cxn modelId="{5EB3FD6C-AFBC-4D84-A970-94BCD720527F}" type="presParOf" srcId="{71045F8C-00FA-488E-A7BD-E2E6753D979D}" destId="{BC35EE03-4121-4EF9-923D-7CB6D30D358D}" srcOrd="2" destOrd="0" presId="urn:microsoft.com/office/officeart/2005/8/layout/target3"/>
    <dgm:cxn modelId="{037D477E-586B-4DA3-A0AC-ED88F9837AAB}" type="presParOf" srcId="{71045F8C-00FA-488E-A7BD-E2E6753D979D}" destId="{C95EEA27-3CBF-4645-A92D-9D8AF5C1CBFC}" srcOrd="3" destOrd="0" presId="urn:microsoft.com/office/officeart/2005/8/layout/target3"/>
    <dgm:cxn modelId="{CC05577D-BCA3-483F-B8FF-A56E3B3EB734}" type="presParOf" srcId="{71045F8C-00FA-488E-A7BD-E2E6753D979D}" destId="{851BB866-B6AE-4566-893F-4C635BA974FC}" srcOrd="4" destOrd="0" presId="urn:microsoft.com/office/officeart/2005/8/layout/target3"/>
    <dgm:cxn modelId="{97CC44C1-89DD-4B15-8FF1-523D037EE08F}" type="presParOf" srcId="{71045F8C-00FA-488E-A7BD-E2E6753D979D}" destId="{643EA938-EDE0-4533-ACCC-D2BD6F3A527C}" srcOrd="5" destOrd="0" presId="urn:microsoft.com/office/officeart/2005/8/layout/target3"/>
    <dgm:cxn modelId="{56536A22-2370-4878-86F9-6EAC364355C1}" type="presParOf" srcId="{71045F8C-00FA-488E-A7BD-E2E6753D979D}" destId="{92F31B18-D66D-4CC7-89B9-378928DE877D}" srcOrd="6" destOrd="0" presId="urn:microsoft.com/office/officeart/2005/8/layout/target3"/>
    <dgm:cxn modelId="{DE24BAA0-EA91-4842-8D5F-22674BD70166}" type="presParOf" srcId="{71045F8C-00FA-488E-A7BD-E2E6753D979D}" destId="{902074E1-B931-4618-97F1-FADBE82E9C3C}" srcOrd="7" destOrd="0" presId="urn:microsoft.com/office/officeart/2005/8/layout/target3"/>
    <dgm:cxn modelId="{197C1658-1F91-43D5-ACA4-BE0935CD8533}" type="presParOf" srcId="{71045F8C-00FA-488E-A7BD-E2E6753D979D}" destId="{A3817367-F2BC-482F-8832-FA00B51DCCF3}" srcOrd="8" destOrd="0" presId="urn:microsoft.com/office/officeart/2005/8/layout/target3"/>
    <dgm:cxn modelId="{141E0F67-7324-4683-A8D5-01F9355EEFDE}" type="presParOf" srcId="{71045F8C-00FA-488E-A7BD-E2E6753D979D}" destId="{626ABFF6-56C8-4386-B662-68EC364EED9D}" srcOrd="9" destOrd="0" presId="urn:microsoft.com/office/officeart/2005/8/layout/target3"/>
    <dgm:cxn modelId="{2772D80F-E984-4C50-9782-C2C27F9FF752}" type="presParOf" srcId="{71045F8C-00FA-488E-A7BD-E2E6753D979D}" destId="{6DB11F1C-D028-4800-9625-6611CA9DE6D4}" srcOrd="10" destOrd="0" presId="urn:microsoft.com/office/officeart/2005/8/layout/target3"/>
    <dgm:cxn modelId="{635E0076-E695-4957-A7A7-4F6F42B62DFC}" type="presParOf" srcId="{71045F8C-00FA-488E-A7BD-E2E6753D979D}" destId="{CDED6FE3-AD8F-4ACC-B6B8-710EDDD97598}" srcOrd="11" destOrd="0" presId="urn:microsoft.com/office/officeart/2005/8/layout/target3"/>
    <dgm:cxn modelId="{C99DB456-94CA-4E4D-9C19-3D7A4A9A33DC}" type="presParOf" srcId="{71045F8C-00FA-488E-A7BD-E2E6753D979D}" destId="{397AC6D7-84A6-4150-958F-83C92D9ACF38}" srcOrd="12" destOrd="0" presId="urn:microsoft.com/office/officeart/2005/8/layout/target3"/>
    <dgm:cxn modelId="{C68782F4-05A2-4590-AE09-32C38BADBBBF}" type="presParOf" srcId="{71045F8C-00FA-488E-A7BD-E2E6753D979D}" destId="{D7419528-33A6-416D-9E64-B3F7915C5149}" srcOrd="13" destOrd="0" presId="urn:microsoft.com/office/officeart/2005/8/layout/target3"/>
    <dgm:cxn modelId="{51F5C8EF-ADAE-42B5-9D00-27841329221B}" type="presParOf" srcId="{71045F8C-00FA-488E-A7BD-E2E6753D979D}" destId="{97289DF2-90F4-4EC2-A9FC-633B00BAB610}" srcOrd="14" destOrd="0" presId="urn:microsoft.com/office/officeart/2005/8/layout/target3"/>
    <dgm:cxn modelId="{0A0A2ED7-B514-45A4-97C3-93E8F29881AB}" type="presParOf" srcId="{71045F8C-00FA-488E-A7BD-E2E6753D979D}" destId="{234EBA9D-95B4-4C20-A84E-6F65F1085DC6}" srcOrd="15" destOrd="0" presId="urn:microsoft.com/office/officeart/2005/8/layout/target3"/>
    <dgm:cxn modelId="{429AC9E2-3D19-4AAE-B678-9B457430B951}" type="presParOf" srcId="{71045F8C-00FA-488E-A7BD-E2E6753D979D}" destId="{12255512-213F-41DF-90A6-8B4CD74A2B52}" srcOrd="16" destOrd="0" presId="urn:microsoft.com/office/officeart/2005/8/layout/target3"/>
    <dgm:cxn modelId="{AD493045-4DE4-4011-98FF-4395F18B7636}" type="presParOf" srcId="{71045F8C-00FA-488E-A7BD-E2E6753D979D}" destId="{50C2F88D-8688-44C2-A854-691F34009D3B}" srcOrd="17" destOrd="0" presId="urn:microsoft.com/office/officeart/2005/8/layout/target3"/>
    <dgm:cxn modelId="{9A22207D-4F2B-40F5-AC8B-30F02D4A765A}" type="presParOf" srcId="{71045F8C-00FA-488E-A7BD-E2E6753D979D}" destId="{4D19AB04-24FA-40C2-B203-52AE3D15E171}" srcOrd="18" destOrd="0" presId="urn:microsoft.com/office/officeart/2005/8/layout/target3"/>
    <dgm:cxn modelId="{8D7001EA-5E31-4CE6-9286-94D77307A6C4}" type="presParOf" srcId="{71045F8C-00FA-488E-A7BD-E2E6753D979D}" destId="{832BF48F-0145-4429-9E02-8FCA946CCE9E}" srcOrd="19" destOrd="0" presId="urn:microsoft.com/office/officeart/2005/8/layout/target3"/>
    <dgm:cxn modelId="{941812C5-9AD3-4FE1-8260-D765F2413E78}" type="presParOf" srcId="{71045F8C-00FA-488E-A7BD-E2E6753D979D}" destId="{E7297F21-D4FD-4A41-AE58-814D01A6B5E7}" srcOrd="20" destOrd="0" presId="urn:microsoft.com/office/officeart/2005/8/layout/target3"/>
    <dgm:cxn modelId="{9D1F5B17-BDD4-4109-9670-10FE6F1C05D7}" type="presParOf" srcId="{71045F8C-00FA-488E-A7BD-E2E6753D979D}" destId="{F69A1436-182C-465B-AD7F-FE48E0C090C1}" srcOrd="21" destOrd="0" presId="urn:microsoft.com/office/officeart/2005/8/layout/target3"/>
    <dgm:cxn modelId="{6162859B-19F3-4777-A84A-5061A79EC4BA}" type="presParOf" srcId="{71045F8C-00FA-488E-A7BD-E2E6753D979D}" destId="{AA41A67C-3D3F-4AE9-9E0F-5D7F7BB2E741}" srcOrd="22" destOrd="0" presId="urn:microsoft.com/office/officeart/2005/8/layout/target3"/>
    <dgm:cxn modelId="{18601DFA-0DCD-426D-996F-AD6A0B6E3C7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VY_32_INOVACE_15_Nerovnice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Nerovnice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717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982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646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25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86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870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523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980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69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147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10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7F5E1-9155-48A3-841F-6C4D4B3DF09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285C9-6257-4B87-B28C-EA9DA0143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479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4434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678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MATERIÁL JE URČEN PRO ŽÁKY 5. ROČNÍKU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MATERIÁL </a:t>
            </a:r>
            <a:r>
              <a:rPr lang="cs-CZ" dirty="0" smtClean="0">
                <a:solidFill>
                  <a:schemeClr val="bg1"/>
                </a:solidFill>
              </a:rPr>
              <a:t>SLOUŽÍ K PROCVIČENÍ UČIVA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POMŮCKY: SEŠIT, PSACÍ POTŘEBY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INOVACE: PODPORUJE AKTIVITU ŽÁKŮ </a:t>
            </a:r>
            <a:r>
              <a:rPr lang="cs-CZ" dirty="0" smtClean="0">
                <a:solidFill>
                  <a:schemeClr val="bg1"/>
                </a:solidFill>
              </a:rPr>
              <a:t>A ZVYŠUJE ZÁJEM O MATEMATIKU S </a:t>
            </a:r>
            <a:r>
              <a:rPr lang="cs-CZ" dirty="0" smtClean="0">
                <a:solidFill>
                  <a:schemeClr val="bg1"/>
                </a:solidFill>
              </a:rPr>
              <a:t>VYUŽITÍM INTER.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90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  <a:latin typeface="Cambria" pitchFamily="18" charset="0"/>
              </a:rPr>
              <a:t>NEROVNICE</a:t>
            </a:r>
            <a:endParaRPr lang="cs-CZ" sz="6600" dirty="0">
              <a:solidFill>
                <a:srgbClr val="0070C0"/>
              </a:solidFill>
              <a:latin typeface="Cambria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1403648" y="3861048"/>
                <a:ext cx="6400800" cy="1752600"/>
              </a:xfrm>
              <a:solidFill>
                <a:schemeClr val="accent1">
                  <a:lumMod val="75000"/>
                </a:schemeClr>
              </a:solidFill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cs-CZ" sz="60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58</m:t>
                    </m:r>
                    <m:r>
                      <a:rPr lang="cs-CZ" sz="60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60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sz="60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&lt;95</m:t>
                    </m:r>
                  </m:oMath>
                </a14:m>
                <a:r>
                  <a:rPr lang="cs-CZ" sz="8000" b="1" baseline="-25000" dirty="0" smtClean="0">
                    <a:solidFill>
                      <a:schemeClr val="bg1"/>
                    </a:solidFill>
                  </a:rPr>
                  <a:t> </a:t>
                </a:r>
                <a:endParaRPr lang="cs-CZ" sz="8000" b="1" baseline="-250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1403648" y="3861048"/>
                <a:ext cx="6400800" cy="175260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396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ZAKROUŽKUJ ČÍSLA, KTERÁ JSOU ŘEŠENÍM NEROVNICE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5724128" y="342900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622782"/>
                <a:ext cx="8229600" cy="4525963"/>
              </a:xfrm>
              <a:solidFill>
                <a:schemeClr val="accent1">
                  <a:lumMod val="75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dirty="0" smtClean="0">
                    <a:solidFill>
                      <a:schemeClr val="bg1"/>
                    </a:solidFill>
                  </a:rPr>
                  <a:t>17 + 40 </a:t>
                </a:r>
                <a14:m>
                  <m:oMath xmlns:m="http://schemas.openxmlformats.org/officeDocument/2006/math">
                    <m:r>
                      <a:rPr lang="cs-CZ" sz="54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&lt;90−22</m:t>
                    </m:r>
                  </m:oMath>
                </a14:m>
                <a:endParaRPr lang="cs-CZ" sz="5400" dirty="0" smtClean="0">
                  <a:solidFill>
                    <a:schemeClr val="bg1"/>
                  </a:solidFill>
                </a:endParaRPr>
              </a:p>
              <a:p>
                <a:pPr marL="0" indent="0" algn="ctr">
                  <a:buNone/>
                </a:pPr>
                <a:endParaRPr lang="cs-CZ" sz="5400" dirty="0">
                  <a:solidFill>
                    <a:srgbClr val="FF0066"/>
                  </a:solidFill>
                </a:endParaRPr>
              </a:p>
              <a:p>
                <a:pPr marL="0" indent="0">
                  <a:buNone/>
                </a:pPr>
                <a:endParaRPr lang="cs-CZ" sz="5400" dirty="0">
                  <a:solidFill>
                    <a:srgbClr val="FF0066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622782"/>
                <a:ext cx="8229600" cy="4525963"/>
              </a:xfrm>
              <a:blipFill rotWithShape="1">
                <a:blip r:embed="rId2"/>
                <a:stretch>
                  <a:fillRect t="-3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6cípá hvězda 3"/>
          <p:cNvSpPr/>
          <p:nvPr/>
        </p:nvSpPr>
        <p:spPr>
          <a:xfrm>
            <a:off x="1116774" y="4979136"/>
            <a:ext cx="1222978" cy="118616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18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6cípá hvězda 5"/>
          <p:cNvSpPr/>
          <p:nvPr/>
        </p:nvSpPr>
        <p:spPr>
          <a:xfrm>
            <a:off x="720730" y="2564905"/>
            <a:ext cx="1330990" cy="151216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89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6cípá hvězda 6"/>
          <p:cNvSpPr/>
          <p:nvPr/>
        </p:nvSpPr>
        <p:spPr>
          <a:xfrm>
            <a:off x="3203848" y="4696784"/>
            <a:ext cx="1368152" cy="14685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34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6948264" y="2828083"/>
            <a:ext cx="1440160" cy="143424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2">
                    <a:lumMod val="50000"/>
                  </a:schemeClr>
                </a:solidFill>
              </a:rPr>
              <a:t>6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8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5724128" y="4511084"/>
            <a:ext cx="1224136" cy="16542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2">
                    <a:lumMod val="50000"/>
                  </a:schemeClr>
                </a:solidFill>
              </a:rPr>
              <a:t>6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5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6cípá hvězda 9"/>
          <p:cNvSpPr/>
          <p:nvPr/>
        </p:nvSpPr>
        <p:spPr>
          <a:xfrm>
            <a:off x="4572000" y="2988375"/>
            <a:ext cx="1368152" cy="1139017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52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6cípá hvězda 10"/>
          <p:cNvSpPr/>
          <p:nvPr/>
        </p:nvSpPr>
        <p:spPr>
          <a:xfrm>
            <a:off x="2610570" y="2988375"/>
            <a:ext cx="1186555" cy="1280299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63</a:t>
            </a:r>
            <a:endParaRPr lang="cs-CZ" sz="4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68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SPRÁVNÉ ŘEŠENÍ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5724128" y="342900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622782"/>
                <a:ext cx="8229600" cy="4525963"/>
              </a:xfrm>
              <a:solidFill>
                <a:schemeClr val="accent1">
                  <a:lumMod val="75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dirty="0" smtClean="0">
                    <a:solidFill>
                      <a:schemeClr val="bg1"/>
                    </a:solidFill>
                  </a:rPr>
                  <a:t>17 + 40 </a:t>
                </a:r>
                <a14:m>
                  <m:oMath xmlns:m="http://schemas.openxmlformats.org/officeDocument/2006/math">
                    <m:r>
                      <a:rPr lang="cs-CZ" sz="54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&lt;90−22</m:t>
                    </m:r>
                  </m:oMath>
                </a14:m>
                <a:endParaRPr lang="cs-CZ" sz="5400" dirty="0" smtClean="0">
                  <a:solidFill>
                    <a:schemeClr val="bg1"/>
                  </a:solidFill>
                </a:endParaRPr>
              </a:p>
              <a:p>
                <a:pPr marL="0" indent="0" algn="ctr">
                  <a:buNone/>
                </a:pPr>
                <a:endParaRPr lang="cs-CZ" sz="5400" dirty="0">
                  <a:solidFill>
                    <a:srgbClr val="FF0066"/>
                  </a:solidFill>
                </a:endParaRPr>
              </a:p>
              <a:p>
                <a:pPr marL="0" indent="0">
                  <a:buNone/>
                </a:pPr>
                <a:endParaRPr lang="cs-CZ" sz="5400" dirty="0">
                  <a:solidFill>
                    <a:srgbClr val="FF0066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622782"/>
                <a:ext cx="8229600" cy="4525963"/>
              </a:xfrm>
              <a:blipFill rotWithShape="1">
                <a:blip r:embed="rId2"/>
                <a:stretch>
                  <a:fillRect t="-3490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6cípá hvězda 3"/>
          <p:cNvSpPr/>
          <p:nvPr/>
        </p:nvSpPr>
        <p:spPr>
          <a:xfrm>
            <a:off x="1116774" y="4979136"/>
            <a:ext cx="1222978" cy="118616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18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6cípá hvězda 5"/>
          <p:cNvSpPr/>
          <p:nvPr/>
        </p:nvSpPr>
        <p:spPr>
          <a:xfrm>
            <a:off x="720730" y="2564905"/>
            <a:ext cx="1330990" cy="151216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89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6cípá hvězda 6"/>
          <p:cNvSpPr/>
          <p:nvPr/>
        </p:nvSpPr>
        <p:spPr>
          <a:xfrm>
            <a:off x="3203848" y="4696784"/>
            <a:ext cx="1368152" cy="14685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34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6948264" y="2828083"/>
            <a:ext cx="1440160" cy="143424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68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5724128" y="4511084"/>
            <a:ext cx="1224136" cy="16542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2">
                    <a:lumMod val="50000"/>
                  </a:schemeClr>
                </a:solidFill>
              </a:rPr>
              <a:t>6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5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6cípá hvězda 9"/>
          <p:cNvSpPr/>
          <p:nvPr/>
        </p:nvSpPr>
        <p:spPr>
          <a:xfrm>
            <a:off x="4572000" y="2988375"/>
            <a:ext cx="1368152" cy="1139017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52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6cípá hvězda 10"/>
          <p:cNvSpPr/>
          <p:nvPr/>
        </p:nvSpPr>
        <p:spPr>
          <a:xfrm>
            <a:off x="2610570" y="2988375"/>
            <a:ext cx="1186555" cy="1280299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63</a:t>
            </a:r>
            <a:endParaRPr lang="cs-CZ" sz="4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411760" y="2967771"/>
            <a:ext cx="1584176" cy="144059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472100" y="4511084"/>
            <a:ext cx="1728192" cy="16702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9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403648" y="3501008"/>
            <a:ext cx="115212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KTERÁ ČÍSLA </a:t>
            </a:r>
            <a:r>
              <a:rPr lang="cs-CZ" b="1" u="sng" dirty="0" smtClean="0">
                <a:solidFill>
                  <a:srgbClr val="0070C0"/>
                </a:solidFill>
                <a:latin typeface="Cambria" pitchFamily="18" charset="0"/>
              </a:rPr>
              <a:t>NEJSOU</a:t>
            </a:r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 ŘEŠENÍM NEROVNICE?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1">
                  <a:lumMod val="75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dirty="0" smtClean="0">
                    <a:solidFill>
                      <a:schemeClr val="bg1"/>
                    </a:solidFill>
                  </a:rPr>
                  <a:t>9 + 65 </a:t>
                </a:r>
                <a14:m>
                  <m:oMath xmlns:m="http://schemas.openxmlformats.org/officeDocument/2006/math">
                    <m:r>
                      <a:rPr lang="cs-CZ" sz="540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m:rPr>
                        <m:sty m:val="p"/>
                      </m:rP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Y</m:t>
                    </m:r>
                    <m: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120−87</m:t>
                    </m:r>
                  </m:oMath>
                </a14:m>
                <a:endParaRPr lang="cs-CZ" sz="5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3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Mrak 4"/>
          <p:cNvSpPr/>
          <p:nvPr/>
        </p:nvSpPr>
        <p:spPr>
          <a:xfrm>
            <a:off x="899592" y="2923309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691680" y="4561834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54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3436996" y="4098598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93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2699792" y="2641460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443</a:t>
            </a:r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/>
          </a:p>
        </p:txBody>
      </p:sp>
      <p:sp>
        <p:nvSpPr>
          <p:cNvPr id="9" name="Mrak 8"/>
          <p:cNvSpPr/>
          <p:nvPr/>
        </p:nvSpPr>
        <p:spPr>
          <a:xfrm>
            <a:off x="4644008" y="4753953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617096" y="3651417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6876256" y="4615408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4644008" y="2582416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r>
              <a:rPr lang="cs-CZ" sz="2400" dirty="0" smtClean="0">
                <a:solidFill>
                  <a:schemeClr val="tx1"/>
                </a:solidFill>
              </a:rPr>
              <a:t>58</a:t>
            </a:r>
            <a:endParaRPr lang="cs-CZ" sz="2400" dirty="0"/>
          </a:p>
        </p:txBody>
      </p:sp>
      <p:sp>
        <p:nvSpPr>
          <p:cNvPr id="13" name="Mrak 12"/>
          <p:cNvSpPr/>
          <p:nvPr/>
        </p:nvSpPr>
        <p:spPr>
          <a:xfrm>
            <a:off x="7164288" y="2653680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31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32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403648" y="3501008"/>
            <a:ext cx="115212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ŘEŠENÍM NEROVNICE </a:t>
            </a:r>
            <a:r>
              <a:rPr lang="cs-CZ" b="1" u="sng" dirty="0" smtClean="0">
                <a:solidFill>
                  <a:srgbClr val="0070C0"/>
                </a:solidFill>
                <a:latin typeface="Cambria" pitchFamily="18" charset="0"/>
              </a:rPr>
              <a:t>NEJSOU</a:t>
            </a:r>
            <a:endParaRPr lang="cs-CZ" b="1" u="sng" dirty="0">
              <a:solidFill>
                <a:srgbClr val="0070C0"/>
              </a:solidFill>
              <a:latin typeface="Cambria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29208" y="1700808"/>
                <a:ext cx="8229600" cy="4525963"/>
              </a:xfrm>
              <a:solidFill>
                <a:schemeClr val="accent1">
                  <a:lumMod val="75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dirty="0" smtClean="0">
                    <a:solidFill>
                      <a:schemeClr val="bg1"/>
                    </a:solidFill>
                  </a:rPr>
                  <a:t>9 + 65 </a:t>
                </a:r>
                <a14:m>
                  <m:oMath xmlns:m="http://schemas.openxmlformats.org/officeDocument/2006/math">
                    <m:r>
                      <a:rPr lang="cs-CZ" sz="540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m:rPr>
                        <m:sty m:val="p"/>
                      </m:rP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Y</m:t>
                    </m:r>
                    <m: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5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5400" b="0" i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120−87</m:t>
                    </m:r>
                  </m:oMath>
                </a14:m>
                <a:endParaRPr lang="cs-CZ" sz="5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9208" y="1700808"/>
                <a:ext cx="8229600" cy="4525963"/>
              </a:xfrm>
              <a:blipFill rotWithShape="1">
                <a:blip r:embed="rId2"/>
                <a:stretch>
                  <a:fillRect t="-3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Mrak 4"/>
          <p:cNvSpPr/>
          <p:nvPr/>
        </p:nvSpPr>
        <p:spPr>
          <a:xfrm>
            <a:off x="899592" y="2923309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691680" y="4561834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54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3436996" y="4098598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93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2699792" y="2641460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443</a:t>
            </a:r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/>
          </a:p>
        </p:txBody>
      </p:sp>
      <p:sp>
        <p:nvSpPr>
          <p:cNvPr id="9" name="Mrak 8"/>
          <p:cNvSpPr/>
          <p:nvPr/>
        </p:nvSpPr>
        <p:spPr>
          <a:xfrm>
            <a:off x="4644008" y="4753953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617096" y="3651417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6876256" y="4615408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4644008" y="2582416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r>
              <a:rPr lang="cs-CZ" sz="2400" dirty="0" smtClean="0">
                <a:solidFill>
                  <a:schemeClr val="tx1"/>
                </a:solidFill>
              </a:rPr>
              <a:t>58</a:t>
            </a:r>
            <a:endParaRPr lang="cs-CZ" sz="2400" dirty="0"/>
          </a:p>
        </p:txBody>
      </p:sp>
      <p:sp>
        <p:nvSpPr>
          <p:cNvPr id="13" name="Mrak 12"/>
          <p:cNvSpPr/>
          <p:nvPr/>
        </p:nvSpPr>
        <p:spPr>
          <a:xfrm>
            <a:off x="7164288" y="2653680"/>
            <a:ext cx="1008112" cy="115212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564" y="2780928"/>
            <a:ext cx="1512168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31840" y="3954582"/>
            <a:ext cx="1512168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80678" y="3481745"/>
            <a:ext cx="1512168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660232" y="4465921"/>
            <a:ext cx="1512168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950999" y="2450473"/>
            <a:ext cx="1512168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43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KTERÁ Z NEROVNIC MÁ TOTO ŘEŠENÍ?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/>
              <a:t>X = 41, 42, …, 56, 57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68572" y="1844824"/>
                <a:ext cx="8229600" cy="4525963"/>
              </a:xfrm>
              <a:solidFill>
                <a:schemeClr val="accent1">
                  <a:lumMod val="75000"/>
                </a:schemeClr>
              </a:solidFill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lphaU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 X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40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𝟒𝟏</m:t>
                    </m:r>
                    <m:r>
                      <a:rPr lang="cs-CZ" sz="40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40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𝟓𝟕</m:t>
                    </m:r>
                  </m:oMath>
                </a14:m>
                <a:endParaRPr lang="cs-CZ" sz="4000" b="1" dirty="0" smtClean="0">
                  <a:solidFill>
                    <a:srgbClr val="FF0000"/>
                  </a:solidFill>
                  <a:ea typeface="Cambria Math"/>
                </a:endParaRPr>
              </a:p>
              <a:p>
                <a:pPr marL="514350" indent="-514350">
                  <a:buFont typeface="+mj-lt"/>
                  <a:buAutoNum type="alphaUcPeriod"/>
                </a:pPr>
                <a:endParaRPr lang="cs-CZ" sz="4000" b="1" dirty="0" smtClean="0">
                  <a:solidFill>
                    <a:srgbClr val="FF0000"/>
                  </a:solidFill>
                </a:endParaRPr>
              </a:p>
              <a:p>
                <a:pPr marL="514350" indent="-514350">
                  <a:buFont typeface="+mj-lt"/>
                  <a:buAutoNum type="alphaUcPeriod"/>
                </a:pPr>
                <a:r>
                  <a:rPr lang="cs-CZ" sz="4000" b="1" dirty="0" smtClean="0">
                    <a:solidFill>
                      <a:srgbClr val="FFC000"/>
                    </a:solidFill>
                  </a:rPr>
                  <a:t> 25 + 16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4000" b="1" dirty="0" smtClean="0">
                    <a:solidFill>
                      <a:srgbClr val="FFC000"/>
                    </a:solidFill>
                  </a:rPr>
                  <a:t> X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4000" b="1" i="1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𝟓𝟕</m:t>
                    </m:r>
                  </m:oMath>
                </a14:m>
                <a:endParaRPr lang="cs-CZ" sz="4000" b="1" dirty="0" smtClean="0">
                  <a:solidFill>
                    <a:srgbClr val="FFC000"/>
                  </a:solidFill>
                  <a:ea typeface="Cambria Math"/>
                </a:endParaRPr>
              </a:p>
              <a:p>
                <a:pPr marL="514350" indent="-514350">
                  <a:buFont typeface="+mj-lt"/>
                  <a:buAutoNum type="alphaUcPeriod"/>
                </a:pPr>
                <a:endParaRPr lang="cs-CZ" sz="4000" b="1" dirty="0" smtClean="0">
                  <a:solidFill>
                    <a:srgbClr val="FF0000"/>
                  </a:solidFill>
                </a:endParaRPr>
              </a:p>
              <a:p>
                <a:pPr marL="514350" indent="-514350">
                  <a:buFont typeface="+mj-lt"/>
                  <a:buAutoNum type="alphaUcPeriod"/>
                </a:pPr>
                <a:r>
                  <a:rPr lang="cs-CZ" sz="4000" b="1" dirty="0" smtClean="0">
                    <a:solidFill>
                      <a:srgbClr val="FFFF00"/>
                    </a:solidFill>
                  </a:rPr>
                  <a:t> 60 – 2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4000" b="1" dirty="0" smtClean="0">
                    <a:solidFill>
                      <a:srgbClr val="FFFF00"/>
                    </a:solidFill>
                  </a:rPr>
                  <a:t> X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𝟐𝟎</m:t>
                    </m:r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𝟐𝟎</m:t>
                    </m:r>
                    <m:r>
                      <a:rPr lang="cs-CZ" sz="4000" b="1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4000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8572" y="1844824"/>
                <a:ext cx="8229600" cy="4525963"/>
              </a:xfrm>
              <a:blipFill rotWithShape="1">
                <a:blip r:embed="rId2"/>
                <a:stretch>
                  <a:fillRect l="-2593" t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Hronková\AppData\Local\Microsoft\Windows\Temporary Internet Files\Content.IE5\QLUUQTZ3\MC900339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3" y="2204864"/>
            <a:ext cx="2315344" cy="231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0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SPRÁVNÉ ŘEŠENÍ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1">
                  <a:lumMod val="75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5400" b="1" dirty="0" smtClean="0">
                    <a:solidFill>
                      <a:srgbClr val="FF0000"/>
                    </a:solidFill>
                  </a:rPr>
                  <a:t>C. </a:t>
                </a:r>
                <a:r>
                  <a:rPr lang="cs-CZ" sz="5400" b="1" dirty="0" smtClean="0">
                    <a:solidFill>
                      <a:srgbClr val="FFFF00"/>
                    </a:solidFill>
                  </a:rPr>
                  <a:t>60 </a:t>
                </a:r>
                <a:r>
                  <a:rPr lang="cs-CZ" sz="5400" b="1" dirty="0">
                    <a:solidFill>
                      <a:srgbClr val="FFFF00"/>
                    </a:solidFill>
                  </a:rPr>
                  <a:t>– 2 </a:t>
                </a:r>
                <a14:m>
                  <m:oMath xmlns:m="http://schemas.openxmlformats.org/officeDocument/2006/math"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5400" b="1" dirty="0">
                    <a:solidFill>
                      <a:srgbClr val="FFFF00"/>
                    </a:solidFill>
                  </a:rPr>
                  <a:t> X </a:t>
                </a:r>
                <a14:m>
                  <m:oMath xmlns:m="http://schemas.openxmlformats.org/officeDocument/2006/math"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𝟐𝟎</m:t>
                    </m:r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𝟐𝟎</m:t>
                    </m:r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5400" b="1" dirty="0" smtClean="0">
                  <a:solidFill>
                    <a:srgbClr val="FFFF00"/>
                  </a:solidFill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5400" b="1" dirty="0" smtClean="0">
                    <a:solidFill>
                      <a:srgbClr val="FFFF00"/>
                    </a:solidFill>
                  </a:rPr>
                  <a:t>           58 </a:t>
                </a:r>
                <a14:m>
                  <m:oMath xmlns:m="http://schemas.openxmlformats.org/officeDocument/2006/math"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5400" b="1" dirty="0">
                    <a:solidFill>
                      <a:srgbClr val="FFFF00"/>
                    </a:solidFill>
                  </a:rPr>
                  <a:t> X </a:t>
                </a:r>
                <a14:m>
                  <m:oMath xmlns:m="http://schemas.openxmlformats.org/officeDocument/2006/math">
                    <m:r>
                      <a:rPr lang="cs-CZ" sz="5400" b="1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5400" b="1" dirty="0" smtClean="0">
                    <a:solidFill>
                      <a:srgbClr val="FFFF00"/>
                    </a:solidFill>
                  </a:rPr>
                  <a:t> 40</a:t>
                </a:r>
              </a:p>
              <a:p>
                <a:pPr marL="0" indent="0">
                  <a:buNone/>
                </a:pPr>
                <a:r>
                  <a:rPr lang="cs-CZ" sz="54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      </a:t>
                </a:r>
                <a:r>
                  <a:rPr lang="cs-CZ" sz="5400" b="1" dirty="0" smtClean="0">
                    <a:solidFill>
                      <a:schemeClr val="bg1"/>
                    </a:solidFill>
                  </a:rPr>
                  <a:t>X </a:t>
                </a:r>
                <a:r>
                  <a:rPr lang="cs-CZ" sz="5400" b="1" dirty="0">
                    <a:solidFill>
                      <a:schemeClr val="bg1"/>
                    </a:solidFill>
                  </a:rPr>
                  <a:t>= 41, 42, …, 56, 57</a:t>
                </a:r>
              </a:p>
              <a:p>
                <a:pPr marL="0" indent="0">
                  <a:buNone/>
                </a:pPr>
                <a:endParaRPr lang="cs-CZ" sz="5400" b="1" dirty="0">
                  <a:solidFill>
                    <a:schemeClr val="tx1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926" t="-3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316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GRATULUJI KE ZVLÁDNUTÍ NEROVNIC!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5338936" cy="259929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M7201JMJ\MC900332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9010"/>
            <a:ext cx="6768752" cy="441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44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Cambria" pitchFamily="18" charset="0"/>
              </a:rPr>
              <a:t>CITACE</a:t>
            </a:r>
            <a:endParaRPr lang="cs-CZ" b="1" dirty="0">
              <a:solidFill>
                <a:srgbClr val="0070C0"/>
              </a:solidFill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2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238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NEROVNICE</vt:lpstr>
      <vt:lpstr>ZAKROUŽKUJ ČÍSLA, KTERÁ JSOU ŘEŠENÍM NEROVNICE</vt:lpstr>
      <vt:lpstr>SPRÁVNÉ ŘEŠENÍ</vt:lpstr>
      <vt:lpstr>KTERÁ ČÍSLA NEJSOU ŘEŠENÍM NEROVNICE?</vt:lpstr>
      <vt:lpstr>ŘEŠENÍM NEROVNICE NEJSOU</vt:lpstr>
      <vt:lpstr>KTERÁ Z NEROVNIC MÁ TOTO ŘEŠENÍ? X = 41, 42, …, 56, 57</vt:lpstr>
      <vt:lpstr>SPRÁVNÉ ŘEŠENÍ</vt:lpstr>
      <vt:lpstr>GRATULUJI KE ZVLÁDNUTÍ NEROVNIC!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dcterms:created xsi:type="dcterms:W3CDTF">2012-02-25T20:46:40Z</dcterms:created>
  <dcterms:modified xsi:type="dcterms:W3CDTF">2012-02-26T15:51:38Z</dcterms:modified>
</cp:coreProperties>
</file>