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62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gr. Miroslav Žalud" initials="MMŽ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78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jiznimorava.fkaleidoskop.cz/imagebank/4351712/19%20%20%20P1100405%20han%C3%A1ck%C3%BD%20kroj%20z%20Vy%C5%A1kova,%20Ji%C5%99%C3%AD%20Janda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jiznimorava.fkaleidoskop.cz/imagebank/4321273/Slov%C3%A1ck%C3%BD%20rok%20Kyjov%202007,foto%20Franti%C5%A1ek%20Synek079.jpg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lidova-jizba.cz/lidove-vyrobky/lidove-vyrobky/kraslice/kraslice-dirkovana-114013.html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domanjova.eu/wp-content/uploads/33.jpg" TargetMode="External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hyperlink" Target="http://www.palickovani.eu/photo/view?id=24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domanjova.eu/wp-content/uploads/d%C3%A1ma.jpg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://lidova-jizba.cz/lidove-vyrobky/lidove-vyrobky/modrotisk/prostirka-007-109011.html" TargetMode="External"/><Relationship Id="rId9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jiznivalassko.cz/photo/4159/download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osir.unas.cz/grafika/kroje/muzsky03.jpg" TargetMode="External"/><Relationship Id="rId13" Type="http://schemas.openxmlformats.org/officeDocument/2006/relationships/hyperlink" Target="http://www.jiznivalassko.cz/photo/4159/download/preview320" TargetMode="External"/><Relationship Id="rId3" Type="http://schemas.openxmlformats.org/officeDocument/2006/relationships/hyperlink" Target="http://www.kosir.unas.cz/grafika/mapky.gif" TargetMode="External"/><Relationship Id="rId7" Type="http://schemas.openxmlformats.org/officeDocument/2006/relationships/hyperlink" Target="http://www.kosir.unas.cz/grafika/kroje/muzsky01.jpg" TargetMode="External"/><Relationship Id="rId12" Type="http://schemas.openxmlformats.org/officeDocument/2006/relationships/hyperlink" Target="http://www.remeslo.vyrobce.cz/OBRAZKY/pepa%20061.jpg" TargetMode="External"/><Relationship Id="rId2" Type="http://schemas.openxmlformats.org/officeDocument/2006/relationships/hyperlink" Target="http://upload.wikimedia.org/wikipedia/commons/5/59/Bazilika_Svaty_Kopece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6/65/Helfst03.JPG" TargetMode="External"/><Relationship Id="rId11" Type="http://schemas.openxmlformats.org/officeDocument/2006/relationships/hyperlink" Target="http://domanjova.eu/wp-content/uploads/33-293x300.jpg" TargetMode="External"/><Relationship Id="rId5" Type="http://schemas.openxmlformats.org/officeDocument/2006/relationships/hyperlink" Target="http://upload.wikimedia.org/wikipedia/commons/c/c8/Bouzov,_hrad_(03).jpg" TargetMode="External"/><Relationship Id="rId10" Type="http://schemas.openxmlformats.org/officeDocument/2006/relationships/hyperlink" Target="http://domanjova.eu/wp-content/uploads/d%C3%A1ma-147x300.jpg" TargetMode="External"/><Relationship Id="rId4" Type="http://schemas.openxmlformats.org/officeDocument/2006/relationships/hyperlink" Target="http://www.turistika.cz/foto/16012/289/mid_f_normalFile1-dscf2884.jpg" TargetMode="External"/><Relationship Id="rId9" Type="http://schemas.openxmlformats.org/officeDocument/2006/relationships/hyperlink" Target="http://www.kosir.unas.cz/grafika/kroje/muzsky0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4810546"/>
          </a:xfrm>
        </p:spPr>
        <p:txBody>
          <a:bodyPr>
            <a:normAutofit/>
          </a:bodyPr>
          <a:lstStyle/>
          <a:p>
            <a:r>
              <a:rPr lang="cs-CZ" sz="2400" dirty="0"/>
              <a:t>Název školy: Základní škola Chomutov, Písečná 5144</a:t>
            </a:r>
            <a:br>
              <a:rPr lang="cs-CZ" sz="2400" dirty="0"/>
            </a:br>
            <a:r>
              <a:rPr lang="cs-CZ" sz="2400" dirty="0"/>
              <a:t>Název materiálu: VY_52_INOVACE_19_Haná_kh1</a:t>
            </a:r>
            <a:br>
              <a:rPr lang="cs-CZ" sz="2400" dirty="0"/>
            </a:br>
            <a:r>
              <a:rPr lang="cs-CZ" sz="2400" dirty="0"/>
              <a:t> Číslo projektu: CZ 1.07/1.4.00/21.3355</a:t>
            </a:r>
            <a:br>
              <a:rPr lang="cs-CZ" sz="2400" dirty="0"/>
            </a:br>
            <a:r>
              <a:rPr lang="cs-CZ" sz="2400" dirty="0"/>
              <a:t>Autor: </a:t>
            </a:r>
            <a:r>
              <a:rPr lang="cs-CZ" sz="2400" dirty="0" smtClean="0"/>
              <a:t>Mgr. Kateřina </a:t>
            </a:r>
            <a:r>
              <a:rPr lang="cs-CZ" sz="2400" dirty="0"/>
              <a:t>Hašková</a:t>
            </a:r>
            <a:br>
              <a:rPr lang="cs-CZ" sz="2400" dirty="0"/>
            </a:br>
            <a:r>
              <a:rPr lang="cs-CZ" sz="2400" dirty="0"/>
              <a:t>Datum tvorby:06. 07. 2012</a:t>
            </a:r>
            <a:br>
              <a:rPr lang="cs-CZ" sz="2400" dirty="0"/>
            </a:br>
            <a:r>
              <a:rPr lang="cs-CZ" sz="2400" dirty="0"/>
              <a:t>Cílový ročník: pátý</a:t>
            </a:r>
            <a:br>
              <a:rPr lang="cs-CZ" sz="2400" dirty="0"/>
            </a:br>
            <a:r>
              <a:rPr lang="cs-CZ" sz="2400" dirty="0"/>
              <a:t>Vzdělávací oblast/obor/okruh: Člověk_a_jeho_svět</a:t>
            </a:r>
            <a:br>
              <a:rPr lang="cs-CZ" sz="2400" dirty="0"/>
            </a:br>
            <a:r>
              <a:rPr lang="cs-CZ" sz="2400" dirty="0"/>
              <a:t>Klíčové slovo: kroj, nářečí, zvyky, tradice</a:t>
            </a:r>
            <a:br>
              <a:rPr lang="cs-CZ" sz="2400" dirty="0"/>
            </a:br>
            <a:r>
              <a:rPr lang="cs-CZ" sz="2400" dirty="0"/>
              <a:t>Anotace:  </a:t>
            </a:r>
            <a:r>
              <a:rPr lang="cs-CZ" sz="2400" dirty="0" smtClean="0"/>
              <a:t>Prezentace slouží </a:t>
            </a:r>
            <a:r>
              <a:rPr lang="cs-CZ" sz="2400" dirty="0"/>
              <a:t>k seznámení se se životem na Hané dříve a dnes.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23528" y="5445224"/>
            <a:ext cx="5040560" cy="1324286"/>
          </a:xfrm>
        </p:spPr>
        <p:txBody>
          <a:bodyPr>
            <a:noAutofit/>
          </a:bodyPr>
          <a:lstStyle/>
          <a:p>
            <a:r>
              <a:rPr lang="cs-CZ" sz="1600" i="1" dirty="0"/>
              <a:t>Autorem materiálu a všech jeho částí,</a:t>
            </a:r>
            <a:r>
              <a:rPr lang="cs-CZ" sz="1600" dirty="0"/>
              <a:t> </a:t>
            </a:r>
            <a:r>
              <a:rPr lang="cs-CZ" sz="1600" i="1" dirty="0"/>
              <a:t>není-li uvedeno jinak, je </a:t>
            </a:r>
            <a:r>
              <a:rPr lang="cs-CZ" sz="1600" i="1" dirty="0" smtClean="0"/>
              <a:t>Mgr. Kateřina </a:t>
            </a:r>
            <a:r>
              <a:rPr lang="cs-CZ" sz="1600" i="1" dirty="0"/>
              <a:t>Hašková.</a:t>
            </a:r>
            <a:endParaRPr lang="cs-CZ" sz="1600" dirty="0"/>
          </a:p>
          <a:p>
            <a:r>
              <a:rPr lang="cs-CZ" sz="1600" i="1" dirty="0"/>
              <a:t>Financováno z ESF a státního rozpočtu ČR. </a:t>
            </a:r>
            <a:endParaRPr lang="cs-CZ" sz="1600" dirty="0"/>
          </a:p>
          <a:p>
            <a:endParaRPr lang="cs-CZ" sz="1600" dirty="0"/>
          </a:p>
          <a:p>
            <a:endParaRPr lang="cs-CZ" sz="1200" dirty="0"/>
          </a:p>
        </p:txBody>
      </p:sp>
      <p:pic>
        <p:nvPicPr>
          <p:cNvPr id="8" name="Picture 3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589240"/>
            <a:ext cx="3528392" cy="100811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105378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48880"/>
          </a:xfrm>
        </p:spPr>
        <p:txBody>
          <a:bodyPr/>
          <a:lstStyle/>
          <a:p>
            <a:r>
              <a:rPr lang="cs-CZ" dirty="0" smtClean="0"/>
              <a:t>HANÁ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484784"/>
            <a:ext cx="6368752" cy="4154016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oblast se nachází na střední Moravě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kolem horního toku řeky Moravy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e to nejúrodnější část republiky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leží zde města Olomouc, Přerov, Prostějov, Kroměříž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ářečí - hanáčtina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43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89" descr="Mapky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4000" cy="602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Kde leží Haná</a:t>
            </a:r>
            <a:br>
              <a:rPr lang="cs-CZ" dirty="0" smtClean="0"/>
            </a:br>
            <a:r>
              <a:rPr lang="cs-CZ" dirty="0" smtClean="0"/>
              <a:t>Olomouc ,Prostějov, Přerov, Kroměříž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907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HANÁČTINA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HOBA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MESLET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ONI DÓ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CHETRÉ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BELO – NEBELO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BŘOCH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JÁ NEMUHL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TOLEK AUT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ŠPACIR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OTĚKAT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ÚSTA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MYSLET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ONI JDOU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CHYTRÉ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BYLO – NEBYLO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BŘICHO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NEMOHL JSEM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TOLIK AUT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PROCHÁZKA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UTÍKAT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640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 na Hané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Olomouc – Svatý Kopeček – poutní místo</a:t>
            </a:r>
          </a:p>
          <a:p>
            <a:r>
              <a:rPr lang="cs-CZ" b="1" dirty="0"/>
              <a:t>poutní Bazilika </a:t>
            </a:r>
            <a:r>
              <a:rPr lang="cs-CZ" b="1" dirty="0" smtClean="0"/>
              <a:t>Navštívení </a:t>
            </a:r>
            <a:r>
              <a:rPr lang="cs-CZ" b="1" dirty="0"/>
              <a:t>Panny </a:t>
            </a:r>
            <a:r>
              <a:rPr lang="cs-CZ" b="1" dirty="0" smtClean="0"/>
              <a:t>Marie</a:t>
            </a:r>
          </a:p>
          <a:p>
            <a:r>
              <a:rPr lang="cs-CZ" b="1" dirty="0" smtClean="0"/>
              <a:t>zoo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9458" name="Picture 2" descr="Soubor:Bazilika Svaty Kopec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016727"/>
            <a:ext cx="3744416" cy="21062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8381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 na Hané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 smtClean="0"/>
              <a:t>Kroměříž</a:t>
            </a:r>
          </a:p>
          <a:p>
            <a:r>
              <a:rPr lang="cs-CZ" dirty="0" smtClean="0"/>
              <a:t>Zámek</a:t>
            </a:r>
          </a:p>
          <a:p>
            <a:r>
              <a:rPr lang="cs-CZ" dirty="0" smtClean="0"/>
              <a:t>Květná zahrada</a:t>
            </a:r>
          </a:p>
          <a:p>
            <a:r>
              <a:rPr lang="cs-CZ" dirty="0" smtClean="0"/>
              <a:t>UNESCO</a:t>
            </a:r>
            <a:endParaRPr lang="cs-CZ" dirty="0"/>
          </a:p>
        </p:txBody>
      </p:sp>
      <p:pic>
        <p:nvPicPr>
          <p:cNvPr id="18433" name="Picture 1" descr="C:\Fotografie\foto 2006-2011\2011\Výlety\Beskydy\P8070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484784"/>
            <a:ext cx="4872541" cy="36544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865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Kam na Hané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b="1" dirty="0" smtClean="0"/>
              <a:t>Bouzov</a:t>
            </a:r>
          </a:p>
          <a:p>
            <a:r>
              <a:rPr lang="cs-CZ" dirty="0" smtClean="0"/>
              <a:t>hrad</a:t>
            </a:r>
            <a:endParaRPr lang="cs-CZ" dirty="0"/>
          </a:p>
        </p:txBody>
      </p:sp>
      <p:pic>
        <p:nvPicPr>
          <p:cNvPr id="17410" name="Picture 2" descr="Soubor:Bouzov, hrad (0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5883" y="1484784"/>
            <a:ext cx="4608512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9451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 na Hané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 err="1" smtClean="0"/>
              <a:t>Helfštýn</a:t>
            </a:r>
            <a:endParaRPr lang="cs-CZ" sz="3600" b="1" dirty="0" smtClean="0"/>
          </a:p>
          <a:p>
            <a:r>
              <a:rPr lang="cs-CZ" dirty="0" smtClean="0"/>
              <a:t>hrad</a:t>
            </a:r>
            <a:endParaRPr lang="cs-CZ" dirty="0"/>
          </a:p>
        </p:txBody>
      </p:sp>
      <p:pic>
        <p:nvPicPr>
          <p:cNvPr id="16386" name="Picture 2" descr="Soubor:Helfst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1484784"/>
            <a:ext cx="5048518" cy="33635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446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</a:t>
            </a:r>
            <a:r>
              <a:rPr lang="cs-CZ" dirty="0" smtClean="0"/>
              <a:t>roj </a:t>
            </a:r>
            <a:r>
              <a:rPr lang="cs-CZ" dirty="0" smtClean="0"/>
              <a:t>bohatý, vyniká krásou a bohatstvím výšivek</a:t>
            </a:r>
          </a:p>
          <a:p>
            <a:r>
              <a:rPr lang="cs-CZ" dirty="0" smtClean="0"/>
              <a:t>mezi ostatními kroji královský</a:t>
            </a:r>
          </a:p>
          <a:p>
            <a:r>
              <a:rPr lang="cs-CZ" dirty="0" smtClean="0"/>
              <a:t>o</a:t>
            </a:r>
            <a:r>
              <a:rPr lang="cs-CZ" dirty="0" smtClean="0"/>
              <a:t>bzvlášť </a:t>
            </a:r>
            <a:r>
              <a:rPr lang="cs-CZ" dirty="0" smtClean="0"/>
              <a:t>šat nevěsty, ozdobí – li se korunou - pantlíkem</a:t>
            </a:r>
          </a:p>
          <a:p>
            <a:r>
              <a:rPr lang="cs-CZ" dirty="0"/>
              <a:t>s</a:t>
            </a:r>
            <a:r>
              <a:rPr lang="cs-CZ" dirty="0" smtClean="0"/>
              <a:t>ukně a halenky většinou vyšívané žlutě, bíle, černě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obrázek 15" descr="Kroj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340768"/>
            <a:ext cx="439248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5670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KROJ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PANTLÍK – KORUNKA NEVĚSTY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BOTY – S ČERVENOU MAŠLÍ</a:t>
            </a:r>
            <a:endParaRPr lang="cs-CZ" dirty="0"/>
          </a:p>
        </p:txBody>
      </p:sp>
      <p:pic>
        <p:nvPicPr>
          <p:cNvPr id="7" name="obrázek 39" descr="Pantlík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2563"/>
            <a:ext cx="4040188" cy="303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24" descr="Obuv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634853"/>
            <a:ext cx="4041775" cy="303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78469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KROJ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KOŠILE – HALENKA, TAKÉ S ČERVENOU MAŠLÍ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KORDULKA - VESTA</a:t>
            </a:r>
            <a:endParaRPr lang="cs-CZ" dirty="0"/>
          </a:p>
        </p:txBody>
      </p:sp>
      <p:pic>
        <p:nvPicPr>
          <p:cNvPr id="12" name="obrázek 54" descr="Oplečí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2563"/>
            <a:ext cx="4040188" cy="303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57" descr="Kordulka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707028"/>
            <a:ext cx="4041775" cy="288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3721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KROJ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OPLEČÍ - ŠNĚROVAČKA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KRÉZL – OBOJEK – KRAJKA KOLEM KRKU </a:t>
            </a:r>
            <a:endParaRPr lang="cs-CZ" dirty="0"/>
          </a:p>
        </p:txBody>
      </p:sp>
      <p:pic>
        <p:nvPicPr>
          <p:cNvPr id="7" name="obrázek 56" descr="Oplečí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2739" y="2174875"/>
            <a:ext cx="296911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45" descr="Obojek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631966"/>
            <a:ext cx="4041775" cy="303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3010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ŽENSKÝ KROJ</a:t>
            </a:r>
            <a:endParaRPr lang="cs-CZ" dirty="0"/>
          </a:p>
        </p:txBody>
      </p:sp>
      <p:pic>
        <p:nvPicPr>
          <p:cNvPr id="12" name="obrázek 43" descr="Šátek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345822"/>
            <a:ext cx="4038600" cy="3034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ástupný symbol pro text 9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FĚRTOCH – vrchní sukně</a:t>
            </a:r>
          </a:p>
          <a:p>
            <a:pPr marL="0" indent="0">
              <a:buNone/>
            </a:pPr>
            <a:r>
              <a:rPr lang="cs-CZ" dirty="0" smtClean="0"/>
              <a:t>FĚRTŮŠEK -  zástěra </a:t>
            </a:r>
          </a:p>
          <a:p>
            <a:pPr marL="0" indent="0">
              <a:buNone/>
            </a:pPr>
            <a:r>
              <a:rPr lang="cs-CZ" dirty="0" smtClean="0"/>
              <a:t>HONZÍK – spodní sukně, hodně naškrobená, aby trčela a držela široký tvar horních sukní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idx="4294967295"/>
          </p:nvPr>
        </p:nvSpPr>
        <p:spPr>
          <a:xfrm>
            <a:off x="0" y="1535113"/>
            <a:ext cx="4040188" cy="639762"/>
          </a:xfrm>
        </p:spPr>
        <p:txBody>
          <a:bodyPr/>
          <a:lstStyle/>
          <a:p>
            <a:r>
              <a:rPr lang="cs-CZ" sz="2400" dirty="0" smtClean="0"/>
              <a:t>ŠÁTEK</a:t>
            </a:r>
            <a:endParaRPr lang="cs-CZ" sz="2400" dirty="0"/>
          </a:p>
        </p:txBody>
      </p:sp>
      <p:pic>
        <p:nvPicPr>
          <p:cNvPr id="11" name="obrázek 120" descr="Hanácký kroj z Vyškova,  foto Jiří Janda">
            <a:hlinkClick r:id="rId3" tooltip="&quot;Hanácký kroj z Vyškova,  foto Jiří Janda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509120"/>
            <a:ext cx="1800200" cy="2045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5796136" y="6021288"/>
            <a:ext cx="805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KROJ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73184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MUŽSKÝ KROJ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556792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ČEPICE – VYDROVKA, BOBROVKA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KOŠILE - HALENA</a:t>
            </a:r>
            <a:endParaRPr lang="cs-CZ" dirty="0"/>
          </a:p>
        </p:txBody>
      </p:sp>
      <p:pic>
        <p:nvPicPr>
          <p:cNvPr id="7" name="obrázek 65" descr="Čepice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2563"/>
            <a:ext cx="4040188" cy="303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67" descr="Košile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412" y="2563019"/>
            <a:ext cx="317500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04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KROJ MUŽSKÝ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19256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KORDULA - vesta, </a:t>
            </a:r>
            <a:r>
              <a:rPr lang="cs-CZ" dirty="0" err="1" smtClean="0"/>
              <a:t>lajdík</a:t>
            </a:r>
            <a:r>
              <a:rPr lang="cs-CZ" dirty="0" smtClean="0"/>
              <a:t>, </a:t>
            </a:r>
            <a:r>
              <a:rPr lang="cs-CZ" dirty="0" err="1" smtClean="0"/>
              <a:t>frydka</a:t>
            </a:r>
            <a:r>
              <a:rPr lang="cs-CZ" dirty="0" smtClean="0"/>
              <a:t>, 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ohla být zelená nebo černá</a:t>
            </a:r>
            <a:endParaRPr lang="cs-CZ" dirty="0"/>
          </a:p>
        </p:txBody>
      </p:sp>
      <p:pic>
        <p:nvPicPr>
          <p:cNvPr id="7" name="obrázek 68" descr="Košile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2563"/>
            <a:ext cx="4040188" cy="303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0" descr="Košile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564903"/>
            <a:ext cx="3781524" cy="356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318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MUŽSKÝ KROJ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GATĚ – Kalhoty, k nim se nosily bílé plátěné punčochy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BOTY - HOLÍNKY</a:t>
            </a:r>
            <a:endParaRPr lang="cs-CZ" dirty="0"/>
          </a:p>
        </p:txBody>
      </p:sp>
      <p:pic>
        <p:nvPicPr>
          <p:cNvPr id="7" name="obrázek 71" descr="Gatě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2563"/>
            <a:ext cx="4040188" cy="303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5" descr="Obuv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8537" y="2174875"/>
            <a:ext cx="347475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261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JÍDLO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Hertepláky</a:t>
            </a:r>
            <a:r>
              <a:rPr lang="cs-CZ" dirty="0" smtClean="0"/>
              <a:t> – bramborové placky s mákem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Jídlo: čočka, hrách</a:t>
            </a:r>
            <a:r>
              <a:rPr lang="cs-CZ" dirty="0"/>
              <a:t>, </a:t>
            </a:r>
            <a:r>
              <a:rPr lang="cs-CZ" dirty="0" smtClean="0"/>
              <a:t>pohanka, kroupy</a:t>
            </a:r>
            <a:r>
              <a:rPr lang="cs-CZ" dirty="0"/>
              <a:t>, </a:t>
            </a:r>
            <a:r>
              <a:rPr lang="cs-CZ" dirty="0" smtClean="0"/>
              <a:t>fazole +zelí</a:t>
            </a:r>
            <a:endParaRPr lang="cs-CZ" dirty="0"/>
          </a:p>
          <a:p>
            <a:r>
              <a:rPr lang="cs-CZ" dirty="0"/>
              <a:t>tradiční jídla jako </a:t>
            </a:r>
            <a:r>
              <a:rPr lang="cs-CZ" i="1" dirty="0"/>
              <a:t>trdla, </a:t>
            </a:r>
            <a:r>
              <a:rPr lang="cs-CZ" i="1" dirty="0" err="1"/>
              <a:t>piry</a:t>
            </a:r>
            <a:r>
              <a:rPr lang="cs-CZ" i="1" dirty="0"/>
              <a:t>, pirohy</a:t>
            </a:r>
            <a:r>
              <a:rPr lang="cs-CZ" i="1" dirty="0" smtClean="0"/>
              <a:t>, </a:t>
            </a:r>
            <a:r>
              <a:rPr lang="cs-CZ" i="1" dirty="0" err="1" smtClean="0"/>
              <a:t>guliváry</a:t>
            </a:r>
            <a:r>
              <a:rPr lang="cs-CZ" i="1" dirty="0"/>
              <a:t>, </a:t>
            </a:r>
            <a:r>
              <a:rPr lang="cs-CZ" i="1" dirty="0" err="1"/>
              <a:t>přesňáky</a:t>
            </a:r>
            <a:r>
              <a:rPr lang="cs-CZ" i="1" dirty="0"/>
              <a:t>, </a:t>
            </a:r>
            <a:r>
              <a:rPr lang="cs-CZ" i="1" dirty="0" err="1" smtClean="0"/>
              <a:t>šumajstr</a:t>
            </a:r>
            <a:r>
              <a:rPr lang="cs-CZ" dirty="0" smtClean="0"/>
              <a:t>, vdolky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696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Lidové tradice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v</a:t>
            </a:r>
            <a:r>
              <a:rPr lang="cs-CZ" dirty="0" smtClean="0"/>
              <a:t>ynášení Morany (konec zimy)</a:t>
            </a:r>
          </a:p>
          <a:p>
            <a:r>
              <a:rPr lang="cs-CZ" dirty="0" smtClean="0"/>
              <a:t>Velikonoce</a:t>
            </a:r>
          </a:p>
          <a:p>
            <a:r>
              <a:rPr lang="cs-CZ" dirty="0"/>
              <a:t>o</a:t>
            </a:r>
            <a:r>
              <a:rPr lang="cs-CZ" dirty="0" smtClean="0"/>
              <a:t>tevírání sklepů</a:t>
            </a:r>
          </a:p>
          <a:p>
            <a:r>
              <a:rPr lang="cs-CZ" dirty="0"/>
              <a:t>s</a:t>
            </a:r>
            <a:r>
              <a:rPr lang="cs-CZ" dirty="0" smtClean="0"/>
              <a:t>tavění máje</a:t>
            </a:r>
          </a:p>
          <a:p>
            <a:r>
              <a:rPr lang="cs-CZ" dirty="0"/>
              <a:t>j</a:t>
            </a:r>
            <a:r>
              <a:rPr lang="cs-CZ" dirty="0" smtClean="0"/>
              <a:t>ízda králů</a:t>
            </a:r>
          </a:p>
          <a:p>
            <a:r>
              <a:rPr lang="cs-CZ" dirty="0"/>
              <a:t>d</a:t>
            </a:r>
            <a:r>
              <a:rPr lang="cs-CZ" dirty="0" smtClean="0"/>
              <a:t>ožínky (spojeny s výjezdem na poslední úrodu)</a:t>
            </a:r>
          </a:p>
          <a:p>
            <a:r>
              <a:rPr lang="cs-CZ" dirty="0"/>
              <a:t>h</a:t>
            </a:r>
            <a:r>
              <a:rPr lang="cs-CZ" dirty="0" smtClean="0"/>
              <a:t>ody (den hojnosti, veselí, blahobytu)</a:t>
            </a:r>
          </a:p>
          <a:p>
            <a:r>
              <a:rPr lang="cs-CZ" dirty="0"/>
              <a:t>v</a:t>
            </a:r>
            <a:r>
              <a:rPr lang="cs-CZ" dirty="0" smtClean="0"/>
              <a:t>inobraní (září)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Jízda králů – král se převlékl za ženu, do úst si dal růži a jezdí se svou družinou po vsi, pronášejí různé repliky</a:t>
            </a:r>
            <a:r>
              <a:rPr lang="cs-CZ" dirty="0"/>
              <a:t> </a:t>
            </a:r>
            <a:r>
              <a:rPr lang="cs-CZ" dirty="0" smtClean="0"/>
              <a:t>a vybírají dary, většinou víno a peníze. (podle pověsti Matyáš Korvín utíkal z prohrané bitvy a převlékl se za ženu)</a:t>
            </a:r>
            <a:endParaRPr lang="cs-CZ" dirty="0"/>
          </a:p>
        </p:txBody>
      </p:sp>
      <p:pic>
        <p:nvPicPr>
          <p:cNvPr id="5" name="obrázek 159" descr="Jízda králů,Slovácký rok Kyjov 2007,foto František Synek">
            <a:hlinkClick r:id="rId2" tooltip="&quot;Jízda králů,Slovácký rok Kyjov 2007,foto František Synek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581128"/>
            <a:ext cx="1728192" cy="208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9506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ŘEMESLA - HANÁ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</a:t>
            </a:r>
            <a:r>
              <a:rPr lang="cs-CZ" dirty="0" smtClean="0"/>
              <a:t>ýroba kraslic</a:t>
            </a:r>
          </a:p>
          <a:p>
            <a:r>
              <a:rPr lang="cs-CZ" dirty="0" smtClean="0"/>
              <a:t>paličkování  </a:t>
            </a:r>
          </a:p>
          <a:p>
            <a:r>
              <a:rPr lang="cs-CZ" dirty="0" smtClean="0"/>
              <a:t>modrotisk</a:t>
            </a:r>
          </a:p>
          <a:p>
            <a:r>
              <a:rPr lang="cs-CZ" dirty="0"/>
              <a:t>k</a:t>
            </a:r>
            <a:r>
              <a:rPr lang="cs-CZ" dirty="0" smtClean="0"/>
              <a:t>ošíkářské řemeslo</a:t>
            </a:r>
          </a:p>
          <a:p>
            <a:r>
              <a:rPr lang="cs-CZ" dirty="0"/>
              <a:t>v</a:t>
            </a:r>
            <a:r>
              <a:rPr lang="cs-CZ" dirty="0" smtClean="0"/>
              <a:t>ýroba keramiky</a:t>
            </a:r>
          </a:p>
          <a:p>
            <a:r>
              <a:rPr lang="cs-CZ" dirty="0"/>
              <a:t>p</a:t>
            </a:r>
            <a:r>
              <a:rPr lang="cs-CZ" dirty="0" smtClean="0"/>
              <a:t>ráce kožešníků – výroba bot, opasků, bičů</a:t>
            </a:r>
          </a:p>
          <a:p>
            <a:r>
              <a:rPr lang="cs-CZ" dirty="0"/>
              <a:t>t</a:t>
            </a:r>
            <a:r>
              <a:rPr lang="cs-CZ" dirty="0" smtClean="0"/>
              <a:t>kaní na tkalcovských stavech</a:t>
            </a:r>
          </a:p>
          <a:p>
            <a:r>
              <a:rPr lang="cs-CZ" dirty="0"/>
              <a:t>v</a:t>
            </a:r>
            <a:r>
              <a:rPr lang="cs-CZ" dirty="0" smtClean="0"/>
              <a:t>ýroba figurek z kukuřičného </a:t>
            </a:r>
            <a:r>
              <a:rPr lang="cs-CZ" dirty="0"/>
              <a:t>š</a:t>
            </a:r>
            <a:r>
              <a:rPr lang="cs-CZ" dirty="0" smtClean="0"/>
              <a:t>ustí </a:t>
            </a:r>
          </a:p>
        </p:txBody>
      </p:sp>
    </p:spTree>
    <p:extLst>
      <p:ext uri="{BB962C8B-B14F-4D97-AF65-F5344CB8AC3E}">
        <p14:creationId xmlns:p14="http://schemas.microsoft.com/office/powerpoint/2010/main" xmlns="" val="396467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kraslice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Zdobené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slámou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voskem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děrováním</a:t>
            </a:r>
          </a:p>
          <a:p>
            <a:endParaRPr lang="cs-CZ" dirty="0"/>
          </a:p>
        </p:txBody>
      </p:sp>
      <p:pic>
        <p:nvPicPr>
          <p:cNvPr id="4" name="Obrázek 3" descr="Kraslice dírkovaná                    ">
            <a:hlinkClick r:id="rId2" tgtFrame="_self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5734" y="2991802"/>
            <a:ext cx="2612490" cy="2165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Paličkování – PALIČKOVANÁ KRAJKA</a:t>
            </a:r>
            <a:endParaRPr lang="cs-CZ" sz="3200" dirty="0"/>
          </a:p>
        </p:txBody>
      </p:sp>
      <p:pic>
        <p:nvPicPr>
          <p:cNvPr id="4" name="Zástupný symbol pro obsah 3" descr="Srdce">
            <a:hlinkClick r:id="rId2" tooltip="Srdce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99592" y="1412776"/>
            <a:ext cx="136815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MODROTISK</a:t>
            </a:r>
          </a:p>
          <a:p>
            <a:r>
              <a:rPr lang="cs-CZ" dirty="0" smtClean="0"/>
              <a:t>Na látku se tiskla forma natřená barvou</a:t>
            </a:r>
            <a:endParaRPr lang="cs-CZ" dirty="0"/>
          </a:p>
        </p:txBody>
      </p:sp>
      <p:pic>
        <p:nvPicPr>
          <p:cNvPr id="8" name="Obrázek 7" descr="Prostírka 007                         ">
            <a:hlinkClick r:id="rId4" tgtFrame="_self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3068960"/>
            <a:ext cx="295232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domanjova.eu/wp-content/uploads/d%C3%A1ma-147x30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196752"/>
            <a:ext cx="1400175" cy="2857500"/>
          </a:xfrm>
          <a:prstGeom prst="rect">
            <a:avLst/>
          </a:prstGeom>
          <a:noFill/>
        </p:spPr>
      </p:pic>
      <p:pic>
        <p:nvPicPr>
          <p:cNvPr id="2052" name="Picture 4" descr="http://domanjova.eu/wp-content/uploads/33-293x300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3933056"/>
            <a:ext cx="2514600" cy="2571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Vyřezávané holubičky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Štípané holubičky</a:t>
            </a:r>
          </a:p>
          <a:p>
            <a:r>
              <a:rPr lang="cs-CZ" dirty="0" smtClean="0"/>
              <a:t>Visely nad kolébkou</a:t>
            </a:r>
            <a:endParaRPr lang="cs-CZ" dirty="0"/>
          </a:p>
        </p:txBody>
      </p:sp>
      <p:pic>
        <p:nvPicPr>
          <p:cNvPr id="5" name="Zástupný symbol pro obsah 4" descr="holubice.jpg">
            <a:hlinkClick r:id="rId2" tooltip="holubice.jpg"/>
          </p:cNvPr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74" y="2958306"/>
            <a:ext cx="2638053" cy="2558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ŠTÍPANÉ HOLUBIČKY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852936"/>
            <a:ext cx="3617595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4000" dirty="0" smtClean="0">
                <a:hlinkClick r:id="rId2"/>
              </a:rPr>
              <a:t>http://upload.wikimedia.org/wikipedia/commons/5/59/Bazilika_Svaty_Kopecek.jpg</a:t>
            </a:r>
            <a:r>
              <a:rPr lang="cs-CZ" sz="4000" dirty="0" smtClean="0"/>
              <a:t> (autor díla Michal </a:t>
            </a:r>
            <a:r>
              <a:rPr lang="cs-CZ" sz="4000" dirty="0" err="1" smtClean="0"/>
              <a:t>Maňas</a:t>
            </a:r>
            <a:r>
              <a:rPr lang="cs-CZ" sz="4000" dirty="0" smtClean="0"/>
              <a:t> 17.7.2005 </a:t>
            </a:r>
            <a:r>
              <a:rPr lang="cs-CZ" sz="4000" dirty="0" err="1" smtClean="0"/>
              <a:t>Creative</a:t>
            </a:r>
            <a:r>
              <a:rPr lang="cs-CZ" sz="4000" dirty="0" smtClean="0"/>
              <a:t> </a:t>
            </a:r>
            <a:r>
              <a:rPr lang="cs-CZ" sz="4000" dirty="0" err="1" smtClean="0"/>
              <a:t>Commons</a:t>
            </a:r>
            <a:r>
              <a:rPr lang="cs-CZ" sz="4000" dirty="0" smtClean="0"/>
              <a:t>)</a:t>
            </a:r>
          </a:p>
          <a:p>
            <a:r>
              <a:rPr lang="cs-CZ" sz="4000" dirty="0" smtClean="0"/>
              <a:t>Zahrady v Kroměříži ( vlastní foto 7. 8. 2011)</a:t>
            </a:r>
          </a:p>
          <a:p>
            <a:r>
              <a:rPr lang="cs-CZ" sz="4000" dirty="0" smtClean="0">
                <a:hlinkClick r:id="rId3"/>
              </a:rPr>
              <a:t>http</a:t>
            </a:r>
            <a:r>
              <a:rPr lang="cs-CZ" sz="4000" dirty="0">
                <a:hlinkClick r:id="rId3"/>
              </a:rPr>
              <a:t>://</a:t>
            </a:r>
            <a:r>
              <a:rPr lang="cs-CZ" sz="4000" dirty="0" smtClean="0">
                <a:hlinkClick r:id="rId3"/>
              </a:rPr>
              <a:t>www.</a:t>
            </a:r>
            <a:r>
              <a:rPr lang="cs-CZ" sz="4000" dirty="0" err="1" smtClean="0">
                <a:hlinkClick r:id="rId3"/>
              </a:rPr>
              <a:t>kosir.unas.cz</a:t>
            </a:r>
            <a:r>
              <a:rPr lang="cs-CZ" sz="4000" dirty="0" smtClean="0">
                <a:hlinkClick r:id="rId3"/>
              </a:rPr>
              <a:t>/grafika/mapky.</a:t>
            </a:r>
            <a:r>
              <a:rPr lang="cs-CZ" sz="4000" dirty="0" err="1" smtClean="0">
                <a:hlinkClick r:id="rId3"/>
              </a:rPr>
              <a:t>gif</a:t>
            </a:r>
            <a:endParaRPr lang="cs-CZ" sz="4000" dirty="0" smtClean="0"/>
          </a:p>
          <a:p>
            <a:r>
              <a:rPr lang="cs-CZ" sz="4000" b="1" u="sng" dirty="0" smtClean="0">
                <a:hlinkClick r:id="rId4"/>
              </a:rPr>
              <a:t>http</a:t>
            </a:r>
            <a:r>
              <a:rPr lang="cs-CZ" sz="4000" b="1" u="sng" dirty="0">
                <a:hlinkClick r:id="rId4"/>
              </a:rPr>
              <a:t>://</a:t>
            </a:r>
            <a:r>
              <a:rPr lang="cs-CZ" sz="4000" b="1" u="sng" dirty="0" smtClean="0">
                <a:hlinkClick r:id="rId4"/>
              </a:rPr>
              <a:t>www.turistika.</a:t>
            </a:r>
            <a:r>
              <a:rPr lang="cs-CZ" sz="4000" b="1" u="sng" dirty="0" err="1" smtClean="0">
                <a:hlinkClick r:id="rId4"/>
              </a:rPr>
              <a:t>cz</a:t>
            </a:r>
            <a:r>
              <a:rPr lang="cs-CZ" sz="4000" b="1" u="sng" dirty="0" smtClean="0">
                <a:hlinkClick r:id="rId4"/>
              </a:rPr>
              <a:t>/foto/16012/289/</a:t>
            </a:r>
            <a:r>
              <a:rPr lang="cs-CZ" sz="4000" b="1" u="sng" dirty="0" err="1" smtClean="0">
                <a:hlinkClick r:id="rId4"/>
              </a:rPr>
              <a:t>mid</a:t>
            </a:r>
            <a:r>
              <a:rPr lang="cs-CZ" sz="4000" b="1" u="sng" dirty="0" smtClean="0">
                <a:hlinkClick r:id="rId4"/>
              </a:rPr>
              <a:t>_f_normalFile1-dscf2884.jpg</a:t>
            </a:r>
            <a:endParaRPr lang="cs-CZ" sz="4000" b="1" u="sng" dirty="0" smtClean="0"/>
          </a:p>
          <a:p>
            <a:r>
              <a:rPr lang="cs-CZ" sz="4000" b="1" u="sng" dirty="0" smtClean="0">
                <a:hlinkClick r:id="rId5"/>
              </a:rPr>
              <a:t>http://upload.wikimedia.org/wikipedia/commons/c/c8/Bouzov%2C_hrad_%2803%29.jpg</a:t>
            </a:r>
            <a:r>
              <a:rPr lang="cs-CZ" sz="4000" b="1" u="sng" dirty="0" smtClean="0"/>
              <a:t> ( autor </a:t>
            </a:r>
            <a:r>
              <a:rPr lang="cs-CZ" sz="4000" b="1" u="sng" dirty="0" err="1" smtClean="0"/>
              <a:t>Harold</a:t>
            </a:r>
            <a:r>
              <a:rPr lang="cs-CZ" sz="4000" b="1" u="sng" dirty="0" smtClean="0"/>
              <a:t> 5. 9. 2010 </a:t>
            </a:r>
            <a:r>
              <a:rPr lang="cs-CZ" sz="4000" b="1" u="sng" dirty="0" err="1" smtClean="0"/>
              <a:t>Creative</a:t>
            </a:r>
            <a:r>
              <a:rPr lang="cs-CZ" sz="4000" b="1" u="sng" dirty="0" smtClean="0"/>
              <a:t> </a:t>
            </a:r>
            <a:r>
              <a:rPr lang="cs-CZ" sz="4000" b="1" u="sng" dirty="0" err="1" smtClean="0"/>
              <a:t>Commons</a:t>
            </a:r>
            <a:r>
              <a:rPr lang="cs-CZ" sz="4000" b="1" u="sng" dirty="0" smtClean="0"/>
              <a:t>)</a:t>
            </a:r>
          </a:p>
          <a:p>
            <a:r>
              <a:rPr lang="cs-CZ" sz="4000" b="1" u="sng" dirty="0" smtClean="0">
                <a:hlinkClick r:id="rId6"/>
              </a:rPr>
              <a:t>http://upload.wikimedia.org/wikipedia/commons/6/65/Helfst03.JPG</a:t>
            </a:r>
            <a:r>
              <a:rPr lang="cs-CZ" sz="4000" b="1" u="sng" dirty="0" smtClean="0"/>
              <a:t> ( autor </a:t>
            </a:r>
            <a:r>
              <a:rPr lang="cs-CZ" sz="4000" b="1" u="sng" dirty="0" err="1" smtClean="0"/>
              <a:t>Tedmek</a:t>
            </a:r>
            <a:r>
              <a:rPr lang="cs-CZ" sz="4000" b="1" u="sng" dirty="0" smtClean="0"/>
              <a:t> 18.4. 2008 </a:t>
            </a:r>
            <a:r>
              <a:rPr lang="cs-CZ" sz="4000" b="1" u="sng" dirty="0" err="1" smtClean="0"/>
              <a:t>Creative</a:t>
            </a:r>
            <a:r>
              <a:rPr lang="cs-CZ" sz="4000" b="1" u="sng" dirty="0" smtClean="0"/>
              <a:t> </a:t>
            </a:r>
            <a:r>
              <a:rPr lang="cs-CZ" sz="4000" b="1" u="sng" dirty="0" err="1" smtClean="0"/>
              <a:t>Commons</a:t>
            </a:r>
            <a:r>
              <a:rPr lang="cs-CZ" sz="4000" b="1" u="sng" dirty="0" smtClean="0"/>
              <a:t>)</a:t>
            </a:r>
          </a:p>
          <a:p>
            <a:r>
              <a:rPr lang="cs-CZ" sz="4000" dirty="0" smtClean="0"/>
              <a:t>http</a:t>
            </a:r>
            <a:r>
              <a:rPr lang="cs-CZ" sz="4000" dirty="0"/>
              <a:t>://</a:t>
            </a:r>
            <a:r>
              <a:rPr lang="cs-CZ" sz="4000" dirty="0" smtClean="0"/>
              <a:t>www.kosir.unas.cz/grafika/kroj4.jpg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www.kosir.unas.cz/grafika/kroje/zensky10.jpg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www.kosir.unas.cz/grafika/kroje/zensky13.jpg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www.kosir.unas.cz/grafika/kroje/zensky08.jpg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www.kosir.unas.cz/grafika/kroje/zensky01.jpg</a:t>
            </a:r>
          </a:p>
          <a:p>
            <a:r>
              <a:rPr lang="cs-CZ" sz="4000" u="sng" dirty="0"/>
              <a:t>http://</a:t>
            </a:r>
            <a:r>
              <a:rPr lang="cs-CZ" sz="4000" u="sng" dirty="0" smtClean="0"/>
              <a:t>www.kosir.unas.cz/grafika/kroje/zensky05.jpg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www.kosir.unas.cz/grafika/kroje/zensky07.jpg</a:t>
            </a:r>
          </a:p>
          <a:p>
            <a:r>
              <a:rPr lang="cs-CZ" sz="4000" dirty="0">
                <a:hlinkClick r:id="rId7"/>
              </a:rPr>
              <a:t>http://</a:t>
            </a:r>
            <a:r>
              <a:rPr lang="cs-CZ" sz="4000" dirty="0" smtClean="0">
                <a:hlinkClick r:id="rId7"/>
              </a:rPr>
              <a:t>www.kosir.unas.cz/grafika/kroje/muzsky01.jpg</a:t>
            </a:r>
            <a:endParaRPr lang="cs-CZ" sz="4000" dirty="0" smtClean="0"/>
          </a:p>
          <a:p>
            <a:r>
              <a:rPr lang="cs-CZ" sz="4000" dirty="0">
                <a:hlinkClick r:id="rId8"/>
              </a:rPr>
              <a:t>http://</a:t>
            </a:r>
            <a:r>
              <a:rPr lang="cs-CZ" sz="4000" dirty="0" smtClean="0">
                <a:hlinkClick r:id="rId8"/>
              </a:rPr>
              <a:t>www.kosir.unas.cz/grafika/kroje/muzsky03.jpg</a:t>
            </a:r>
            <a:endParaRPr lang="cs-CZ" sz="4000" dirty="0" smtClean="0"/>
          </a:p>
          <a:p>
            <a:r>
              <a:rPr lang="cs-CZ" sz="4000" dirty="0"/>
              <a:t>http://www.kosir.unas.cz/grafika/kroje/muzsky04.jpg</a:t>
            </a:r>
            <a:r>
              <a:rPr lang="cs-CZ" sz="4000" dirty="0" smtClean="0"/>
              <a:t> </a:t>
            </a:r>
          </a:p>
          <a:p>
            <a:r>
              <a:rPr lang="cs-CZ" sz="4000" dirty="0">
                <a:hlinkClick r:id="rId9"/>
              </a:rPr>
              <a:t>http://</a:t>
            </a:r>
            <a:r>
              <a:rPr lang="cs-CZ" sz="4000" dirty="0" smtClean="0">
                <a:hlinkClick r:id="rId9"/>
              </a:rPr>
              <a:t>www.kosir.unas.cz/grafika/kroje/muzsky06.jpg</a:t>
            </a:r>
            <a:endParaRPr lang="cs-CZ" sz="4000" dirty="0" smtClean="0"/>
          </a:p>
          <a:p>
            <a:r>
              <a:rPr lang="cs-CZ" sz="4000" dirty="0"/>
              <a:t>http://www.kosir.unas.cz/grafika/kroje/muzsky07.jpg</a:t>
            </a:r>
          </a:p>
          <a:p>
            <a:r>
              <a:rPr lang="cs-CZ" sz="4000" dirty="0"/>
              <a:t>http://</a:t>
            </a:r>
            <a:r>
              <a:rPr lang="cs-CZ" sz="4000" dirty="0" smtClean="0"/>
              <a:t>www.kosir.unas.cz/grafika/kroje/muzsky11.jpg</a:t>
            </a:r>
          </a:p>
          <a:p>
            <a:r>
              <a:rPr lang="cs-CZ" sz="4000" u="sng" dirty="0"/>
              <a:t>http://</a:t>
            </a:r>
            <a:r>
              <a:rPr lang="cs-CZ" sz="4000" u="sng" dirty="0" smtClean="0"/>
              <a:t>www.toprecepty.cz/fotky_nahled/0029/hanacke-herteplaky-79537.jpg</a:t>
            </a:r>
          </a:p>
          <a:p>
            <a:r>
              <a:rPr lang="cs-CZ" sz="4000" dirty="0"/>
              <a:t>http://jiznimorava.fkaleidoskop.cz/imagebank/4351712/220/400/19%20%20%20P1100405%20hanácký%20kroj%20z%20Vyškova,%</a:t>
            </a:r>
            <a:r>
              <a:rPr lang="cs-CZ" sz="4000" dirty="0" smtClean="0"/>
              <a:t>20Jiří%20Janda.jpg</a:t>
            </a:r>
          </a:p>
          <a:p>
            <a:r>
              <a:rPr lang="cs-CZ" sz="4000" dirty="0" smtClean="0"/>
              <a:t> </a:t>
            </a:r>
            <a:r>
              <a:rPr lang="cs-CZ" sz="4000" u="sng" dirty="0" smtClean="0"/>
              <a:t>http://www.</a:t>
            </a:r>
            <a:r>
              <a:rPr lang="cs-CZ" sz="4000" u="sng" dirty="0" err="1" smtClean="0"/>
              <a:t>palickovani.eu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photo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preview</a:t>
            </a:r>
            <a:r>
              <a:rPr lang="cs-CZ" sz="4000" u="sng" dirty="0" smtClean="0"/>
              <a:t>?id=24</a:t>
            </a:r>
            <a:endParaRPr lang="cs-CZ" sz="4000" dirty="0" smtClean="0"/>
          </a:p>
          <a:p>
            <a:r>
              <a:rPr lang="cs-CZ" sz="4000" dirty="0" smtClean="0"/>
              <a:t> </a:t>
            </a:r>
            <a:r>
              <a:rPr lang="cs-CZ" sz="4000" u="sng" dirty="0" smtClean="0"/>
              <a:t>http://www.</a:t>
            </a:r>
            <a:r>
              <a:rPr lang="cs-CZ" sz="4000" u="sng" dirty="0" err="1" smtClean="0"/>
              <a:t>lidova</a:t>
            </a:r>
            <a:r>
              <a:rPr lang="cs-CZ" sz="4000" u="sng" dirty="0" smtClean="0"/>
              <a:t>-jizba.</a:t>
            </a:r>
            <a:r>
              <a:rPr lang="cs-CZ" sz="4000" u="sng" dirty="0" err="1" smtClean="0"/>
              <a:t>cz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images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vyrobky</a:t>
            </a:r>
            <a:r>
              <a:rPr lang="cs-CZ" sz="4000" u="sng" dirty="0" smtClean="0"/>
              <a:t>/114013_</a:t>
            </a:r>
            <a:r>
              <a:rPr lang="cs-CZ" sz="4000" u="sng" dirty="0" err="1" smtClean="0"/>
              <a:t>nahled.jpg</a:t>
            </a:r>
            <a:endParaRPr lang="cs-CZ" sz="4000" u="sng" dirty="0" smtClean="0"/>
          </a:p>
          <a:p>
            <a:r>
              <a:rPr lang="cs-CZ" sz="4000" dirty="0" smtClean="0"/>
              <a:t> </a:t>
            </a:r>
            <a:r>
              <a:rPr lang="cs-CZ" sz="4000" u="sng" dirty="0" smtClean="0"/>
              <a:t>http://www.</a:t>
            </a:r>
            <a:r>
              <a:rPr lang="cs-CZ" sz="4000" u="sng" dirty="0" err="1" smtClean="0"/>
              <a:t>lidova</a:t>
            </a:r>
            <a:r>
              <a:rPr lang="cs-CZ" sz="4000" u="sng" dirty="0" smtClean="0"/>
              <a:t>-jizba.</a:t>
            </a:r>
            <a:r>
              <a:rPr lang="cs-CZ" sz="4000" u="sng" dirty="0" err="1" smtClean="0"/>
              <a:t>cz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images</a:t>
            </a:r>
            <a:r>
              <a:rPr lang="cs-CZ" sz="4000" u="sng" dirty="0" smtClean="0"/>
              <a:t>/</a:t>
            </a:r>
            <a:r>
              <a:rPr lang="cs-CZ" sz="4000" u="sng" dirty="0" err="1" smtClean="0"/>
              <a:t>vyrobky</a:t>
            </a:r>
            <a:r>
              <a:rPr lang="cs-CZ" sz="4000" u="sng" dirty="0" smtClean="0"/>
              <a:t>/109011_</a:t>
            </a:r>
            <a:r>
              <a:rPr lang="cs-CZ" sz="4000" u="sng" dirty="0" err="1" smtClean="0"/>
              <a:t>nahled.jpg</a:t>
            </a:r>
            <a:endParaRPr lang="cs-CZ" sz="4000" u="sng" dirty="0" smtClean="0"/>
          </a:p>
          <a:p>
            <a:r>
              <a:rPr lang="cs-CZ" sz="4000" dirty="0" smtClean="0">
                <a:hlinkClick r:id="rId10"/>
              </a:rPr>
              <a:t>http://domanjova.eu/wp-content/uploads/d%C3%A1ma-147x300.jpg</a:t>
            </a:r>
            <a:endParaRPr lang="cs-CZ" sz="4000" dirty="0" smtClean="0"/>
          </a:p>
          <a:p>
            <a:r>
              <a:rPr lang="cs-CZ" sz="4000" dirty="0" smtClean="0">
                <a:hlinkClick r:id="rId11"/>
              </a:rPr>
              <a:t>http://domanjova.eu/wp-content/uploads/33-293x300.jpg</a:t>
            </a:r>
            <a:endParaRPr lang="cs-CZ" sz="4000" dirty="0" smtClean="0"/>
          </a:p>
          <a:p>
            <a:r>
              <a:rPr lang="cs-CZ" sz="4000" u="sng" dirty="0" smtClean="0">
                <a:hlinkClick r:id="rId12"/>
              </a:rPr>
              <a:t>http://www.</a:t>
            </a:r>
            <a:r>
              <a:rPr lang="cs-CZ" sz="4000" u="sng" dirty="0" err="1" smtClean="0">
                <a:hlinkClick r:id="rId12"/>
              </a:rPr>
              <a:t>remeslo.vyrobce.cz</a:t>
            </a:r>
            <a:r>
              <a:rPr lang="cs-CZ" sz="4000" u="sng" dirty="0" smtClean="0">
                <a:hlinkClick r:id="rId12"/>
              </a:rPr>
              <a:t>/OBRAZKY/</a:t>
            </a:r>
            <a:r>
              <a:rPr lang="cs-CZ" sz="4000" u="sng" dirty="0" err="1" smtClean="0">
                <a:hlinkClick r:id="rId12"/>
              </a:rPr>
              <a:t>pepa</a:t>
            </a:r>
            <a:r>
              <a:rPr lang="cs-CZ" sz="4000" u="sng" dirty="0" smtClean="0">
                <a:hlinkClick r:id="rId12"/>
              </a:rPr>
              <a:t>%20061.jpg</a:t>
            </a:r>
            <a:endParaRPr lang="cs-CZ" sz="4000" u="sng" dirty="0" smtClean="0"/>
          </a:p>
          <a:p>
            <a:r>
              <a:rPr lang="cs-CZ" sz="4000" u="sng" dirty="0" smtClean="0">
                <a:hlinkClick r:id="rId13"/>
              </a:rPr>
              <a:t>http://www.</a:t>
            </a:r>
            <a:r>
              <a:rPr lang="cs-CZ" sz="4000" u="sng" dirty="0" err="1" smtClean="0">
                <a:hlinkClick r:id="rId13"/>
              </a:rPr>
              <a:t>jiznivalassko.cz</a:t>
            </a:r>
            <a:r>
              <a:rPr lang="cs-CZ" sz="4000" u="sng" dirty="0" smtClean="0">
                <a:hlinkClick r:id="rId13"/>
              </a:rPr>
              <a:t>/</a:t>
            </a:r>
            <a:r>
              <a:rPr lang="cs-CZ" sz="4000" u="sng" dirty="0" err="1" smtClean="0">
                <a:hlinkClick r:id="rId13"/>
              </a:rPr>
              <a:t>photo</a:t>
            </a:r>
            <a:r>
              <a:rPr lang="cs-CZ" sz="4000" u="sng" dirty="0" smtClean="0">
                <a:hlinkClick r:id="rId13"/>
              </a:rPr>
              <a:t>/4159/</a:t>
            </a:r>
            <a:r>
              <a:rPr lang="cs-CZ" sz="4000" u="sng" dirty="0" err="1" smtClean="0">
                <a:hlinkClick r:id="rId13"/>
              </a:rPr>
              <a:t>download</a:t>
            </a:r>
            <a:r>
              <a:rPr lang="cs-CZ" sz="4000" u="sng" dirty="0" smtClean="0">
                <a:hlinkClick r:id="rId13"/>
              </a:rPr>
              <a:t>/preview320</a:t>
            </a:r>
            <a:endParaRPr lang="cs-CZ" sz="4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51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547</Words>
  <Application>Microsoft Office PowerPoint</Application>
  <PresentationFormat>Předvádění na obrazovce (4:3)</PresentationFormat>
  <Paragraphs>146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Název školy: Základní škola Chomutov, Písečná 5144 Název materiálu: VY_52_INOVACE_19_Haná_kh1  Číslo projektu: CZ 1.07/1.4.00/21.3355 Autor: Mgr. Kateřina Hašková Datum tvorby:06. 07. 2012 Cílový ročník: pátý Vzdělávací oblast/obor/okruh: Člověk_a_jeho_svět Klíčové slovo: kroj, nářečí, zvyky, tradice Anotace:  Prezentace slouží k seznámení se se životem na Hané dříve a dnes. </vt:lpstr>
      <vt:lpstr>HANÁ</vt:lpstr>
      <vt:lpstr>Kde leží Haná Olomouc ,Prostějov, Přerov, Kroměříž</vt:lpstr>
      <vt:lpstr>HANÁČTINA</vt:lpstr>
      <vt:lpstr>Kam na Hané</vt:lpstr>
      <vt:lpstr>Kam na Hané</vt:lpstr>
      <vt:lpstr> Kam na Hané</vt:lpstr>
      <vt:lpstr>Kam na Hané</vt:lpstr>
      <vt:lpstr>KROJ</vt:lpstr>
      <vt:lpstr>ŽENSKÝ KROJ</vt:lpstr>
      <vt:lpstr>ŽENSKÝ KROJ</vt:lpstr>
      <vt:lpstr>ŽENSKÝ KROJ</vt:lpstr>
      <vt:lpstr>ŽENSKÝ KROJ</vt:lpstr>
      <vt:lpstr>MUŽSKÝ KROJ</vt:lpstr>
      <vt:lpstr>KROJ MUŽSKÝ </vt:lpstr>
      <vt:lpstr>MUŽSKÝ KROJ</vt:lpstr>
      <vt:lpstr>JÍDLO</vt:lpstr>
      <vt:lpstr>Lidové tradice</vt:lpstr>
      <vt:lpstr>ŘEMESLA - HANÁ</vt:lpstr>
      <vt:lpstr>kraslice</vt:lpstr>
      <vt:lpstr>Paličkování – PALIČKOVANÁ KRAJKA</vt:lpstr>
      <vt:lpstr>Vyřezávané holubičky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Škola</cp:lastModifiedBy>
  <cp:revision>38</cp:revision>
  <dcterms:created xsi:type="dcterms:W3CDTF">2012-07-06T07:58:10Z</dcterms:created>
  <dcterms:modified xsi:type="dcterms:W3CDTF">2013-02-04T06:43:53Z</dcterms:modified>
</cp:coreProperties>
</file>