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59" r:id="rId6"/>
    <p:sldId id="260" r:id="rId7"/>
    <p:sldId id="263" r:id="rId8"/>
    <p:sldId id="264" r:id="rId9"/>
    <p:sldId id="265" r:id="rId10"/>
    <p:sldId id="266" r:id="rId11"/>
    <p:sldId id="267" r:id="rId12"/>
    <p:sldId id="269" r:id="rId13"/>
    <p:sldId id="268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6.jpeg"/><Relationship Id="rId2" Type="http://schemas.openxmlformats.org/officeDocument/2006/relationships/hyperlink" Target="http://www.slovacko.cz/photo/13421/download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hyperlink" Target="http://www.turistika.cz/fotogalerie/42177/prusanky-nechory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slovacko.cz/photo/921/download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slovacko.cz/photo/1709/download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slovacko.cz/photo/247/download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hyperlink" Target="http://www.slovacko.cz/photo/6083/downloa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slovacko.cz/photo/1810/download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slovacko.cz/photo/1891/download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hyperlink" Target="http://www.slovacko.cz/photo/1760/downloa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19.jpeg"/><Relationship Id="rId2" Type="http://schemas.openxmlformats.org/officeDocument/2006/relationships/hyperlink" Target="http://lidova-jizba.cz/lidove-vyrobky/lidove-vyrobky/tupeska-keramika/kvetinac-9cm-101009.html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kudyznudy.cz/Aktivity-a-akce/Aktivity/Kosikarske-muzeum-Morkovice-Slizany.aspx" TargetMode="Externa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ww.jizni-morava.cz/doc/img/1304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lovacko.cz/photo/1760/download/preview355" TargetMode="External"/><Relationship Id="rId13" Type="http://schemas.openxmlformats.org/officeDocument/2006/relationships/hyperlink" Target="http://www.kudyznudy.cz/getmedia/13a48d79-fe6c-40ab-9ec5-a2c3afc3a60f/foto.aspx?width=400&amp;height=266" TargetMode="External"/><Relationship Id="rId18" Type="http://schemas.openxmlformats.org/officeDocument/2006/relationships/hyperlink" Target="http://www.unesco-czech.cz/repository/0b846c55b4bde6baae8c12a2e53ae8c71f558" TargetMode="External"/><Relationship Id="rId3" Type="http://schemas.openxmlformats.org/officeDocument/2006/relationships/hyperlink" Target="http://www.slovacko.cz/photo/921/download/preview355" TargetMode="External"/><Relationship Id="rId7" Type="http://schemas.openxmlformats.org/officeDocument/2006/relationships/hyperlink" Target="http://www.provinium.cz/user/bannery/traditional_line.jpg" TargetMode="External"/><Relationship Id="rId12" Type="http://schemas.openxmlformats.org/officeDocument/2006/relationships/hyperlink" Target="http://www.tupeskakeramika.cz/img/zbozi/tupeska-keramika-cutora-s-uchem-87.jpg" TargetMode="External"/><Relationship Id="rId17" Type="http://schemas.openxmlformats.org/officeDocument/2006/relationships/hyperlink" Target="http://www.jizni-morava.cz/doc/img/tn1/1304.jpg" TargetMode="External"/><Relationship Id="rId2" Type="http://schemas.openxmlformats.org/officeDocument/2006/relationships/hyperlink" Target="http://www.slovacko.cz/++res++/slovacko.static/Maps/kraj/0x0.png" TargetMode="External"/><Relationship Id="rId16" Type="http://schemas.openxmlformats.org/officeDocument/2006/relationships/hyperlink" Target="http://www.kudyznudy.cz/getmedia/9fef129d-72b5-4d88-b774-29c7bc7114de/foto.aspx?width=122&amp;height=30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uristika.cz/css/img/null.png" TargetMode="External"/><Relationship Id="rId11" Type="http://schemas.openxmlformats.org/officeDocument/2006/relationships/hyperlink" Target="http://www.tupeskakeramika.cz/img/zbozi/tupeska-keramika-dzban-s-pyskem-modry-91.jpg" TargetMode="External"/><Relationship Id="rId5" Type="http://schemas.openxmlformats.org/officeDocument/2006/relationships/hyperlink" Target="http://www.slovacko.cz/lokalita/6484/cms/12583/element/31531/download" TargetMode="External"/><Relationship Id="rId15" Type="http://schemas.openxmlformats.org/officeDocument/2006/relationships/hyperlink" Target="http://www.vizovickepecivo.cz/foto/veliko/002.jpg" TargetMode="External"/><Relationship Id="rId10" Type="http://schemas.openxmlformats.org/officeDocument/2006/relationships/hyperlink" Target="http://www.lidova-jizba.cz/images/vyrobky/101009_nahled.jpg" TargetMode="External"/><Relationship Id="rId19" Type="http://schemas.openxmlformats.org/officeDocument/2006/relationships/hyperlink" Target="http://www.kudyznudy.cz/getmedia/1aff8aa1-e3f1-4958-81c6-9e778fd00818/foto.aspx?width=400&amp;height=300" TargetMode="External"/><Relationship Id="rId4" Type="http://schemas.openxmlformats.org/officeDocument/2006/relationships/hyperlink" Target="http://www.slovacko.cz/photo/13421/download/preview355" TargetMode="External"/><Relationship Id="rId9" Type="http://schemas.openxmlformats.org/officeDocument/2006/relationships/hyperlink" Target="http://www.slovacko.cz/photo/1891/download/preview355" TargetMode="External"/><Relationship Id="rId14" Type="http://schemas.openxmlformats.org/officeDocument/2006/relationships/hyperlink" Target="http://www.vizovickepecivo.cz/foto/veliko/00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4378498"/>
          </a:xfrm>
        </p:spPr>
        <p:txBody>
          <a:bodyPr>
            <a:normAutofit/>
          </a:bodyPr>
          <a:lstStyle/>
          <a:p>
            <a:r>
              <a:rPr lang="cs-CZ" sz="2000" dirty="0"/>
              <a:t>Název školy: Základní škola Chomutov, </a:t>
            </a:r>
            <a:r>
              <a:rPr lang="cs-CZ" sz="2000" dirty="0" smtClean="0"/>
              <a:t>Písečná </a:t>
            </a:r>
            <a:r>
              <a:rPr lang="cs-CZ" sz="2000" dirty="0"/>
              <a:t>5144</a:t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VY_52_INOVACE_20_Slovácko_kh1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 Číslo projektu: CZ 1.07/1.4.00/21.3355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 Mgr. Kateřina </a:t>
            </a:r>
            <a:r>
              <a:rPr lang="cs-CZ" sz="2000" dirty="0"/>
              <a:t>Hašková</a:t>
            </a:r>
            <a:br>
              <a:rPr lang="cs-CZ" sz="2000" dirty="0"/>
            </a:br>
            <a:r>
              <a:rPr lang="cs-CZ" sz="2000" dirty="0"/>
              <a:t>Datum </a:t>
            </a:r>
            <a:r>
              <a:rPr lang="cs-CZ" sz="2000" dirty="0" smtClean="0"/>
              <a:t>tvorby</a:t>
            </a:r>
            <a:r>
              <a:rPr lang="cs-CZ" sz="2000" dirty="0" smtClean="0"/>
              <a:t>: 05</a:t>
            </a:r>
            <a:r>
              <a:rPr lang="cs-CZ" sz="2000" dirty="0" smtClean="0"/>
              <a:t>. 07. </a:t>
            </a:r>
            <a:r>
              <a:rPr lang="cs-CZ" sz="2000" dirty="0"/>
              <a:t>2012</a:t>
            </a:r>
            <a:br>
              <a:rPr lang="cs-CZ" sz="2000" dirty="0"/>
            </a:br>
            <a:r>
              <a:rPr lang="cs-CZ" sz="2000" dirty="0"/>
              <a:t>Cílový ročník: </a:t>
            </a:r>
            <a:r>
              <a:rPr lang="cs-CZ" sz="2000" dirty="0" smtClean="0"/>
              <a:t>pátý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Vzdělávací oblast/obor/okruh: Člověk_a_jeho_svět</a:t>
            </a:r>
            <a:br>
              <a:rPr lang="cs-CZ" sz="2000" dirty="0"/>
            </a:br>
            <a:r>
              <a:rPr lang="cs-CZ" sz="2000" dirty="0"/>
              <a:t>Klíčové slovo: </a:t>
            </a:r>
            <a:r>
              <a:rPr lang="cs-CZ" sz="2000" dirty="0" smtClean="0"/>
              <a:t>kroje, nářečí, tradice a zvyky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Anotace:  </a:t>
            </a:r>
            <a:r>
              <a:rPr lang="cs-CZ" sz="2000" dirty="0" smtClean="0"/>
              <a:t> Prezentace slouží </a:t>
            </a:r>
            <a:r>
              <a:rPr lang="cs-CZ" sz="2000" dirty="0"/>
              <a:t>k </a:t>
            </a:r>
            <a:r>
              <a:rPr lang="cs-CZ" sz="2000" dirty="0" smtClean="0"/>
              <a:t>seznámení se se životem na Slovácku.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 </a:t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5157192"/>
            <a:ext cx="4464496" cy="1080120"/>
          </a:xfrm>
        </p:spPr>
        <p:txBody>
          <a:bodyPr>
            <a:normAutofit fontScale="62500" lnSpcReduction="20000"/>
          </a:bodyPr>
          <a:lstStyle/>
          <a:p>
            <a:r>
              <a:rPr lang="cs-CZ" i="1" dirty="0"/>
              <a:t>Autorem materiálu a všech jeho částí,</a:t>
            </a:r>
            <a:r>
              <a:rPr lang="cs-CZ" dirty="0"/>
              <a:t> </a:t>
            </a:r>
            <a:r>
              <a:rPr lang="cs-CZ" i="1" dirty="0"/>
              <a:t>není-li uvedeno jinak, </a:t>
            </a:r>
            <a:r>
              <a:rPr lang="cs-CZ" i="1" smtClean="0"/>
              <a:t>je Mgr.  </a:t>
            </a:r>
            <a:r>
              <a:rPr lang="cs-CZ" i="1" dirty="0"/>
              <a:t>Kateřina Hašková.</a:t>
            </a:r>
            <a:endParaRPr lang="cs-CZ" dirty="0"/>
          </a:p>
          <a:p>
            <a:r>
              <a:rPr lang="cs-CZ" i="1" dirty="0"/>
              <a:t>Financováno z ESF a státního rozpočtu ČR. </a:t>
            </a:r>
            <a:endParaRPr lang="cs-CZ" dirty="0"/>
          </a:p>
          <a:p>
            <a:endParaRPr lang="cs-CZ" dirty="0"/>
          </a:p>
        </p:txBody>
      </p:sp>
      <p:pic>
        <p:nvPicPr>
          <p:cNvPr id="7" name="Picture 3"/>
          <p:cNvPicPr>
            <a:picLocks noGrp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229200"/>
            <a:ext cx="3816424" cy="86409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496657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SLOVÁCKO</a:t>
            </a:r>
            <a:endParaRPr lang="cs-CZ"/>
          </a:p>
        </p:txBody>
      </p:sp>
      <p:pic>
        <p:nvPicPr>
          <p:cNvPr id="6" name="obrázek 102" descr="orientacni mapka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7848872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36913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správnou dvojici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Hodo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Břec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Uherské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Ky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Uherský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Zlín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Hradiště</a:t>
            </a:r>
          </a:p>
          <a:p>
            <a:pPr>
              <a:buNone/>
            </a:pPr>
            <a:r>
              <a:rPr lang="cs-CZ" dirty="0" err="1" smtClean="0"/>
              <a:t>jov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lav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Brod</a:t>
            </a:r>
          </a:p>
          <a:p>
            <a:pPr>
              <a:buNone/>
            </a:pPr>
            <a:r>
              <a:rPr lang="cs-CZ" dirty="0" err="1" smtClean="0"/>
              <a:t>nín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5373216"/>
            <a:ext cx="1165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1.Hodonín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920" y="6309320"/>
            <a:ext cx="1038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2.Břeclav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6237312"/>
            <a:ext cx="1955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3.Uherské Hradiště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6165304"/>
            <a:ext cx="853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4.Kyjov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5589240"/>
            <a:ext cx="1614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5.Uherský Brod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6165304"/>
            <a:ext cx="694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6.Zlín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Vinařská oblast</a:t>
            </a:r>
            <a:endParaRPr lang="cs-CZ" dirty="0"/>
          </a:p>
        </p:txBody>
      </p:sp>
      <p:pic>
        <p:nvPicPr>
          <p:cNvPr id="1026" name="Picture 2" descr="Plže.JPG">
            <a:hlinkClick r:id="rId2" tooltip="Plže.JPG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98380" y="2060848"/>
            <a:ext cx="3003067" cy="4001269"/>
          </a:xfrm>
          <a:prstGeom prst="rect">
            <a:avLst/>
          </a:prstGeom>
          <a:noFill/>
        </p:spPr>
      </p:pic>
      <p:pic>
        <p:nvPicPr>
          <p:cNvPr id="5" name="Obrázek 4" descr="http://www.turistika.cz/foto/51450/42177/th_f_normalFile4-p1010019.jpg">
            <a:hlinkClick r:id="rId4" tooltip="&quot;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76672"/>
            <a:ext cx="1749674" cy="1311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http://www.slovacko.cz/lokalita/6484/cms/12583/element/31531/download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1412776"/>
            <a:ext cx="3468436" cy="4634880"/>
          </a:xfrm>
          <a:prstGeom prst="rect">
            <a:avLst/>
          </a:prstGeom>
          <a:noFill/>
        </p:spPr>
      </p:pic>
      <p:pic>
        <p:nvPicPr>
          <p:cNvPr id="1030" name="Picture 6" descr="MIKROSVÍN MIKULOV TRADITIONAL LINE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1556792"/>
            <a:ext cx="1440557" cy="20239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na Slovácku</a:t>
            </a:r>
            <a:endParaRPr lang="cs-CZ" dirty="0"/>
          </a:p>
        </p:txBody>
      </p:sp>
      <p:pic>
        <p:nvPicPr>
          <p:cNvPr id="4" name="obrázek 2" descr="Buchlovlet.jpg">
            <a:hlinkClick r:id="rId2" tooltip="&quot;Státní hrad Buchlov&quot;"/>
          </p:cNvPr>
          <p:cNvPicPr>
            <a:picLocks noGrp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047750" y="1772817"/>
            <a:ext cx="3164210" cy="3447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Hrad </a:t>
            </a:r>
            <a:r>
              <a:rPr lang="cs-CZ" dirty="0" err="1" smtClean="0"/>
              <a:t>Buchlov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215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</a:t>
            </a:r>
            <a:r>
              <a:rPr lang="cs-CZ" smtClean="0"/>
              <a:t>na Slovácku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Vlčnov</a:t>
            </a:r>
          </a:p>
          <a:p>
            <a:r>
              <a:rPr lang="cs-CZ" dirty="0"/>
              <a:t>p</a:t>
            </a:r>
            <a:r>
              <a:rPr lang="cs-CZ" dirty="0" smtClean="0"/>
              <a:t>amátková rezervace Slovácko </a:t>
            </a:r>
          </a:p>
          <a:p>
            <a:r>
              <a:rPr lang="cs-CZ" dirty="0" smtClean="0"/>
              <a:t>Vinné sklípky</a:t>
            </a:r>
            <a:endParaRPr lang="cs-CZ" dirty="0"/>
          </a:p>
        </p:txBody>
      </p:sp>
      <p:pic>
        <p:nvPicPr>
          <p:cNvPr id="5" name="obrázek 5" descr="44-2.jpg">
            <a:hlinkClick r:id="rId2" tooltip="&quot;Vlčnov - Památková rezervace lidové architektury Vlčnovské búdy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916832"/>
            <a:ext cx="3600400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04783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na Slovácku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zoo Zlín </a:t>
            </a:r>
            <a:r>
              <a:rPr lang="cs-CZ" dirty="0" err="1" smtClean="0"/>
              <a:t>Lešná</a:t>
            </a:r>
            <a:endParaRPr lang="cs-CZ" dirty="0" smtClean="0"/>
          </a:p>
          <a:p>
            <a:r>
              <a:rPr lang="cs-CZ" dirty="0" smtClean="0"/>
              <a:t>zoo Hodonín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82" name="Picture 2" descr="1sloni_africti_v.jpg">
            <a:hlinkClick r:id="rId2" tooltip="Sloni afričtí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98814" y="1628800"/>
            <a:ext cx="4142593" cy="2952328"/>
          </a:xfrm>
          <a:prstGeom prst="rect">
            <a:avLst/>
          </a:prstGeom>
          <a:noFill/>
        </p:spPr>
      </p:pic>
      <p:pic>
        <p:nvPicPr>
          <p:cNvPr id="20484" name="Picture 4" descr="P1010013.JPG">
            <a:hlinkClick r:id="rId4" tooltip="P1010013.JPG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212976"/>
            <a:ext cx="3651833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Kam na Slovácku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25963"/>
          </a:xfrm>
        </p:spPr>
        <p:txBody>
          <a:bodyPr/>
          <a:lstStyle/>
          <a:p>
            <a:r>
              <a:rPr lang="cs-CZ" dirty="0" smtClean="0"/>
              <a:t>Státní zámek Lednice</a:t>
            </a:r>
          </a:p>
          <a:p>
            <a:r>
              <a:rPr lang="cs-CZ" dirty="0" smtClean="0"/>
              <a:t>jedna z nejatraktivnějších památek v České republice</a:t>
            </a:r>
          </a:p>
          <a:p>
            <a:r>
              <a:rPr lang="cs-CZ" dirty="0" smtClean="0"/>
              <a:t>vyřezávané </a:t>
            </a:r>
          </a:p>
          <a:p>
            <a:pPr>
              <a:buNone/>
            </a:pPr>
            <a:r>
              <a:rPr lang="cs-CZ" dirty="0" smtClean="0"/>
              <a:t>    schodiště a</a:t>
            </a:r>
          </a:p>
          <a:p>
            <a:pPr>
              <a:buNone/>
            </a:pPr>
            <a:r>
              <a:rPr lang="cs-CZ" dirty="0" smtClean="0"/>
              <a:t>    stropy</a:t>
            </a:r>
          </a:p>
          <a:p>
            <a:endParaRPr lang="cs-CZ" dirty="0"/>
          </a:p>
        </p:txBody>
      </p:sp>
      <p:pic>
        <p:nvPicPr>
          <p:cNvPr id="21506" name="Picture 2" descr="lednice07_17.JPG">
            <a:hlinkClick r:id="rId2" tooltip="Zámek Lednic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268760"/>
            <a:ext cx="3682780" cy="2448272"/>
          </a:xfrm>
          <a:prstGeom prst="rect">
            <a:avLst/>
          </a:prstGeom>
          <a:noFill/>
        </p:spPr>
      </p:pic>
      <p:pic>
        <p:nvPicPr>
          <p:cNvPr id="21510" name="Picture 6" descr="Zámek Lednice - zámek s nádherným krajinářským parkem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000499"/>
            <a:ext cx="1933575" cy="2857501"/>
          </a:xfrm>
          <a:prstGeom prst="rect">
            <a:avLst/>
          </a:prstGeom>
          <a:noFill/>
        </p:spPr>
      </p:pic>
      <p:pic>
        <p:nvPicPr>
          <p:cNvPr id="21512" name="Picture 8" descr="Zámek Lednice - zámek s nádherným krajinářským parkem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57939" y="4365104"/>
            <a:ext cx="3323860" cy="24928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6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7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2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rodáci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25963"/>
          </a:xfrm>
        </p:spPr>
        <p:txBody>
          <a:bodyPr/>
          <a:lstStyle/>
          <a:p>
            <a:r>
              <a:rPr lang="cs-CZ" dirty="0" smtClean="0"/>
              <a:t>T. G. Masaryk –Hodonín</a:t>
            </a:r>
          </a:p>
          <a:p>
            <a:r>
              <a:rPr lang="cs-CZ" dirty="0" smtClean="0"/>
              <a:t>J. A. Komenský – Uherský Brod</a:t>
            </a:r>
          </a:p>
          <a:p>
            <a:r>
              <a:rPr lang="cs-CZ" dirty="0" smtClean="0"/>
              <a:t>T. Baťa - Zlín</a:t>
            </a:r>
            <a:endParaRPr lang="cs-CZ" dirty="0"/>
          </a:p>
        </p:txBody>
      </p:sp>
      <p:pic>
        <p:nvPicPr>
          <p:cNvPr id="22530" name="Picture 2" descr="17-04masaryk-ton.jpg">
            <a:hlinkClick r:id="rId2" tooltip="Masaryk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3" y="1628800"/>
            <a:ext cx="2232248" cy="2930219"/>
          </a:xfrm>
          <a:prstGeom prst="rect">
            <a:avLst/>
          </a:prstGeom>
          <a:noFill/>
        </p:spPr>
      </p:pic>
      <p:pic>
        <p:nvPicPr>
          <p:cNvPr id="22532" name="Picture 4" descr="17-1.jpg">
            <a:hlinkClick r:id="rId4" tooltip="J. A. Komenský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3825753"/>
            <a:ext cx="2376264" cy="30322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3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3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řemesla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err="1" smtClean="0"/>
              <a:t>Tupeská</a:t>
            </a:r>
            <a:r>
              <a:rPr lang="cs-CZ" dirty="0" smtClean="0"/>
              <a:t> keramika - </a:t>
            </a:r>
          </a:p>
          <a:p>
            <a:pPr>
              <a:buNone/>
            </a:pPr>
            <a:r>
              <a:rPr lang="cs-CZ" dirty="0" smtClean="0"/>
              <a:t>ručně malovaná </a:t>
            </a:r>
          </a:p>
          <a:p>
            <a:pPr>
              <a:buNone/>
            </a:pPr>
            <a:r>
              <a:rPr lang="cs-CZ" dirty="0" smtClean="0"/>
              <a:t>(pochází z obce </a:t>
            </a:r>
            <a:r>
              <a:rPr lang="cs-CZ" dirty="0" err="1" smtClean="0"/>
              <a:t>Tupesy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Košíkářské řemeslo</a:t>
            </a:r>
            <a:endParaRPr lang="cs-CZ" dirty="0"/>
          </a:p>
        </p:txBody>
      </p:sp>
      <p:pic>
        <p:nvPicPr>
          <p:cNvPr id="5" name="Obrázek 4" descr="Květináč 9cm">
            <a:hlinkClick r:id="rId2" tgtFrame="_self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941168"/>
            <a:ext cx="2520280" cy="1916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ctl00_cphHlavni_imgObrazekHlavni" descr="Džbán s pyskem - modrý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3" y="3573016"/>
            <a:ext cx="2448271" cy="3006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ctl00_cphHlavni_imgObrazekHlavni" descr="Čutora s uchem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2492896"/>
            <a:ext cx="1451803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Košíkářské muzeum Morkovice-Slížany">
            <a:hlinkClick r:id="rId6" tooltip="&quot;Košíkářské muzeum Morkovice-Slížany&quot;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2348880"/>
            <a:ext cx="3384376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Vizovické pečivo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Není určeno k jídlu</a:t>
            </a:r>
          </a:p>
          <a:p>
            <a:r>
              <a:rPr lang="cs-CZ" dirty="0" smtClean="0"/>
              <a:t>Vyrábělo se před Vánoci,Velikonoci</a:t>
            </a:r>
          </a:p>
          <a:p>
            <a:r>
              <a:rPr lang="cs-CZ" dirty="0" smtClean="0"/>
              <a:t>Sloužilo ke zdobení</a:t>
            </a:r>
            <a:endParaRPr lang="cs-CZ" dirty="0"/>
          </a:p>
        </p:txBody>
      </p:sp>
      <p:pic>
        <p:nvPicPr>
          <p:cNvPr id="5" name="Zástupný symbol pro obsah 4" descr="VL07 - zajíc na špejli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429000"/>
            <a:ext cx="1905000" cy="2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VL02 - kačenka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484784"/>
            <a:ext cx="1866950" cy="2587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verbuňk</a:t>
            </a:r>
            <a:endParaRPr lang="cs-CZ" dirty="0"/>
          </a:p>
        </p:txBody>
      </p:sp>
      <p:pic>
        <p:nvPicPr>
          <p:cNvPr id="4" name="Zástupný symbol pro obsah 3" descr="Slovácký verbuňk">
            <a:hlinkClick r:id="rId2" tooltip="&quot;Slovácký verbuňk&quot;"/>
          </p:cNvPr>
          <p:cNvPicPr>
            <a:picLocks noGrp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899592" y="1484784"/>
            <a:ext cx="2476500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Tanec skočného typu</a:t>
            </a:r>
          </a:p>
          <a:p>
            <a:endParaRPr lang="cs-CZ" dirty="0"/>
          </a:p>
        </p:txBody>
      </p:sp>
      <p:pic>
        <p:nvPicPr>
          <p:cNvPr id="5" name="Obrázek 4" descr="Slovácký Verbuňk. 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212976"/>
            <a:ext cx="5240020" cy="348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Oblast bohatá na nálezy </a:t>
            </a:r>
            <a:endParaRPr lang="cs-CZ" dirty="0"/>
          </a:p>
        </p:txBody>
      </p:sp>
      <p:pic>
        <p:nvPicPr>
          <p:cNvPr id="4" name="Zástupný symbol pro obsah 3" descr="Věstonická Venuše"/>
          <p:cNvPicPr>
            <a:picLocks noGrp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895474" y="1916832"/>
            <a:ext cx="1956445" cy="3375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Věstonická Venuše nejznámější nález z pravěku</a:t>
            </a:r>
          </a:p>
          <a:p>
            <a:r>
              <a:rPr lang="cs-CZ" dirty="0" smtClean="0"/>
              <a:t>Stopy zde zanechali nejen lovci mamutů –ale i Římané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>
                <a:hlinkClick r:id="rId2"/>
              </a:rPr>
              <a:t>http://www.slovacko.cz/++res++/</a:t>
            </a:r>
            <a:r>
              <a:rPr lang="cs-CZ" dirty="0" smtClean="0">
                <a:hlinkClick r:id="rId2"/>
              </a:rPr>
              <a:t>slovacko.static/Maps/kraj/0x0.png</a:t>
            </a:r>
            <a:endParaRPr lang="cs-CZ" dirty="0" smtClean="0"/>
          </a:p>
          <a:p>
            <a:r>
              <a:rPr lang="cs-CZ" u="sng" dirty="0">
                <a:hlinkClick r:id="rId3"/>
              </a:rPr>
              <a:t>http://</a:t>
            </a:r>
            <a:r>
              <a:rPr lang="cs-CZ" u="sng" dirty="0" smtClean="0">
                <a:hlinkClick r:id="rId3"/>
              </a:rPr>
              <a:t>www.slovacko.cz/photo/921/download/preview355</a:t>
            </a:r>
            <a:endParaRPr lang="cs-CZ" u="sng" dirty="0" smtClean="0"/>
          </a:p>
          <a:p>
            <a:r>
              <a:rPr lang="cs-CZ" b="1" u="sng" dirty="0"/>
              <a:t>http://</a:t>
            </a:r>
            <a:r>
              <a:rPr lang="cs-CZ" b="1" u="sng" dirty="0" smtClean="0"/>
              <a:t>www.slovacko.cz/photo/1709/download/preview355</a:t>
            </a:r>
            <a:r>
              <a:rPr lang="cs-CZ" b="1" dirty="0"/>
              <a:t> </a:t>
            </a:r>
            <a:endParaRPr lang="cs-CZ" b="1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slovacko.cz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photo</a:t>
            </a:r>
            <a:r>
              <a:rPr lang="cs-CZ" dirty="0" smtClean="0">
                <a:hlinkClick r:id="rId4"/>
              </a:rPr>
              <a:t>/13421/</a:t>
            </a:r>
            <a:r>
              <a:rPr lang="cs-CZ" dirty="0" err="1" smtClean="0">
                <a:hlinkClick r:id="rId4"/>
              </a:rPr>
              <a:t>download</a:t>
            </a:r>
            <a:r>
              <a:rPr lang="cs-CZ" dirty="0" smtClean="0">
                <a:hlinkClick r:id="rId4"/>
              </a:rPr>
              <a:t>/preview355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slovacko.cz</a:t>
            </a:r>
            <a:r>
              <a:rPr lang="cs-CZ" dirty="0" smtClean="0">
                <a:hlinkClick r:id="rId5"/>
              </a:rPr>
              <a:t>/lokalita/6484/</a:t>
            </a:r>
            <a:r>
              <a:rPr lang="cs-CZ" dirty="0" err="1" smtClean="0">
                <a:hlinkClick r:id="rId5"/>
              </a:rPr>
              <a:t>cms</a:t>
            </a:r>
            <a:r>
              <a:rPr lang="cs-CZ" dirty="0" smtClean="0">
                <a:hlinkClick r:id="rId5"/>
              </a:rPr>
              <a:t>/12583/element/31531/</a:t>
            </a:r>
            <a:r>
              <a:rPr lang="cs-CZ" dirty="0" err="1" smtClean="0">
                <a:hlinkClick r:id="rId5"/>
              </a:rPr>
              <a:t>download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http://www.turistika.</a:t>
            </a:r>
            <a:r>
              <a:rPr lang="cs-CZ" u="sng" dirty="0" err="1" smtClean="0">
                <a:hlinkClick r:id="rId6"/>
              </a:rPr>
              <a:t>cz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css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img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null.png</a:t>
            </a:r>
            <a:r>
              <a:rPr lang="cs-CZ" u="sng" dirty="0" smtClean="0">
                <a:hlinkClick r:id="rId6"/>
              </a:rPr>
              <a:t> 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provinium.cz</a:t>
            </a:r>
            <a:r>
              <a:rPr lang="cs-CZ" dirty="0" smtClean="0">
                <a:hlinkClick r:id="rId7"/>
              </a:rPr>
              <a:t>/user/bannery/</a:t>
            </a:r>
            <a:r>
              <a:rPr lang="cs-CZ" dirty="0" err="1" smtClean="0">
                <a:hlinkClick r:id="rId7"/>
              </a:rPr>
              <a:t>traditional</a:t>
            </a:r>
            <a:r>
              <a:rPr lang="cs-CZ" dirty="0" smtClean="0">
                <a:hlinkClick r:id="rId7"/>
              </a:rPr>
              <a:t>_line.</a:t>
            </a:r>
            <a:r>
              <a:rPr lang="cs-CZ" dirty="0" err="1" smtClean="0">
                <a:hlinkClick r:id="rId7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slovacko.cz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photo</a:t>
            </a:r>
            <a:r>
              <a:rPr lang="cs-CZ" dirty="0" smtClean="0">
                <a:hlinkClick r:id="rId8"/>
              </a:rPr>
              <a:t>/1760/</a:t>
            </a:r>
            <a:r>
              <a:rPr lang="cs-CZ" dirty="0" err="1" smtClean="0">
                <a:hlinkClick r:id="rId8"/>
              </a:rPr>
              <a:t>download</a:t>
            </a:r>
            <a:r>
              <a:rPr lang="cs-CZ" dirty="0" smtClean="0">
                <a:hlinkClick r:id="rId8"/>
              </a:rPr>
              <a:t>/preview355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slovacko.cz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photo</a:t>
            </a:r>
            <a:r>
              <a:rPr lang="cs-CZ" dirty="0" smtClean="0">
                <a:hlinkClick r:id="rId9"/>
              </a:rPr>
              <a:t>/1891/</a:t>
            </a:r>
            <a:r>
              <a:rPr lang="cs-CZ" dirty="0" err="1" smtClean="0">
                <a:hlinkClick r:id="rId9"/>
              </a:rPr>
              <a:t>download</a:t>
            </a:r>
            <a:r>
              <a:rPr lang="cs-CZ" dirty="0" smtClean="0">
                <a:hlinkClick r:id="rId9"/>
              </a:rPr>
              <a:t>/preview355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http://www.</a:t>
            </a:r>
            <a:r>
              <a:rPr lang="cs-CZ" u="sng" dirty="0" err="1" smtClean="0">
                <a:hlinkClick r:id="rId10"/>
              </a:rPr>
              <a:t>lidova</a:t>
            </a:r>
            <a:r>
              <a:rPr lang="cs-CZ" u="sng" dirty="0" smtClean="0">
                <a:hlinkClick r:id="rId10"/>
              </a:rPr>
              <a:t>-jizba.</a:t>
            </a:r>
            <a:r>
              <a:rPr lang="cs-CZ" u="sng" dirty="0" err="1" smtClean="0">
                <a:hlinkClick r:id="rId10"/>
              </a:rPr>
              <a:t>cz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images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vyrobky</a:t>
            </a:r>
            <a:r>
              <a:rPr lang="cs-CZ" u="sng" dirty="0" smtClean="0">
                <a:hlinkClick r:id="rId10"/>
              </a:rPr>
              <a:t>/101009_</a:t>
            </a:r>
            <a:r>
              <a:rPr lang="cs-CZ" u="sng" dirty="0" err="1" smtClean="0">
                <a:hlinkClick r:id="rId10"/>
              </a:rPr>
              <a:t>nahled.jpg</a:t>
            </a:r>
            <a:endParaRPr lang="cs-CZ" u="sng" dirty="0" smtClean="0"/>
          </a:p>
          <a:p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tupeskakeramika.cz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img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zbozi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tupeska</a:t>
            </a:r>
            <a:r>
              <a:rPr lang="cs-CZ" dirty="0" smtClean="0">
                <a:hlinkClick r:id="rId11"/>
              </a:rPr>
              <a:t>-keramika-</a:t>
            </a:r>
            <a:r>
              <a:rPr lang="cs-CZ" dirty="0" err="1" smtClean="0">
                <a:hlinkClick r:id="rId11"/>
              </a:rPr>
              <a:t>dzban</a:t>
            </a:r>
            <a:r>
              <a:rPr lang="cs-CZ" dirty="0" smtClean="0">
                <a:hlinkClick r:id="rId11"/>
              </a:rPr>
              <a:t>-s-pyskem-modry-91.jpg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http://www.</a:t>
            </a:r>
            <a:r>
              <a:rPr lang="cs-CZ" u="sng" dirty="0" err="1" smtClean="0">
                <a:hlinkClick r:id="rId12"/>
              </a:rPr>
              <a:t>tupeskakeramika.cz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img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zbozi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tupeska</a:t>
            </a:r>
            <a:r>
              <a:rPr lang="cs-CZ" u="sng" dirty="0" smtClean="0">
                <a:hlinkClick r:id="rId12"/>
              </a:rPr>
              <a:t>-keramika-</a:t>
            </a:r>
            <a:r>
              <a:rPr lang="cs-CZ" u="sng" dirty="0" err="1" smtClean="0">
                <a:hlinkClick r:id="rId12"/>
              </a:rPr>
              <a:t>cutora</a:t>
            </a:r>
            <a:r>
              <a:rPr lang="cs-CZ" u="sng" dirty="0" smtClean="0">
                <a:hlinkClick r:id="rId12"/>
              </a:rPr>
              <a:t>-s-uchem-87.jpg</a:t>
            </a:r>
            <a:endParaRPr lang="cs-CZ" u="sng" dirty="0" smtClean="0"/>
          </a:p>
          <a:p>
            <a:r>
              <a:rPr lang="cs-CZ" u="sng" dirty="0" smtClean="0">
                <a:hlinkClick r:id="rId13"/>
              </a:rPr>
              <a:t>http://www.</a:t>
            </a:r>
            <a:r>
              <a:rPr lang="cs-CZ" u="sng" dirty="0" err="1" smtClean="0">
                <a:hlinkClick r:id="rId13"/>
              </a:rPr>
              <a:t>kudyznudy.cz</a:t>
            </a:r>
            <a:r>
              <a:rPr lang="cs-CZ" u="sng" dirty="0" smtClean="0">
                <a:hlinkClick r:id="rId13"/>
              </a:rPr>
              <a:t>/</a:t>
            </a:r>
            <a:r>
              <a:rPr lang="cs-CZ" u="sng" dirty="0" err="1" smtClean="0">
                <a:hlinkClick r:id="rId13"/>
              </a:rPr>
              <a:t>getmedia</a:t>
            </a:r>
            <a:r>
              <a:rPr lang="cs-CZ" u="sng" dirty="0" smtClean="0">
                <a:hlinkClick r:id="rId13"/>
              </a:rPr>
              <a:t>/13a48d79-fe6c-40ab-9ec5-a2c3afc3a60f/foto.</a:t>
            </a:r>
            <a:r>
              <a:rPr lang="cs-CZ" u="sng" dirty="0" err="1" smtClean="0">
                <a:hlinkClick r:id="rId13"/>
              </a:rPr>
              <a:t>aspx</a:t>
            </a:r>
            <a:r>
              <a:rPr lang="cs-CZ" u="sng" dirty="0" smtClean="0">
                <a:hlinkClick r:id="rId13"/>
              </a:rPr>
              <a:t>?</a:t>
            </a:r>
            <a:r>
              <a:rPr lang="cs-CZ" u="sng" dirty="0" err="1" smtClean="0">
                <a:hlinkClick r:id="rId13"/>
              </a:rPr>
              <a:t>width</a:t>
            </a:r>
            <a:r>
              <a:rPr lang="cs-CZ" u="sng" dirty="0" smtClean="0">
                <a:hlinkClick r:id="rId13"/>
              </a:rPr>
              <a:t>=400&amp;</a:t>
            </a:r>
            <a:r>
              <a:rPr lang="cs-CZ" u="sng" dirty="0" err="1" smtClean="0">
                <a:hlinkClick r:id="rId13"/>
              </a:rPr>
              <a:t>height</a:t>
            </a:r>
            <a:r>
              <a:rPr lang="cs-CZ" u="sng" dirty="0" smtClean="0">
                <a:hlinkClick r:id="rId13"/>
              </a:rPr>
              <a:t>=266</a:t>
            </a:r>
            <a:endParaRPr lang="cs-CZ" u="sng" dirty="0" smtClean="0"/>
          </a:p>
          <a:p>
            <a:r>
              <a:rPr lang="cs-CZ" dirty="0" smtClean="0">
                <a:hlinkClick r:id="rId14"/>
              </a:rPr>
              <a:t>http://www.</a:t>
            </a:r>
            <a:r>
              <a:rPr lang="cs-CZ" dirty="0" err="1" smtClean="0">
                <a:hlinkClick r:id="rId14"/>
              </a:rPr>
              <a:t>vizovickepecivo.cz</a:t>
            </a:r>
            <a:r>
              <a:rPr lang="cs-CZ" dirty="0" smtClean="0">
                <a:hlinkClick r:id="rId14"/>
              </a:rPr>
              <a:t>/foto/veliko/005.jpg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http://www.</a:t>
            </a:r>
            <a:r>
              <a:rPr lang="cs-CZ" dirty="0" err="1" smtClean="0">
                <a:hlinkClick r:id="rId15"/>
              </a:rPr>
              <a:t>vizovickepecivo.cz</a:t>
            </a:r>
            <a:r>
              <a:rPr lang="cs-CZ" dirty="0" smtClean="0">
                <a:hlinkClick r:id="rId15"/>
              </a:rPr>
              <a:t>/foto/veliko/002.jpg</a:t>
            </a:r>
            <a:endParaRPr lang="cs-CZ" dirty="0" smtClean="0"/>
          </a:p>
          <a:p>
            <a:r>
              <a:rPr lang="cs-CZ" u="sng" dirty="0" smtClean="0">
                <a:hlinkClick r:id="rId16"/>
              </a:rPr>
              <a:t>http://www.</a:t>
            </a:r>
            <a:r>
              <a:rPr lang="cs-CZ" u="sng" dirty="0" err="1" smtClean="0">
                <a:hlinkClick r:id="rId16"/>
              </a:rPr>
              <a:t>kudyznudy.cz</a:t>
            </a:r>
            <a:r>
              <a:rPr lang="cs-CZ" u="sng" dirty="0" smtClean="0">
                <a:hlinkClick r:id="rId16"/>
              </a:rPr>
              <a:t>/</a:t>
            </a:r>
            <a:r>
              <a:rPr lang="cs-CZ" u="sng" dirty="0" err="1" smtClean="0">
                <a:hlinkClick r:id="rId16"/>
              </a:rPr>
              <a:t>getmedia</a:t>
            </a:r>
            <a:r>
              <a:rPr lang="cs-CZ" u="sng" dirty="0" smtClean="0">
                <a:hlinkClick r:id="rId16"/>
              </a:rPr>
              <a:t>/9fef129d-72b5-4d88-b774-29c7bc7114de/foto.</a:t>
            </a:r>
            <a:r>
              <a:rPr lang="cs-CZ" u="sng" dirty="0" err="1" smtClean="0">
                <a:hlinkClick r:id="rId16"/>
              </a:rPr>
              <a:t>aspx</a:t>
            </a:r>
            <a:r>
              <a:rPr lang="cs-CZ" u="sng" dirty="0" smtClean="0">
                <a:hlinkClick r:id="rId16"/>
              </a:rPr>
              <a:t>?</a:t>
            </a:r>
            <a:r>
              <a:rPr lang="cs-CZ" u="sng" dirty="0" err="1" smtClean="0">
                <a:hlinkClick r:id="rId16"/>
              </a:rPr>
              <a:t>width</a:t>
            </a:r>
            <a:r>
              <a:rPr lang="cs-CZ" u="sng" dirty="0" smtClean="0">
                <a:hlinkClick r:id="rId16"/>
              </a:rPr>
              <a:t>=122&amp;</a:t>
            </a:r>
            <a:r>
              <a:rPr lang="cs-CZ" u="sng" dirty="0" err="1" smtClean="0">
                <a:hlinkClick r:id="rId16"/>
              </a:rPr>
              <a:t>height</a:t>
            </a:r>
            <a:r>
              <a:rPr lang="cs-CZ" u="sng" dirty="0" smtClean="0">
                <a:hlinkClick r:id="rId16"/>
              </a:rPr>
              <a:t>=300</a:t>
            </a:r>
            <a:endParaRPr lang="cs-CZ" u="sng" dirty="0" smtClean="0"/>
          </a:p>
          <a:p>
            <a:r>
              <a:rPr lang="cs-CZ" u="sng" dirty="0" smtClean="0">
                <a:hlinkClick r:id="rId17"/>
              </a:rPr>
              <a:t>http://www.</a:t>
            </a:r>
            <a:r>
              <a:rPr lang="cs-CZ" u="sng" dirty="0" err="1" smtClean="0">
                <a:hlinkClick r:id="rId17"/>
              </a:rPr>
              <a:t>jizni</a:t>
            </a:r>
            <a:r>
              <a:rPr lang="cs-CZ" u="sng" dirty="0" smtClean="0">
                <a:hlinkClick r:id="rId17"/>
              </a:rPr>
              <a:t>-</a:t>
            </a:r>
            <a:r>
              <a:rPr lang="cs-CZ" u="sng" dirty="0" err="1" smtClean="0">
                <a:hlinkClick r:id="rId17"/>
              </a:rPr>
              <a:t>morava.cz</a:t>
            </a:r>
            <a:r>
              <a:rPr lang="cs-CZ" u="sng" dirty="0" smtClean="0">
                <a:hlinkClick r:id="rId17"/>
              </a:rPr>
              <a:t>/</a:t>
            </a:r>
            <a:r>
              <a:rPr lang="cs-CZ" u="sng" dirty="0" err="1" smtClean="0">
                <a:hlinkClick r:id="rId17"/>
              </a:rPr>
              <a:t>doc</a:t>
            </a:r>
            <a:r>
              <a:rPr lang="cs-CZ" u="sng" dirty="0" smtClean="0">
                <a:hlinkClick r:id="rId17"/>
              </a:rPr>
              <a:t>/</a:t>
            </a:r>
            <a:r>
              <a:rPr lang="cs-CZ" u="sng" dirty="0" err="1" smtClean="0">
                <a:hlinkClick r:id="rId17"/>
              </a:rPr>
              <a:t>img</a:t>
            </a:r>
            <a:r>
              <a:rPr lang="cs-CZ" u="sng" dirty="0" smtClean="0">
                <a:hlinkClick r:id="rId17"/>
              </a:rPr>
              <a:t>/tn1/1304.jpg</a:t>
            </a:r>
            <a:endParaRPr lang="cs-CZ" dirty="0" smtClean="0"/>
          </a:p>
          <a:p>
            <a:r>
              <a:rPr lang="cs-CZ" u="sng" dirty="0" smtClean="0">
                <a:hlinkClick r:id="rId18"/>
              </a:rPr>
              <a:t>http://www.</a:t>
            </a:r>
            <a:r>
              <a:rPr lang="cs-CZ" u="sng" dirty="0" err="1" smtClean="0">
                <a:hlinkClick r:id="rId18"/>
              </a:rPr>
              <a:t>unesco</a:t>
            </a:r>
            <a:r>
              <a:rPr lang="cs-CZ" u="sng" dirty="0" smtClean="0">
                <a:hlinkClick r:id="rId18"/>
              </a:rPr>
              <a:t>-</a:t>
            </a:r>
            <a:r>
              <a:rPr lang="cs-CZ" u="sng" dirty="0" err="1" smtClean="0">
                <a:hlinkClick r:id="rId18"/>
              </a:rPr>
              <a:t>czech.cz</a:t>
            </a:r>
            <a:r>
              <a:rPr lang="cs-CZ" u="sng" dirty="0" smtClean="0">
                <a:hlinkClick r:id="rId18"/>
              </a:rPr>
              <a:t>/</a:t>
            </a:r>
            <a:r>
              <a:rPr lang="cs-CZ" u="sng" dirty="0" err="1" smtClean="0">
                <a:hlinkClick r:id="rId18"/>
              </a:rPr>
              <a:t>repository</a:t>
            </a:r>
            <a:r>
              <a:rPr lang="cs-CZ" u="sng" dirty="0" smtClean="0">
                <a:hlinkClick r:id="rId18"/>
              </a:rPr>
              <a:t>/0b846c55b4bde6baae8c12a2e53ae8c71f558</a:t>
            </a:r>
            <a:endParaRPr lang="cs-CZ" u="sng" dirty="0" smtClean="0"/>
          </a:p>
          <a:p>
            <a:r>
              <a:rPr lang="cs-CZ" dirty="0" smtClean="0">
                <a:hlinkClick r:id="rId19"/>
              </a:rPr>
              <a:t>http://www.</a:t>
            </a:r>
            <a:r>
              <a:rPr lang="cs-CZ" dirty="0" err="1" smtClean="0">
                <a:hlinkClick r:id="rId19"/>
              </a:rPr>
              <a:t>kudyznudy.cz</a:t>
            </a:r>
            <a:r>
              <a:rPr lang="cs-CZ" dirty="0" smtClean="0">
                <a:hlinkClick r:id="rId19"/>
              </a:rPr>
              <a:t>/</a:t>
            </a:r>
            <a:r>
              <a:rPr lang="cs-CZ" dirty="0" err="1" smtClean="0">
                <a:hlinkClick r:id="rId19"/>
              </a:rPr>
              <a:t>getmedia</a:t>
            </a:r>
            <a:r>
              <a:rPr lang="cs-CZ" dirty="0" smtClean="0">
                <a:hlinkClick r:id="rId19"/>
              </a:rPr>
              <a:t>/1aff8aa1-e3f1-4958-81c6-9e778fd00818/foto.</a:t>
            </a:r>
            <a:r>
              <a:rPr lang="cs-CZ" dirty="0" err="1" smtClean="0">
                <a:hlinkClick r:id="rId19"/>
              </a:rPr>
              <a:t>aspx</a:t>
            </a:r>
            <a:r>
              <a:rPr lang="cs-CZ" dirty="0" smtClean="0">
                <a:hlinkClick r:id="rId19"/>
              </a:rPr>
              <a:t>?</a:t>
            </a:r>
            <a:r>
              <a:rPr lang="cs-CZ" dirty="0" err="1" smtClean="0">
                <a:hlinkClick r:id="rId19"/>
              </a:rPr>
              <a:t>width</a:t>
            </a:r>
            <a:r>
              <a:rPr lang="cs-CZ" dirty="0" smtClean="0">
                <a:hlinkClick r:id="rId19"/>
              </a:rPr>
              <a:t>=400&amp;</a:t>
            </a:r>
            <a:r>
              <a:rPr lang="cs-CZ" dirty="0" err="1" smtClean="0">
                <a:hlinkClick r:id="rId19"/>
              </a:rPr>
              <a:t>height</a:t>
            </a:r>
            <a:r>
              <a:rPr lang="cs-CZ" dirty="0" smtClean="0">
                <a:hlinkClick r:id="rId19"/>
              </a:rPr>
              <a:t>=300</a:t>
            </a:r>
            <a:endParaRPr lang="cs-CZ" dirty="0" smtClean="0"/>
          </a:p>
          <a:p>
            <a:r>
              <a:rPr lang="cs-CZ" dirty="0" smtClean="0"/>
              <a:t>http://www.kudyznudy.cz/getmedia/acdf93c2-ad9b-498e-bb01-ff4f2eac067b/foto.aspx?width=203&amp;height=300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9277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180</Words>
  <Application>Microsoft Office PowerPoint</Application>
  <PresentationFormat>Předvádění na obrazovce (4:3)</PresentationFormat>
  <Paragraphs>83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Základní škola Chomutov, Písečná 5144 Název materiálu: VY_52_INOVACE_20_Slovácko_kh1  Číslo projektu: CZ 1.07/1.4.00/21.3355 Autor:  Mgr. Kateřina Hašková Datum tvorby: 05. 07. 2012 Cílový ročník: pátý Vzdělávací oblast/obor/okruh: Člověk_a_jeho_svět Klíčové slovo: kroje, nářečí, tradice a zvyky Anotace:   Prezentace slouží k seznámení se se životem na Slovácku.   </vt:lpstr>
      <vt:lpstr>SLOVÁCKO</vt:lpstr>
      <vt:lpstr>Najdi správnou dvojici</vt:lpstr>
      <vt:lpstr>Vinařská oblast</vt:lpstr>
      <vt:lpstr>Kam na Slovácku</vt:lpstr>
      <vt:lpstr>Kam na Slovácku</vt:lpstr>
      <vt:lpstr>Kam na Slovácku</vt:lpstr>
      <vt:lpstr>Kam na Slovácku</vt:lpstr>
      <vt:lpstr>rodáci</vt:lpstr>
      <vt:lpstr>řemesla</vt:lpstr>
      <vt:lpstr>Vizovické pečivo</vt:lpstr>
      <vt:lpstr>verbuňk</vt:lpstr>
      <vt:lpstr>Oblast bohatá na nálezy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VY_52_INOVACE_20_Slovácko_kh1  Číslo projektu: CZ 1.07/1.4.00/21.3355 Autor: Kateřina Hašková Datum tvorby:05. 07. 2012 Cílový ročník: pátý Vzdělávací oblast/obor/okruh: Člověk_a_jeho_svět Klíčové slovo: kroje, nářečí, tradice a zvyky Anotace:  Tento pracovní list slouží k seznámení se se životem na Slovácku.   </dc:title>
  <dc:creator>učitel</dc:creator>
  <cp:lastModifiedBy>Mgr. Miroslav Žalud</cp:lastModifiedBy>
  <cp:revision>17</cp:revision>
  <dcterms:created xsi:type="dcterms:W3CDTF">2012-07-06T07:06:36Z</dcterms:created>
  <dcterms:modified xsi:type="dcterms:W3CDTF">2013-02-03T16:49:50Z</dcterms:modified>
</cp:coreProperties>
</file>