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0E09"/>
    <a:srgbClr val="E98017"/>
    <a:srgbClr val="C32784"/>
    <a:srgbClr val="2529C9"/>
    <a:srgbClr val="CC0099"/>
    <a:srgbClr val="000099"/>
    <a:srgbClr val="23AECF"/>
    <a:srgbClr val="F7F9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61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95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51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6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13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814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85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45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885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88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88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90E09">
                <a:alpha val="26000"/>
              </a:srgbClr>
            </a:gs>
            <a:gs pos="18000">
              <a:srgbClr val="E98017">
                <a:alpha val="61000"/>
              </a:srgbClr>
            </a:gs>
            <a:gs pos="35000">
              <a:srgbClr val="FFFF00">
                <a:alpha val="51000"/>
              </a:srgbClr>
            </a:gs>
            <a:gs pos="57000">
              <a:srgbClr val="01A78F">
                <a:alpha val="77000"/>
              </a:srgbClr>
            </a:gs>
            <a:gs pos="100000">
              <a:srgbClr val="3366FF">
                <a:alpha val="46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52C92-7BF4-4E1F-8192-F02524E30E9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118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3569" y="908720"/>
            <a:ext cx="7416823" cy="3733656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NÁZEV  ŠKOLY:  ZŠ J. E. Purkyně a ZUŠ Libochovice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AUTOR:  Mgr. Eva Štorová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NÁZEV:  </a:t>
                  </a:r>
                  <a:r>
                    <a:rPr lang="cs-CZ" sz="1400" dirty="0" smtClean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VY_32_INOVACE_18_PRV-Vodní toky a </a:t>
                  </a:r>
                  <a:r>
                    <a:rPr lang="cs-CZ" sz="1400" smtClean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vodní plochy </a:t>
                  </a:r>
                  <a:r>
                    <a:rPr lang="cs-CZ" sz="1400" dirty="0" smtClean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- </a:t>
                  </a:r>
                  <a:r>
                    <a:rPr lang="cs-CZ" sz="1400" dirty="0" smtClean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prezentace</a:t>
                  </a:r>
                  <a:endParaRPr lang="cs-CZ" sz="1000" dirty="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TÉMA:  </a:t>
                  </a:r>
                  <a:r>
                    <a:rPr lang="cs-CZ" sz="1400" dirty="0">
                      <a:solidFill>
                        <a:srgbClr val="000000"/>
                      </a:solidFill>
                      <a:latin typeface="Times New Roman"/>
                      <a:ea typeface="Times New Roman"/>
                    </a:rPr>
                    <a:t>Vodní toky a vodní plchy </a:t>
                  </a:r>
                  <a:endParaRPr lang="cs-CZ" sz="1000" dirty="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ČÍSLO  PROJEKTU:  CZ.1.07/1.4.00/21.2803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397500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11144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Anotace:</a:t>
            </a:r>
          </a:p>
          <a:p>
            <a:pPr marL="0" indent="0" algn="just">
              <a:buNone/>
            </a:pPr>
            <a:r>
              <a:rPr lang="cs-CZ" dirty="0" smtClean="0"/>
              <a:t>Prezentace je určena žákům třetích tříd.</a:t>
            </a:r>
          </a:p>
          <a:p>
            <a:pPr marL="0" indent="0" algn="just">
              <a:buNone/>
            </a:pPr>
            <a:r>
              <a:rPr lang="cs-CZ" dirty="0" smtClean="0"/>
              <a:t>Žáci pracují ve skupinách a ověřují si svoje znalosti, zapisováním jednotlivých úkolů do sešitu. Potom společná kontrola a vyhodnocení nejlepší skupiny.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318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90E09">
                <a:alpha val="26000"/>
              </a:srgbClr>
            </a:gs>
            <a:gs pos="18000">
              <a:srgbClr val="E98017">
                <a:alpha val="61000"/>
              </a:srgbClr>
            </a:gs>
            <a:gs pos="35000">
              <a:srgbClr val="FFFF00">
                <a:alpha val="51000"/>
              </a:srgbClr>
            </a:gs>
            <a:gs pos="57000">
              <a:srgbClr val="01A78F">
                <a:alpha val="77000"/>
              </a:srgbClr>
            </a:gs>
            <a:gs pos="100000">
              <a:srgbClr val="3366FF">
                <a:alpha val="46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3960440"/>
          </a:xfrm>
        </p:spPr>
        <p:txBody>
          <a:bodyPr>
            <a:noAutofit/>
          </a:bodyPr>
          <a:lstStyle/>
          <a:p>
            <a:pPr lvl="0"/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menuj </a:t>
            </a:r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dvě 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přírodní </a:t>
            </a:r>
            <a:br>
              <a:rPr lang="cs-CZ" sz="9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vodní nádrže. </a:t>
            </a:r>
            <a:endParaRPr lang="cs-CZ" sz="9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576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90E09">
                <a:alpha val="26000"/>
              </a:srgbClr>
            </a:gs>
            <a:gs pos="18000">
              <a:srgbClr val="E98017">
                <a:alpha val="61000"/>
              </a:srgbClr>
            </a:gs>
            <a:gs pos="35000">
              <a:srgbClr val="FFFF00">
                <a:alpha val="51000"/>
              </a:srgbClr>
            </a:gs>
            <a:gs pos="57000">
              <a:srgbClr val="01A78F">
                <a:alpha val="77000"/>
              </a:srgbClr>
            </a:gs>
            <a:gs pos="100000">
              <a:srgbClr val="3366FF">
                <a:alpha val="46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Autofit/>
          </a:bodyPr>
          <a:lstStyle/>
          <a:p>
            <a:pPr lvl="0"/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Jmenuj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dvě přírodní vodní 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nádrže. 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2"/>
            <a:ext cx="4896544" cy="301379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ea typeface="+mj-ea"/>
                <a:cs typeface="Times New Roman" pitchFamily="18" charset="0"/>
              </a:rPr>
              <a:t>  studánka</a:t>
            </a:r>
            <a:endParaRPr lang="cs-CZ" dirty="0"/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ea typeface="+mj-ea"/>
                <a:cs typeface="Times New Roman" pitchFamily="18" charset="0"/>
              </a:rPr>
              <a:t>  jezero</a:t>
            </a:r>
            <a:endParaRPr lang="cs-CZ" sz="60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7947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90E09">
                <a:alpha val="26000"/>
              </a:srgbClr>
            </a:gs>
            <a:gs pos="18000">
              <a:srgbClr val="E98017">
                <a:alpha val="61000"/>
              </a:srgbClr>
            </a:gs>
            <a:gs pos="35000">
              <a:srgbClr val="FFFF00">
                <a:alpha val="51000"/>
              </a:srgbClr>
            </a:gs>
            <a:gs pos="57000">
              <a:srgbClr val="01A78F">
                <a:alpha val="77000"/>
              </a:srgbClr>
            </a:gs>
            <a:gs pos="100000">
              <a:srgbClr val="3366FF">
                <a:alpha val="46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44824"/>
            <a:ext cx="8229600" cy="1143000"/>
          </a:xfrm>
        </p:spPr>
        <p:txBody>
          <a:bodyPr>
            <a:noAutofit/>
          </a:bodyPr>
          <a:lstStyle/>
          <a:p>
            <a:pPr lvl="0"/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menuj </a:t>
            </a:r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dvě umělé 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vodní nádrže. </a:t>
            </a:r>
            <a:endParaRPr lang="cs-CZ" sz="9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7164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Autofit/>
          </a:bodyPr>
          <a:lstStyle/>
          <a:p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Jmenuj dvě 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umělé </a:t>
            </a:r>
            <a:b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vodní 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nádrže. </a:t>
            </a:r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5472608" cy="330182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rybník</a:t>
            </a:r>
          </a:p>
          <a:p>
            <a:pPr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přehrada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346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2223120"/>
          </a:xfrm>
        </p:spPr>
        <p:txBody>
          <a:bodyPr>
            <a:noAutofit/>
          </a:bodyPr>
          <a:lstStyle/>
          <a:p>
            <a:pPr lvl="0"/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ak </a:t>
            </a:r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poznáme pravý a levý břeh vodního 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toku?</a:t>
            </a:r>
            <a:endParaRPr lang="cs-CZ" sz="9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06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pPr lvl="0"/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 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poznáme pravý a levý břeh vodního 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toku?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249499"/>
            <a:ext cx="8271816" cy="37856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57250" indent="-857250">
              <a:buFont typeface="Wingdings" pitchFamily="2" charset="2"/>
              <a:buChar char="Ø"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ostavíme 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se ve směru </a:t>
            </a: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toku 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řeky 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po proudu) </a:t>
            </a:r>
          </a:p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a po pravé ruce </a:t>
            </a:r>
          </a:p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je pravý břeh řeky.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539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700808"/>
            <a:ext cx="8229600" cy="1143000"/>
          </a:xfrm>
        </p:spPr>
        <p:txBody>
          <a:bodyPr>
            <a:noAutofit/>
          </a:bodyPr>
          <a:lstStyle/>
          <a:p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Jak jsou zpevněny </a:t>
            </a:r>
            <a:br>
              <a:rPr lang="cs-CZ" sz="9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břehy řek? </a:t>
            </a:r>
            <a:endParaRPr lang="cs-CZ" sz="9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58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 jsou zpevněny </a:t>
            </a:r>
            <a:b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břehy řek?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869160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3244334"/>
            <a:ext cx="551625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57250" indent="-857250"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kořeny stromů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26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772816"/>
            <a:ext cx="8229600" cy="1143000"/>
          </a:xfrm>
        </p:spPr>
        <p:txBody>
          <a:bodyPr>
            <a:noAutofit/>
          </a:bodyPr>
          <a:lstStyle/>
          <a:p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Ve kterém městě se Ohře vlévá </a:t>
            </a:r>
            <a:br>
              <a:rPr lang="cs-CZ" sz="9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do Labe? </a:t>
            </a:r>
            <a:endParaRPr lang="cs-CZ" sz="9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334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 kterém městě se Ohře vlévá do Labe? </a:t>
            </a:r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140968"/>
            <a:ext cx="559800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57250" indent="-857250"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v Litoměřicích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03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44824"/>
            <a:ext cx="8229600" cy="1143000"/>
          </a:xfrm>
        </p:spPr>
        <p:txBody>
          <a:bodyPr>
            <a:noAutofit/>
          </a:bodyPr>
          <a:lstStyle/>
          <a:p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Ve kterém městě se 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Vltava vlévá do </a:t>
            </a:r>
            <a:r>
              <a:rPr lang="cs-CZ" sz="9000" dirty="0">
                <a:latin typeface="Times New Roman" pitchFamily="18" charset="0"/>
                <a:cs typeface="Times New Roman" pitchFamily="18" charset="0"/>
              </a:rPr>
              <a:t>Labe</a:t>
            </a:r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?         </a:t>
            </a:r>
            <a:endParaRPr lang="cs-CZ" sz="9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8782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 kterém městě se Vltava vlévá do Labe?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140968"/>
            <a:ext cx="419057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57250" indent="-857250"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u Mělníka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24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Co vyznačuje červený bod na obrázku?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 rot="527611">
            <a:off x="1147618" y="2514383"/>
            <a:ext cx="5867400" cy="1840348"/>
            <a:chOff x="0" y="0"/>
            <a:chExt cx="5867400" cy="1028700"/>
          </a:xfrm>
        </p:grpSpPr>
        <p:cxnSp>
          <p:nvCxnSpPr>
            <p:cNvPr id="6" name="Zakřivená spojnice 5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Skupina 6"/>
            <p:cNvGrpSpPr/>
            <p:nvPr/>
          </p:nvGrpSpPr>
          <p:grpSpPr>
            <a:xfrm>
              <a:off x="1038225" y="0"/>
              <a:ext cx="3171825" cy="1028700"/>
              <a:chOff x="0" y="0"/>
              <a:chExt cx="3171825" cy="1028700"/>
            </a:xfrm>
          </p:grpSpPr>
          <p:sp>
            <p:nvSpPr>
              <p:cNvPr id="8" name="Volný tvar 7"/>
              <p:cNvSpPr/>
              <p:nvPr/>
            </p:nvSpPr>
            <p:spPr>
              <a:xfrm>
                <a:off x="0" y="552450"/>
                <a:ext cx="2047875" cy="476250"/>
              </a:xfrm>
              <a:custGeom>
                <a:avLst/>
                <a:gdLst>
                  <a:gd name="connsiteX0" fmla="*/ 0 w 2047875"/>
                  <a:gd name="connsiteY0" fmla="*/ 476250 h 476250"/>
                  <a:gd name="connsiteX1" fmla="*/ 466725 w 2047875"/>
                  <a:gd name="connsiteY1" fmla="*/ 295275 h 476250"/>
                  <a:gd name="connsiteX2" fmla="*/ 1085850 w 2047875"/>
                  <a:gd name="connsiteY2" fmla="*/ 285750 h 476250"/>
                  <a:gd name="connsiteX3" fmla="*/ 1285875 w 2047875"/>
                  <a:gd name="connsiteY3" fmla="*/ 95250 h 476250"/>
                  <a:gd name="connsiteX4" fmla="*/ 1619250 w 2047875"/>
                  <a:gd name="connsiteY4" fmla="*/ 161925 h 476250"/>
                  <a:gd name="connsiteX5" fmla="*/ 2028825 w 2047875"/>
                  <a:gd name="connsiteY5" fmla="*/ 9525 h 476250"/>
                  <a:gd name="connsiteX6" fmla="*/ 2028825 w 2047875"/>
                  <a:gd name="connsiteY6" fmla="*/ 9525 h 476250"/>
                  <a:gd name="connsiteX7" fmla="*/ 2028825 w 2047875"/>
                  <a:gd name="connsiteY7" fmla="*/ 9525 h 476250"/>
                  <a:gd name="connsiteX8" fmla="*/ 2047875 w 2047875"/>
                  <a:gd name="connsiteY8" fmla="*/ 0 h 476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047875" h="476250">
                    <a:moveTo>
                      <a:pt x="0" y="476250"/>
                    </a:moveTo>
                    <a:cubicBezTo>
                      <a:pt x="142875" y="401637"/>
                      <a:pt x="285750" y="327025"/>
                      <a:pt x="466725" y="295275"/>
                    </a:cubicBezTo>
                    <a:cubicBezTo>
                      <a:pt x="647700" y="263525"/>
                      <a:pt x="949325" y="319087"/>
                      <a:pt x="1085850" y="285750"/>
                    </a:cubicBezTo>
                    <a:cubicBezTo>
                      <a:pt x="1222375" y="252413"/>
                      <a:pt x="1196975" y="115887"/>
                      <a:pt x="1285875" y="95250"/>
                    </a:cubicBezTo>
                    <a:cubicBezTo>
                      <a:pt x="1374775" y="74613"/>
                      <a:pt x="1495425" y="176212"/>
                      <a:pt x="1619250" y="161925"/>
                    </a:cubicBezTo>
                    <a:cubicBezTo>
                      <a:pt x="1743075" y="147637"/>
                      <a:pt x="2028825" y="9525"/>
                      <a:pt x="2028825" y="9525"/>
                    </a:cubicBezTo>
                    <a:lnTo>
                      <a:pt x="2028825" y="9525"/>
                    </a:lnTo>
                    <a:lnTo>
                      <a:pt x="2028825" y="9525"/>
                    </a:lnTo>
                    <a:lnTo>
                      <a:pt x="2047875" y="0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1304925" y="0"/>
                <a:ext cx="1838325" cy="561975"/>
              </a:xfrm>
              <a:custGeom>
                <a:avLst/>
                <a:gdLst>
                  <a:gd name="connsiteX0" fmla="*/ 0 w 1838325"/>
                  <a:gd name="connsiteY0" fmla="*/ 0 h 561975"/>
                  <a:gd name="connsiteX1" fmla="*/ 209550 w 1838325"/>
                  <a:gd name="connsiteY1" fmla="*/ 209550 h 561975"/>
                  <a:gd name="connsiteX2" fmla="*/ 619125 w 1838325"/>
                  <a:gd name="connsiteY2" fmla="*/ 200025 h 561975"/>
                  <a:gd name="connsiteX3" fmla="*/ 895350 w 1838325"/>
                  <a:gd name="connsiteY3" fmla="*/ 285750 h 561975"/>
                  <a:gd name="connsiteX4" fmla="*/ 1000125 w 1838325"/>
                  <a:gd name="connsiteY4" fmla="*/ 381000 h 561975"/>
                  <a:gd name="connsiteX5" fmla="*/ 1371600 w 1838325"/>
                  <a:gd name="connsiteY5" fmla="*/ 409575 h 561975"/>
                  <a:gd name="connsiteX6" fmla="*/ 1838325 w 1838325"/>
                  <a:gd name="connsiteY6" fmla="*/ 561975 h 561975"/>
                  <a:gd name="connsiteX7" fmla="*/ 1838325 w 1838325"/>
                  <a:gd name="connsiteY7" fmla="*/ 561975 h 561975"/>
                  <a:gd name="connsiteX8" fmla="*/ 1838325 w 1838325"/>
                  <a:gd name="connsiteY8" fmla="*/ 561975 h 561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38325" h="561975">
                    <a:moveTo>
                      <a:pt x="0" y="0"/>
                    </a:moveTo>
                    <a:cubicBezTo>
                      <a:pt x="53181" y="88106"/>
                      <a:pt x="106363" y="176213"/>
                      <a:pt x="209550" y="209550"/>
                    </a:cubicBezTo>
                    <a:cubicBezTo>
                      <a:pt x="312738" y="242888"/>
                      <a:pt x="504825" y="187325"/>
                      <a:pt x="619125" y="200025"/>
                    </a:cubicBezTo>
                    <a:cubicBezTo>
                      <a:pt x="733425" y="212725"/>
                      <a:pt x="831850" y="255588"/>
                      <a:pt x="895350" y="285750"/>
                    </a:cubicBezTo>
                    <a:cubicBezTo>
                      <a:pt x="958850" y="315912"/>
                      <a:pt x="920750" y="360363"/>
                      <a:pt x="1000125" y="381000"/>
                    </a:cubicBezTo>
                    <a:cubicBezTo>
                      <a:pt x="1079500" y="401637"/>
                      <a:pt x="1231900" y="379413"/>
                      <a:pt x="1371600" y="409575"/>
                    </a:cubicBezTo>
                    <a:cubicBezTo>
                      <a:pt x="1511300" y="439737"/>
                      <a:pt x="1838325" y="561975"/>
                      <a:pt x="1838325" y="561975"/>
                    </a:cubicBezTo>
                    <a:lnTo>
                      <a:pt x="1838325" y="561975"/>
                    </a:lnTo>
                    <a:lnTo>
                      <a:pt x="1838325" y="561975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3067050" y="523875"/>
                <a:ext cx="104775" cy="66675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</p:grpSp>
      </p:grpSp>
      <p:sp>
        <p:nvSpPr>
          <p:cNvPr id="11" name="Obdélník 10"/>
          <p:cNvSpPr/>
          <p:nvPr/>
        </p:nvSpPr>
        <p:spPr>
          <a:xfrm>
            <a:off x="744974" y="4808636"/>
            <a:ext cx="3284874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soutok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6211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328" y="3654152"/>
            <a:ext cx="3960440" cy="1143000"/>
          </a:xfrm>
        </p:spPr>
        <p:txBody>
          <a:bodyPr>
            <a:noAutofit/>
          </a:bodyPr>
          <a:lstStyle/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soutok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 rot="527611">
            <a:off x="1005780" y="1124035"/>
            <a:ext cx="5867400" cy="1840348"/>
            <a:chOff x="0" y="0"/>
            <a:chExt cx="5867400" cy="1028700"/>
          </a:xfrm>
        </p:grpSpPr>
        <p:cxnSp>
          <p:nvCxnSpPr>
            <p:cNvPr id="5" name="Zakřivená spojnice 4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5"/>
            <p:cNvGrpSpPr/>
            <p:nvPr/>
          </p:nvGrpSpPr>
          <p:grpSpPr>
            <a:xfrm>
              <a:off x="1038225" y="0"/>
              <a:ext cx="3171825" cy="1028700"/>
              <a:chOff x="0" y="0"/>
              <a:chExt cx="3171825" cy="1028700"/>
            </a:xfrm>
          </p:grpSpPr>
          <p:sp>
            <p:nvSpPr>
              <p:cNvPr id="7" name="Volný tvar 6"/>
              <p:cNvSpPr/>
              <p:nvPr/>
            </p:nvSpPr>
            <p:spPr>
              <a:xfrm>
                <a:off x="0" y="552450"/>
                <a:ext cx="2047875" cy="476250"/>
              </a:xfrm>
              <a:custGeom>
                <a:avLst/>
                <a:gdLst>
                  <a:gd name="connsiteX0" fmla="*/ 0 w 2047875"/>
                  <a:gd name="connsiteY0" fmla="*/ 476250 h 476250"/>
                  <a:gd name="connsiteX1" fmla="*/ 466725 w 2047875"/>
                  <a:gd name="connsiteY1" fmla="*/ 295275 h 476250"/>
                  <a:gd name="connsiteX2" fmla="*/ 1085850 w 2047875"/>
                  <a:gd name="connsiteY2" fmla="*/ 285750 h 476250"/>
                  <a:gd name="connsiteX3" fmla="*/ 1285875 w 2047875"/>
                  <a:gd name="connsiteY3" fmla="*/ 95250 h 476250"/>
                  <a:gd name="connsiteX4" fmla="*/ 1619250 w 2047875"/>
                  <a:gd name="connsiteY4" fmla="*/ 161925 h 476250"/>
                  <a:gd name="connsiteX5" fmla="*/ 2028825 w 2047875"/>
                  <a:gd name="connsiteY5" fmla="*/ 9525 h 476250"/>
                  <a:gd name="connsiteX6" fmla="*/ 2028825 w 2047875"/>
                  <a:gd name="connsiteY6" fmla="*/ 9525 h 476250"/>
                  <a:gd name="connsiteX7" fmla="*/ 2028825 w 2047875"/>
                  <a:gd name="connsiteY7" fmla="*/ 9525 h 476250"/>
                  <a:gd name="connsiteX8" fmla="*/ 2047875 w 2047875"/>
                  <a:gd name="connsiteY8" fmla="*/ 0 h 476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047875" h="476250">
                    <a:moveTo>
                      <a:pt x="0" y="476250"/>
                    </a:moveTo>
                    <a:cubicBezTo>
                      <a:pt x="142875" y="401637"/>
                      <a:pt x="285750" y="327025"/>
                      <a:pt x="466725" y="295275"/>
                    </a:cubicBezTo>
                    <a:cubicBezTo>
                      <a:pt x="647700" y="263525"/>
                      <a:pt x="949325" y="319087"/>
                      <a:pt x="1085850" y="285750"/>
                    </a:cubicBezTo>
                    <a:cubicBezTo>
                      <a:pt x="1222375" y="252413"/>
                      <a:pt x="1196975" y="115887"/>
                      <a:pt x="1285875" y="95250"/>
                    </a:cubicBezTo>
                    <a:cubicBezTo>
                      <a:pt x="1374775" y="74613"/>
                      <a:pt x="1495425" y="176212"/>
                      <a:pt x="1619250" y="161925"/>
                    </a:cubicBezTo>
                    <a:cubicBezTo>
                      <a:pt x="1743075" y="147637"/>
                      <a:pt x="2028825" y="9525"/>
                      <a:pt x="2028825" y="9525"/>
                    </a:cubicBezTo>
                    <a:lnTo>
                      <a:pt x="2028825" y="9525"/>
                    </a:lnTo>
                    <a:lnTo>
                      <a:pt x="2028825" y="9525"/>
                    </a:lnTo>
                    <a:lnTo>
                      <a:pt x="2047875" y="0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sp>
            <p:nvSpPr>
              <p:cNvPr id="8" name="Volný tvar 7"/>
              <p:cNvSpPr/>
              <p:nvPr/>
            </p:nvSpPr>
            <p:spPr>
              <a:xfrm>
                <a:off x="1304925" y="0"/>
                <a:ext cx="1838325" cy="561975"/>
              </a:xfrm>
              <a:custGeom>
                <a:avLst/>
                <a:gdLst>
                  <a:gd name="connsiteX0" fmla="*/ 0 w 1838325"/>
                  <a:gd name="connsiteY0" fmla="*/ 0 h 561975"/>
                  <a:gd name="connsiteX1" fmla="*/ 209550 w 1838325"/>
                  <a:gd name="connsiteY1" fmla="*/ 209550 h 561975"/>
                  <a:gd name="connsiteX2" fmla="*/ 619125 w 1838325"/>
                  <a:gd name="connsiteY2" fmla="*/ 200025 h 561975"/>
                  <a:gd name="connsiteX3" fmla="*/ 895350 w 1838325"/>
                  <a:gd name="connsiteY3" fmla="*/ 285750 h 561975"/>
                  <a:gd name="connsiteX4" fmla="*/ 1000125 w 1838325"/>
                  <a:gd name="connsiteY4" fmla="*/ 381000 h 561975"/>
                  <a:gd name="connsiteX5" fmla="*/ 1371600 w 1838325"/>
                  <a:gd name="connsiteY5" fmla="*/ 409575 h 561975"/>
                  <a:gd name="connsiteX6" fmla="*/ 1838325 w 1838325"/>
                  <a:gd name="connsiteY6" fmla="*/ 561975 h 561975"/>
                  <a:gd name="connsiteX7" fmla="*/ 1838325 w 1838325"/>
                  <a:gd name="connsiteY7" fmla="*/ 561975 h 561975"/>
                  <a:gd name="connsiteX8" fmla="*/ 1838325 w 1838325"/>
                  <a:gd name="connsiteY8" fmla="*/ 561975 h 561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38325" h="561975">
                    <a:moveTo>
                      <a:pt x="0" y="0"/>
                    </a:moveTo>
                    <a:cubicBezTo>
                      <a:pt x="53181" y="88106"/>
                      <a:pt x="106363" y="176213"/>
                      <a:pt x="209550" y="209550"/>
                    </a:cubicBezTo>
                    <a:cubicBezTo>
                      <a:pt x="312738" y="242888"/>
                      <a:pt x="504825" y="187325"/>
                      <a:pt x="619125" y="200025"/>
                    </a:cubicBezTo>
                    <a:cubicBezTo>
                      <a:pt x="733425" y="212725"/>
                      <a:pt x="831850" y="255588"/>
                      <a:pt x="895350" y="285750"/>
                    </a:cubicBezTo>
                    <a:cubicBezTo>
                      <a:pt x="958850" y="315912"/>
                      <a:pt x="920750" y="360363"/>
                      <a:pt x="1000125" y="381000"/>
                    </a:cubicBezTo>
                    <a:cubicBezTo>
                      <a:pt x="1079500" y="401637"/>
                      <a:pt x="1231900" y="379413"/>
                      <a:pt x="1371600" y="409575"/>
                    </a:cubicBezTo>
                    <a:cubicBezTo>
                      <a:pt x="1511300" y="439737"/>
                      <a:pt x="1838325" y="561975"/>
                      <a:pt x="1838325" y="561975"/>
                    </a:cubicBezTo>
                    <a:lnTo>
                      <a:pt x="1838325" y="561975"/>
                    </a:lnTo>
                    <a:lnTo>
                      <a:pt x="1838325" y="561975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3067050" y="523875"/>
                <a:ext cx="104775" cy="66675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5260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Co vyznačuje červená čára na obrázku?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 rot="505293">
            <a:off x="974107" y="2284451"/>
            <a:ext cx="5867400" cy="1941571"/>
            <a:chOff x="0" y="0"/>
            <a:chExt cx="5867400" cy="1028700"/>
          </a:xfrm>
        </p:grpSpPr>
        <p:cxnSp>
          <p:nvCxnSpPr>
            <p:cNvPr id="8" name="Zakřivená spojnice 7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Volný tvar 8"/>
            <p:cNvSpPr/>
            <p:nvPr/>
          </p:nvSpPr>
          <p:spPr>
            <a:xfrm>
              <a:off x="1038225" y="552450"/>
              <a:ext cx="2047875" cy="476250"/>
            </a:xfrm>
            <a:custGeom>
              <a:avLst/>
              <a:gdLst>
                <a:gd name="connsiteX0" fmla="*/ 0 w 2047875"/>
                <a:gd name="connsiteY0" fmla="*/ 476250 h 476250"/>
                <a:gd name="connsiteX1" fmla="*/ 466725 w 2047875"/>
                <a:gd name="connsiteY1" fmla="*/ 295275 h 476250"/>
                <a:gd name="connsiteX2" fmla="*/ 1085850 w 2047875"/>
                <a:gd name="connsiteY2" fmla="*/ 285750 h 476250"/>
                <a:gd name="connsiteX3" fmla="*/ 1285875 w 2047875"/>
                <a:gd name="connsiteY3" fmla="*/ 95250 h 476250"/>
                <a:gd name="connsiteX4" fmla="*/ 1619250 w 2047875"/>
                <a:gd name="connsiteY4" fmla="*/ 161925 h 476250"/>
                <a:gd name="connsiteX5" fmla="*/ 2028825 w 2047875"/>
                <a:gd name="connsiteY5" fmla="*/ 9525 h 476250"/>
                <a:gd name="connsiteX6" fmla="*/ 2028825 w 2047875"/>
                <a:gd name="connsiteY6" fmla="*/ 9525 h 476250"/>
                <a:gd name="connsiteX7" fmla="*/ 2028825 w 2047875"/>
                <a:gd name="connsiteY7" fmla="*/ 9525 h 476250"/>
                <a:gd name="connsiteX8" fmla="*/ 2047875 w 2047875"/>
                <a:gd name="connsiteY8" fmla="*/ 0 h 476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7875" h="476250">
                  <a:moveTo>
                    <a:pt x="0" y="476250"/>
                  </a:moveTo>
                  <a:cubicBezTo>
                    <a:pt x="142875" y="401637"/>
                    <a:pt x="285750" y="327025"/>
                    <a:pt x="466725" y="295275"/>
                  </a:cubicBezTo>
                  <a:cubicBezTo>
                    <a:pt x="647700" y="263525"/>
                    <a:pt x="949325" y="319087"/>
                    <a:pt x="1085850" y="285750"/>
                  </a:cubicBezTo>
                  <a:cubicBezTo>
                    <a:pt x="1222375" y="252413"/>
                    <a:pt x="1196975" y="115887"/>
                    <a:pt x="1285875" y="95250"/>
                  </a:cubicBezTo>
                  <a:cubicBezTo>
                    <a:pt x="1374775" y="74613"/>
                    <a:pt x="1495425" y="176212"/>
                    <a:pt x="1619250" y="161925"/>
                  </a:cubicBezTo>
                  <a:cubicBezTo>
                    <a:pt x="1743075" y="147637"/>
                    <a:pt x="2028825" y="9525"/>
                    <a:pt x="2028825" y="9525"/>
                  </a:cubicBezTo>
                  <a:lnTo>
                    <a:pt x="2028825" y="9525"/>
                  </a:lnTo>
                  <a:lnTo>
                    <a:pt x="2028825" y="9525"/>
                  </a:lnTo>
                  <a:lnTo>
                    <a:pt x="2047875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343150" y="0"/>
              <a:ext cx="1838325" cy="561975"/>
            </a:xfrm>
            <a:custGeom>
              <a:avLst/>
              <a:gdLst>
                <a:gd name="connsiteX0" fmla="*/ 0 w 1838325"/>
                <a:gd name="connsiteY0" fmla="*/ 0 h 561975"/>
                <a:gd name="connsiteX1" fmla="*/ 209550 w 1838325"/>
                <a:gd name="connsiteY1" fmla="*/ 209550 h 561975"/>
                <a:gd name="connsiteX2" fmla="*/ 619125 w 1838325"/>
                <a:gd name="connsiteY2" fmla="*/ 200025 h 561975"/>
                <a:gd name="connsiteX3" fmla="*/ 895350 w 1838325"/>
                <a:gd name="connsiteY3" fmla="*/ 285750 h 561975"/>
                <a:gd name="connsiteX4" fmla="*/ 1000125 w 1838325"/>
                <a:gd name="connsiteY4" fmla="*/ 381000 h 561975"/>
                <a:gd name="connsiteX5" fmla="*/ 1371600 w 1838325"/>
                <a:gd name="connsiteY5" fmla="*/ 409575 h 561975"/>
                <a:gd name="connsiteX6" fmla="*/ 1838325 w 1838325"/>
                <a:gd name="connsiteY6" fmla="*/ 561975 h 561975"/>
                <a:gd name="connsiteX7" fmla="*/ 1838325 w 1838325"/>
                <a:gd name="connsiteY7" fmla="*/ 561975 h 561975"/>
                <a:gd name="connsiteX8" fmla="*/ 1838325 w 1838325"/>
                <a:gd name="connsiteY8" fmla="*/ 56197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8325" h="561975">
                  <a:moveTo>
                    <a:pt x="0" y="0"/>
                  </a:moveTo>
                  <a:cubicBezTo>
                    <a:pt x="53181" y="88106"/>
                    <a:pt x="106363" y="176213"/>
                    <a:pt x="209550" y="209550"/>
                  </a:cubicBezTo>
                  <a:cubicBezTo>
                    <a:pt x="312738" y="242888"/>
                    <a:pt x="504825" y="187325"/>
                    <a:pt x="619125" y="200025"/>
                  </a:cubicBezTo>
                  <a:cubicBezTo>
                    <a:pt x="733425" y="212725"/>
                    <a:pt x="831850" y="255588"/>
                    <a:pt x="895350" y="285750"/>
                  </a:cubicBezTo>
                  <a:cubicBezTo>
                    <a:pt x="958850" y="315912"/>
                    <a:pt x="920750" y="360363"/>
                    <a:pt x="1000125" y="381000"/>
                  </a:cubicBezTo>
                  <a:cubicBezTo>
                    <a:pt x="1079500" y="401637"/>
                    <a:pt x="1231900" y="379413"/>
                    <a:pt x="1371600" y="409575"/>
                  </a:cubicBezTo>
                  <a:cubicBezTo>
                    <a:pt x="1511300" y="439737"/>
                    <a:pt x="1838325" y="561975"/>
                    <a:pt x="1838325" y="561975"/>
                  </a:cubicBezTo>
                  <a:lnTo>
                    <a:pt x="1838325" y="561975"/>
                  </a:lnTo>
                  <a:lnTo>
                    <a:pt x="1838325" y="561975"/>
                  </a:ln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395536" y="4556120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levý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pravý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soutok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11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801" y="3140968"/>
            <a:ext cx="5765335" cy="1143000"/>
          </a:xfrm>
        </p:spPr>
        <p:txBody>
          <a:bodyPr>
            <a:noAutofit/>
          </a:bodyPr>
          <a:lstStyle/>
          <a:p>
            <a:pPr marL="857250" indent="-8572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evý přítok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 rot="505293">
            <a:off x="1114332" y="610438"/>
            <a:ext cx="5867400" cy="1941571"/>
            <a:chOff x="0" y="0"/>
            <a:chExt cx="5867400" cy="1028700"/>
          </a:xfrm>
        </p:grpSpPr>
        <p:cxnSp>
          <p:nvCxnSpPr>
            <p:cNvPr id="5" name="Zakřivená spojnice 4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Volný tvar 5"/>
            <p:cNvSpPr/>
            <p:nvPr/>
          </p:nvSpPr>
          <p:spPr>
            <a:xfrm>
              <a:off x="1038225" y="552450"/>
              <a:ext cx="2047875" cy="476250"/>
            </a:xfrm>
            <a:custGeom>
              <a:avLst/>
              <a:gdLst>
                <a:gd name="connsiteX0" fmla="*/ 0 w 2047875"/>
                <a:gd name="connsiteY0" fmla="*/ 476250 h 476250"/>
                <a:gd name="connsiteX1" fmla="*/ 466725 w 2047875"/>
                <a:gd name="connsiteY1" fmla="*/ 295275 h 476250"/>
                <a:gd name="connsiteX2" fmla="*/ 1085850 w 2047875"/>
                <a:gd name="connsiteY2" fmla="*/ 285750 h 476250"/>
                <a:gd name="connsiteX3" fmla="*/ 1285875 w 2047875"/>
                <a:gd name="connsiteY3" fmla="*/ 95250 h 476250"/>
                <a:gd name="connsiteX4" fmla="*/ 1619250 w 2047875"/>
                <a:gd name="connsiteY4" fmla="*/ 161925 h 476250"/>
                <a:gd name="connsiteX5" fmla="*/ 2028825 w 2047875"/>
                <a:gd name="connsiteY5" fmla="*/ 9525 h 476250"/>
                <a:gd name="connsiteX6" fmla="*/ 2028825 w 2047875"/>
                <a:gd name="connsiteY6" fmla="*/ 9525 h 476250"/>
                <a:gd name="connsiteX7" fmla="*/ 2028825 w 2047875"/>
                <a:gd name="connsiteY7" fmla="*/ 9525 h 476250"/>
                <a:gd name="connsiteX8" fmla="*/ 2047875 w 2047875"/>
                <a:gd name="connsiteY8" fmla="*/ 0 h 476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7875" h="476250">
                  <a:moveTo>
                    <a:pt x="0" y="476250"/>
                  </a:moveTo>
                  <a:cubicBezTo>
                    <a:pt x="142875" y="401637"/>
                    <a:pt x="285750" y="327025"/>
                    <a:pt x="466725" y="295275"/>
                  </a:cubicBezTo>
                  <a:cubicBezTo>
                    <a:pt x="647700" y="263525"/>
                    <a:pt x="949325" y="319087"/>
                    <a:pt x="1085850" y="285750"/>
                  </a:cubicBezTo>
                  <a:cubicBezTo>
                    <a:pt x="1222375" y="252413"/>
                    <a:pt x="1196975" y="115887"/>
                    <a:pt x="1285875" y="95250"/>
                  </a:cubicBezTo>
                  <a:cubicBezTo>
                    <a:pt x="1374775" y="74613"/>
                    <a:pt x="1495425" y="176212"/>
                    <a:pt x="1619250" y="161925"/>
                  </a:cubicBezTo>
                  <a:cubicBezTo>
                    <a:pt x="1743075" y="147637"/>
                    <a:pt x="2028825" y="9525"/>
                    <a:pt x="2028825" y="9525"/>
                  </a:cubicBezTo>
                  <a:lnTo>
                    <a:pt x="2028825" y="9525"/>
                  </a:lnTo>
                  <a:lnTo>
                    <a:pt x="2028825" y="9525"/>
                  </a:lnTo>
                  <a:lnTo>
                    <a:pt x="2047875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2343150" y="0"/>
              <a:ext cx="1838325" cy="561975"/>
            </a:xfrm>
            <a:custGeom>
              <a:avLst/>
              <a:gdLst>
                <a:gd name="connsiteX0" fmla="*/ 0 w 1838325"/>
                <a:gd name="connsiteY0" fmla="*/ 0 h 561975"/>
                <a:gd name="connsiteX1" fmla="*/ 209550 w 1838325"/>
                <a:gd name="connsiteY1" fmla="*/ 209550 h 561975"/>
                <a:gd name="connsiteX2" fmla="*/ 619125 w 1838325"/>
                <a:gd name="connsiteY2" fmla="*/ 200025 h 561975"/>
                <a:gd name="connsiteX3" fmla="*/ 895350 w 1838325"/>
                <a:gd name="connsiteY3" fmla="*/ 285750 h 561975"/>
                <a:gd name="connsiteX4" fmla="*/ 1000125 w 1838325"/>
                <a:gd name="connsiteY4" fmla="*/ 381000 h 561975"/>
                <a:gd name="connsiteX5" fmla="*/ 1371600 w 1838325"/>
                <a:gd name="connsiteY5" fmla="*/ 409575 h 561975"/>
                <a:gd name="connsiteX6" fmla="*/ 1838325 w 1838325"/>
                <a:gd name="connsiteY6" fmla="*/ 561975 h 561975"/>
                <a:gd name="connsiteX7" fmla="*/ 1838325 w 1838325"/>
                <a:gd name="connsiteY7" fmla="*/ 561975 h 561975"/>
                <a:gd name="connsiteX8" fmla="*/ 1838325 w 1838325"/>
                <a:gd name="connsiteY8" fmla="*/ 56197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8325" h="561975">
                  <a:moveTo>
                    <a:pt x="0" y="0"/>
                  </a:moveTo>
                  <a:cubicBezTo>
                    <a:pt x="53181" y="88106"/>
                    <a:pt x="106363" y="176213"/>
                    <a:pt x="209550" y="209550"/>
                  </a:cubicBezTo>
                  <a:cubicBezTo>
                    <a:pt x="312738" y="242888"/>
                    <a:pt x="504825" y="187325"/>
                    <a:pt x="619125" y="200025"/>
                  </a:cubicBezTo>
                  <a:cubicBezTo>
                    <a:pt x="733425" y="212725"/>
                    <a:pt x="831850" y="255588"/>
                    <a:pt x="895350" y="285750"/>
                  </a:cubicBezTo>
                  <a:cubicBezTo>
                    <a:pt x="958850" y="315912"/>
                    <a:pt x="920750" y="360363"/>
                    <a:pt x="1000125" y="381000"/>
                  </a:cubicBezTo>
                  <a:cubicBezTo>
                    <a:pt x="1079500" y="401637"/>
                    <a:pt x="1231900" y="379413"/>
                    <a:pt x="1371600" y="409575"/>
                  </a:cubicBezTo>
                  <a:cubicBezTo>
                    <a:pt x="1511300" y="439737"/>
                    <a:pt x="1838325" y="561975"/>
                    <a:pt x="1838325" y="561975"/>
                  </a:cubicBezTo>
                  <a:lnTo>
                    <a:pt x="1838325" y="561975"/>
                  </a:lnTo>
                  <a:lnTo>
                    <a:pt x="1838325" y="561975"/>
                  </a:ln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940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40466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Co vyznačuje červená čára na obrázku?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 rot="426752">
            <a:off x="489505" y="2749140"/>
            <a:ext cx="5867400" cy="1882502"/>
            <a:chOff x="0" y="0"/>
            <a:chExt cx="5867400" cy="1028700"/>
          </a:xfrm>
        </p:grpSpPr>
        <p:cxnSp>
          <p:nvCxnSpPr>
            <p:cNvPr id="9" name="Zakřivená spojnice 8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Volný tvar 9"/>
            <p:cNvSpPr/>
            <p:nvPr/>
          </p:nvSpPr>
          <p:spPr>
            <a:xfrm>
              <a:off x="1038225" y="552450"/>
              <a:ext cx="2047875" cy="476250"/>
            </a:xfrm>
            <a:custGeom>
              <a:avLst/>
              <a:gdLst>
                <a:gd name="connsiteX0" fmla="*/ 0 w 2047875"/>
                <a:gd name="connsiteY0" fmla="*/ 476250 h 476250"/>
                <a:gd name="connsiteX1" fmla="*/ 466725 w 2047875"/>
                <a:gd name="connsiteY1" fmla="*/ 295275 h 476250"/>
                <a:gd name="connsiteX2" fmla="*/ 1085850 w 2047875"/>
                <a:gd name="connsiteY2" fmla="*/ 285750 h 476250"/>
                <a:gd name="connsiteX3" fmla="*/ 1285875 w 2047875"/>
                <a:gd name="connsiteY3" fmla="*/ 95250 h 476250"/>
                <a:gd name="connsiteX4" fmla="*/ 1619250 w 2047875"/>
                <a:gd name="connsiteY4" fmla="*/ 161925 h 476250"/>
                <a:gd name="connsiteX5" fmla="*/ 2028825 w 2047875"/>
                <a:gd name="connsiteY5" fmla="*/ 9525 h 476250"/>
                <a:gd name="connsiteX6" fmla="*/ 2028825 w 2047875"/>
                <a:gd name="connsiteY6" fmla="*/ 9525 h 476250"/>
                <a:gd name="connsiteX7" fmla="*/ 2028825 w 2047875"/>
                <a:gd name="connsiteY7" fmla="*/ 9525 h 476250"/>
                <a:gd name="connsiteX8" fmla="*/ 2047875 w 2047875"/>
                <a:gd name="connsiteY8" fmla="*/ 0 h 476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7875" h="476250">
                  <a:moveTo>
                    <a:pt x="0" y="476250"/>
                  </a:moveTo>
                  <a:cubicBezTo>
                    <a:pt x="142875" y="401637"/>
                    <a:pt x="285750" y="327025"/>
                    <a:pt x="466725" y="295275"/>
                  </a:cubicBezTo>
                  <a:cubicBezTo>
                    <a:pt x="647700" y="263525"/>
                    <a:pt x="949325" y="319087"/>
                    <a:pt x="1085850" y="285750"/>
                  </a:cubicBezTo>
                  <a:cubicBezTo>
                    <a:pt x="1222375" y="252413"/>
                    <a:pt x="1196975" y="115887"/>
                    <a:pt x="1285875" y="95250"/>
                  </a:cubicBezTo>
                  <a:cubicBezTo>
                    <a:pt x="1374775" y="74613"/>
                    <a:pt x="1495425" y="176212"/>
                    <a:pt x="1619250" y="161925"/>
                  </a:cubicBezTo>
                  <a:cubicBezTo>
                    <a:pt x="1743075" y="147637"/>
                    <a:pt x="2028825" y="9525"/>
                    <a:pt x="2028825" y="9525"/>
                  </a:cubicBezTo>
                  <a:lnTo>
                    <a:pt x="2028825" y="9525"/>
                  </a:lnTo>
                  <a:lnTo>
                    <a:pt x="2028825" y="9525"/>
                  </a:lnTo>
                  <a:lnTo>
                    <a:pt x="2047875" y="0"/>
                  </a:ln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2343150" y="0"/>
              <a:ext cx="1838325" cy="561975"/>
            </a:xfrm>
            <a:custGeom>
              <a:avLst/>
              <a:gdLst>
                <a:gd name="connsiteX0" fmla="*/ 0 w 1838325"/>
                <a:gd name="connsiteY0" fmla="*/ 0 h 561975"/>
                <a:gd name="connsiteX1" fmla="*/ 209550 w 1838325"/>
                <a:gd name="connsiteY1" fmla="*/ 209550 h 561975"/>
                <a:gd name="connsiteX2" fmla="*/ 619125 w 1838325"/>
                <a:gd name="connsiteY2" fmla="*/ 200025 h 561975"/>
                <a:gd name="connsiteX3" fmla="*/ 895350 w 1838325"/>
                <a:gd name="connsiteY3" fmla="*/ 285750 h 561975"/>
                <a:gd name="connsiteX4" fmla="*/ 1000125 w 1838325"/>
                <a:gd name="connsiteY4" fmla="*/ 381000 h 561975"/>
                <a:gd name="connsiteX5" fmla="*/ 1371600 w 1838325"/>
                <a:gd name="connsiteY5" fmla="*/ 409575 h 561975"/>
                <a:gd name="connsiteX6" fmla="*/ 1838325 w 1838325"/>
                <a:gd name="connsiteY6" fmla="*/ 561975 h 561975"/>
                <a:gd name="connsiteX7" fmla="*/ 1838325 w 1838325"/>
                <a:gd name="connsiteY7" fmla="*/ 561975 h 561975"/>
                <a:gd name="connsiteX8" fmla="*/ 1838325 w 1838325"/>
                <a:gd name="connsiteY8" fmla="*/ 56197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8325" h="561975">
                  <a:moveTo>
                    <a:pt x="0" y="0"/>
                  </a:moveTo>
                  <a:cubicBezTo>
                    <a:pt x="53181" y="88106"/>
                    <a:pt x="106363" y="176213"/>
                    <a:pt x="209550" y="209550"/>
                  </a:cubicBezTo>
                  <a:cubicBezTo>
                    <a:pt x="312738" y="242888"/>
                    <a:pt x="504825" y="187325"/>
                    <a:pt x="619125" y="200025"/>
                  </a:cubicBezTo>
                  <a:cubicBezTo>
                    <a:pt x="733425" y="212725"/>
                    <a:pt x="831850" y="255588"/>
                    <a:pt x="895350" y="285750"/>
                  </a:cubicBezTo>
                  <a:cubicBezTo>
                    <a:pt x="958850" y="315912"/>
                    <a:pt x="920750" y="360363"/>
                    <a:pt x="1000125" y="381000"/>
                  </a:cubicBezTo>
                  <a:cubicBezTo>
                    <a:pt x="1079500" y="401637"/>
                    <a:pt x="1231900" y="379413"/>
                    <a:pt x="1371600" y="409575"/>
                  </a:cubicBezTo>
                  <a:cubicBezTo>
                    <a:pt x="1511300" y="439737"/>
                    <a:pt x="1838325" y="561975"/>
                    <a:pt x="1838325" y="561975"/>
                  </a:cubicBezTo>
                  <a:lnTo>
                    <a:pt x="1838325" y="561975"/>
                  </a:lnTo>
                  <a:lnTo>
                    <a:pt x="1838325" y="561975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12" name="Obdélník 11"/>
          <p:cNvSpPr/>
          <p:nvPr/>
        </p:nvSpPr>
        <p:spPr>
          <a:xfrm>
            <a:off x="192246" y="4780499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levý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pravý přítok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soutok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339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25" y="3140968"/>
            <a:ext cx="6089851" cy="1143000"/>
          </a:xfrm>
        </p:spPr>
        <p:txBody>
          <a:bodyPr>
            <a:noAutofit/>
          </a:bodyPr>
          <a:lstStyle/>
          <a:p>
            <a:pPr marL="857250" indent="-8572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ravý přítok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 rot="426752">
            <a:off x="868465" y="616651"/>
            <a:ext cx="5867400" cy="1882502"/>
            <a:chOff x="0" y="0"/>
            <a:chExt cx="5867400" cy="1028700"/>
          </a:xfrm>
        </p:grpSpPr>
        <p:cxnSp>
          <p:nvCxnSpPr>
            <p:cNvPr id="5" name="Zakřivená spojnice 4"/>
            <p:cNvCxnSpPr/>
            <p:nvPr/>
          </p:nvCxnSpPr>
          <p:spPr>
            <a:xfrm>
              <a:off x="0" y="409575"/>
              <a:ext cx="5867400" cy="152400"/>
            </a:xfrm>
            <a:prstGeom prst="curvedConnector3">
              <a:avLst>
                <a:gd name="adj1" fmla="val 37663"/>
              </a:avLst>
            </a:prstGeom>
            <a:ln w="57150">
              <a:solidFill>
                <a:schemeClr val="accent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Volný tvar 5"/>
            <p:cNvSpPr/>
            <p:nvPr/>
          </p:nvSpPr>
          <p:spPr>
            <a:xfrm>
              <a:off x="1038225" y="552450"/>
              <a:ext cx="2047875" cy="476250"/>
            </a:xfrm>
            <a:custGeom>
              <a:avLst/>
              <a:gdLst>
                <a:gd name="connsiteX0" fmla="*/ 0 w 2047875"/>
                <a:gd name="connsiteY0" fmla="*/ 476250 h 476250"/>
                <a:gd name="connsiteX1" fmla="*/ 466725 w 2047875"/>
                <a:gd name="connsiteY1" fmla="*/ 295275 h 476250"/>
                <a:gd name="connsiteX2" fmla="*/ 1085850 w 2047875"/>
                <a:gd name="connsiteY2" fmla="*/ 285750 h 476250"/>
                <a:gd name="connsiteX3" fmla="*/ 1285875 w 2047875"/>
                <a:gd name="connsiteY3" fmla="*/ 95250 h 476250"/>
                <a:gd name="connsiteX4" fmla="*/ 1619250 w 2047875"/>
                <a:gd name="connsiteY4" fmla="*/ 161925 h 476250"/>
                <a:gd name="connsiteX5" fmla="*/ 2028825 w 2047875"/>
                <a:gd name="connsiteY5" fmla="*/ 9525 h 476250"/>
                <a:gd name="connsiteX6" fmla="*/ 2028825 w 2047875"/>
                <a:gd name="connsiteY6" fmla="*/ 9525 h 476250"/>
                <a:gd name="connsiteX7" fmla="*/ 2028825 w 2047875"/>
                <a:gd name="connsiteY7" fmla="*/ 9525 h 476250"/>
                <a:gd name="connsiteX8" fmla="*/ 2047875 w 2047875"/>
                <a:gd name="connsiteY8" fmla="*/ 0 h 476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7875" h="476250">
                  <a:moveTo>
                    <a:pt x="0" y="476250"/>
                  </a:moveTo>
                  <a:cubicBezTo>
                    <a:pt x="142875" y="401637"/>
                    <a:pt x="285750" y="327025"/>
                    <a:pt x="466725" y="295275"/>
                  </a:cubicBezTo>
                  <a:cubicBezTo>
                    <a:pt x="647700" y="263525"/>
                    <a:pt x="949325" y="319087"/>
                    <a:pt x="1085850" y="285750"/>
                  </a:cubicBezTo>
                  <a:cubicBezTo>
                    <a:pt x="1222375" y="252413"/>
                    <a:pt x="1196975" y="115887"/>
                    <a:pt x="1285875" y="95250"/>
                  </a:cubicBezTo>
                  <a:cubicBezTo>
                    <a:pt x="1374775" y="74613"/>
                    <a:pt x="1495425" y="176212"/>
                    <a:pt x="1619250" y="161925"/>
                  </a:cubicBezTo>
                  <a:cubicBezTo>
                    <a:pt x="1743075" y="147637"/>
                    <a:pt x="2028825" y="9525"/>
                    <a:pt x="2028825" y="9525"/>
                  </a:cubicBezTo>
                  <a:lnTo>
                    <a:pt x="2028825" y="9525"/>
                  </a:lnTo>
                  <a:lnTo>
                    <a:pt x="2028825" y="9525"/>
                  </a:lnTo>
                  <a:lnTo>
                    <a:pt x="2047875" y="0"/>
                  </a:ln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2343150" y="0"/>
              <a:ext cx="1838325" cy="561975"/>
            </a:xfrm>
            <a:custGeom>
              <a:avLst/>
              <a:gdLst>
                <a:gd name="connsiteX0" fmla="*/ 0 w 1838325"/>
                <a:gd name="connsiteY0" fmla="*/ 0 h 561975"/>
                <a:gd name="connsiteX1" fmla="*/ 209550 w 1838325"/>
                <a:gd name="connsiteY1" fmla="*/ 209550 h 561975"/>
                <a:gd name="connsiteX2" fmla="*/ 619125 w 1838325"/>
                <a:gd name="connsiteY2" fmla="*/ 200025 h 561975"/>
                <a:gd name="connsiteX3" fmla="*/ 895350 w 1838325"/>
                <a:gd name="connsiteY3" fmla="*/ 285750 h 561975"/>
                <a:gd name="connsiteX4" fmla="*/ 1000125 w 1838325"/>
                <a:gd name="connsiteY4" fmla="*/ 381000 h 561975"/>
                <a:gd name="connsiteX5" fmla="*/ 1371600 w 1838325"/>
                <a:gd name="connsiteY5" fmla="*/ 409575 h 561975"/>
                <a:gd name="connsiteX6" fmla="*/ 1838325 w 1838325"/>
                <a:gd name="connsiteY6" fmla="*/ 561975 h 561975"/>
                <a:gd name="connsiteX7" fmla="*/ 1838325 w 1838325"/>
                <a:gd name="connsiteY7" fmla="*/ 561975 h 561975"/>
                <a:gd name="connsiteX8" fmla="*/ 1838325 w 1838325"/>
                <a:gd name="connsiteY8" fmla="*/ 561975 h 561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8325" h="561975">
                  <a:moveTo>
                    <a:pt x="0" y="0"/>
                  </a:moveTo>
                  <a:cubicBezTo>
                    <a:pt x="53181" y="88106"/>
                    <a:pt x="106363" y="176213"/>
                    <a:pt x="209550" y="209550"/>
                  </a:cubicBezTo>
                  <a:cubicBezTo>
                    <a:pt x="312738" y="242888"/>
                    <a:pt x="504825" y="187325"/>
                    <a:pt x="619125" y="200025"/>
                  </a:cubicBezTo>
                  <a:cubicBezTo>
                    <a:pt x="733425" y="212725"/>
                    <a:pt x="831850" y="255588"/>
                    <a:pt x="895350" y="285750"/>
                  </a:cubicBezTo>
                  <a:cubicBezTo>
                    <a:pt x="958850" y="315912"/>
                    <a:pt x="920750" y="360363"/>
                    <a:pt x="1000125" y="381000"/>
                  </a:cubicBezTo>
                  <a:cubicBezTo>
                    <a:pt x="1079500" y="401637"/>
                    <a:pt x="1231900" y="379413"/>
                    <a:pt x="1371600" y="409575"/>
                  </a:cubicBezTo>
                  <a:cubicBezTo>
                    <a:pt x="1511300" y="439737"/>
                    <a:pt x="1838325" y="561975"/>
                    <a:pt x="1838325" y="561975"/>
                  </a:cubicBezTo>
                  <a:lnTo>
                    <a:pt x="1838325" y="561975"/>
                  </a:lnTo>
                  <a:lnTo>
                    <a:pt x="1838325" y="561975"/>
                  </a:ln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5085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Ilustrace:</a:t>
            </a:r>
            <a:r>
              <a:rPr lang="cs-CZ" i="1" dirty="0" smtClean="0"/>
              <a:t>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i="1" dirty="0" smtClean="0"/>
              <a:t>www.office.microsoft.com</a:t>
            </a:r>
            <a:r>
              <a:rPr lang="cs-CZ" i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Hodnocení: </a:t>
            </a:r>
            <a:endParaRPr lang="cs-CZ" dirty="0" smtClean="0"/>
          </a:p>
          <a:p>
            <a:pPr marL="457200" lvl="0" indent="-457200">
              <a:buFont typeface="Wingdings" pitchFamily="2" charset="2"/>
              <a:buChar char="Ø"/>
            </a:pPr>
            <a:r>
              <a:rPr lang="cs-CZ" dirty="0" smtClean="0"/>
              <a:t>žáci byli aktivní, učivo uměli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67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263</Words>
  <Application>Microsoft Office PowerPoint</Application>
  <PresentationFormat>Předvádění na obrazovce (4:3)</PresentationFormat>
  <Paragraphs>78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Jmenuj dvě  přírodní  vodní nádrže. </vt:lpstr>
      <vt:lpstr>Jmenuj dvě přírodní vodní nádrže. </vt:lpstr>
      <vt:lpstr>Jmenuj dvě umělé  vodní nádrže. </vt:lpstr>
      <vt:lpstr>Jmenuj dvě umělé  vodní nádrže. </vt:lpstr>
      <vt:lpstr>Jak poznáme pravý a levý břeh vodního toku?</vt:lpstr>
      <vt:lpstr>Jak poznáme pravý a levý břeh vodního toku?</vt:lpstr>
      <vt:lpstr>Jak jsou zpevněny  břehy řek? </vt:lpstr>
      <vt:lpstr>Jak jsou zpevněny  břehy řek? </vt:lpstr>
      <vt:lpstr>Ve kterém městě se Ohře vlévá  do Labe? </vt:lpstr>
      <vt:lpstr>Ve kterém městě se Ohře vlévá do Labe? </vt:lpstr>
      <vt:lpstr>Ve kterém městě se Vltava vlévá do Labe?         </vt:lpstr>
      <vt:lpstr>Ve kterém městě se Vltava vlévá do Labe? </vt:lpstr>
      <vt:lpstr>Co vyznačuje červený bod na obrázku?</vt:lpstr>
      <vt:lpstr> soutok</vt:lpstr>
      <vt:lpstr>Prezentace aplikace PowerPoint</vt:lpstr>
      <vt:lpstr>levý přítok</vt:lpstr>
      <vt:lpstr>Prezentace aplikace PowerPoint</vt:lpstr>
      <vt:lpstr>pravý přítok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17</cp:revision>
  <dcterms:created xsi:type="dcterms:W3CDTF">2012-11-18T18:15:36Z</dcterms:created>
  <dcterms:modified xsi:type="dcterms:W3CDTF">2013-02-03T17:32:49Z</dcterms:modified>
</cp:coreProperties>
</file>