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6" r:id="rId9"/>
    <p:sldId id="267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dirty="0" smtClean="0">
              <a:effectLst/>
            </a:rPr>
            <a:t>VY_32_INOVACE_15_Občanská válka v USA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Občanská válka v USA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0" kern="1200" dirty="0" smtClean="0">
              <a:effectLst/>
            </a:rPr>
            <a:t>VY_32_INOVACE_15_Občanská válka v USA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Občanská válka v USA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42764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5884072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obrazy, mapy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Občanská válka v USA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cs typeface="Andalus" pitchFamily="18" charset="-78"/>
              </a:rPr>
              <a:t>- nerovnoměrný vývoj</a:t>
            </a:r>
          </a:p>
          <a:p>
            <a:r>
              <a:rPr lang="cs-CZ" b="1" dirty="0">
                <a:cs typeface="Andalus" pitchFamily="18" charset="-78"/>
              </a:rPr>
              <a:t>-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ndalus" pitchFamily="18" charset="-78"/>
              </a:rPr>
              <a:t>Sever </a:t>
            </a:r>
            <a:r>
              <a:rPr lang="cs-CZ" b="1" dirty="0">
                <a:cs typeface="Andalus" pitchFamily="18" charset="-78"/>
              </a:rPr>
              <a:t>– průmyslový, rozvinutý, zemědělství soustředěné na obilí </a:t>
            </a:r>
            <a:r>
              <a:rPr lang="cs-CZ" b="1" dirty="0" smtClean="0">
                <a:cs typeface="Andalus" pitchFamily="18" charset="-78"/>
              </a:rPr>
              <a:t>atd.</a:t>
            </a:r>
            <a:endParaRPr lang="cs-CZ" b="1" dirty="0">
              <a:cs typeface="Andalus" pitchFamily="18" charset="-78"/>
            </a:endParaRPr>
          </a:p>
          <a:p>
            <a:r>
              <a:rPr lang="cs-CZ" b="1" dirty="0">
                <a:cs typeface="Andalus" pitchFamily="18" charset="-78"/>
              </a:rPr>
              <a:t>-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ndalus" pitchFamily="18" charset="-78"/>
              </a:rPr>
              <a:t>Jih</a:t>
            </a:r>
            <a:r>
              <a:rPr lang="cs-CZ" b="1" dirty="0">
                <a:cs typeface="Andalus" pitchFamily="18" charset="-78"/>
              </a:rPr>
              <a:t> – agrární, minimum průmyslu, zemědělství specializované na bavlnu, tabák, kukuřici</a:t>
            </a:r>
          </a:p>
          <a:p>
            <a:r>
              <a:rPr lang="cs-CZ" b="1" dirty="0">
                <a:cs typeface="Andalus" pitchFamily="18" charset="-78"/>
              </a:rPr>
              <a:t>- plantážnické velkostatky, vlastněné nejbohatšími vrstvami – pracují na nich výhradně </a:t>
            </a:r>
            <a:r>
              <a:rPr lang="cs-CZ" b="1" u="sng" dirty="0">
                <a:cs typeface="Andalus" pitchFamily="18" charset="-78"/>
              </a:rPr>
              <a:t>černošští otroci</a:t>
            </a:r>
          </a:p>
          <a:p>
            <a:pPr>
              <a:defRPr/>
            </a:pP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cs typeface="Andalus" pitchFamily="18" charset="-78"/>
              </a:rPr>
              <a:t>- Severní státy chtějí otroctví zrušit (nové pracovní síly) – Jih nechce</a:t>
            </a:r>
          </a:p>
          <a:p>
            <a:r>
              <a:rPr lang="cs-CZ" b="1" dirty="0">
                <a:cs typeface="Andalus" pitchFamily="18" charset="-78"/>
              </a:rPr>
              <a:t>- politické rozpory – strana demokratická (podporuje plantážníky) a republikánská (podporuje odpůrce otroctví)</a:t>
            </a:r>
          </a:p>
          <a:p>
            <a:r>
              <a:rPr lang="cs-CZ" b="1" dirty="0">
                <a:cs typeface="Andalus" pitchFamily="18" charset="-78"/>
              </a:rPr>
              <a:t>- 1859 – povstání Johna Browna (aktivista bojující proti otrokářství) – potlačeno, Brown popraven </a:t>
            </a:r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cs typeface="Andalus" pitchFamily="18" charset="-78"/>
              </a:rPr>
              <a:t>- 1860 zvolen prezidentem demokrat 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ndalus" pitchFamily="18" charset="-78"/>
              </a:rPr>
              <a:t>Abraham Lincoln</a:t>
            </a:r>
          </a:p>
          <a:p>
            <a:pPr algn="just"/>
            <a:r>
              <a:rPr lang="cs-CZ" b="1" dirty="0">
                <a:cs typeface="Andalus" pitchFamily="18" charset="-78"/>
              </a:rPr>
              <a:t>- Jižní státy na jeho zvolení reagují vystoupením z Unie</a:t>
            </a:r>
            <a:endParaRPr lang="cs-CZ" b="1" dirty="0"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cs typeface="Andalus" pitchFamily="18" charset="-78"/>
              </a:rPr>
              <a:t>- vznikají Konfederované státy americké</a:t>
            </a:r>
          </a:p>
          <a:p>
            <a:r>
              <a:rPr lang="cs-CZ" b="1" dirty="0" smtClean="0">
                <a:cs typeface="Andalus" pitchFamily="18" charset="-78"/>
              </a:rPr>
              <a:t>- </a:t>
            </a:r>
            <a:r>
              <a:rPr lang="cs-CZ" b="1" dirty="0">
                <a:cs typeface="Andalus" pitchFamily="18" charset="-78"/>
              </a:rPr>
              <a:t>hlavní město </a:t>
            </a:r>
            <a:r>
              <a:rPr lang="cs-CZ" b="1" dirty="0" err="1">
                <a:cs typeface="Andalus" pitchFamily="18" charset="-78"/>
              </a:rPr>
              <a:t>Richmond</a:t>
            </a:r>
            <a:r>
              <a:rPr lang="cs-CZ" b="1" dirty="0">
                <a:cs typeface="Andalus" pitchFamily="18" charset="-78"/>
              </a:rPr>
              <a:t>, prezident </a:t>
            </a:r>
            <a:r>
              <a:rPr lang="cs-CZ" b="1" dirty="0" err="1">
                <a:cs typeface="Andalus" pitchFamily="18" charset="-78"/>
              </a:rPr>
              <a:t>Jefferson</a:t>
            </a:r>
            <a:r>
              <a:rPr lang="cs-CZ" b="1" dirty="0">
                <a:cs typeface="Andalus" pitchFamily="18" charset="-78"/>
              </a:rPr>
              <a:t> </a:t>
            </a:r>
            <a:r>
              <a:rPr lang="cs-CZ" b="1" dirty="0" smtClean="0">
                <a:cs typeface="Andalus" pitchFamily="18" charset="-78"/>
              </a:rPr>
              <a:t>Davis</a:t>
            </a:r>
          </a:p>
          <a:p>
            <a:r>
              <a:rPr lang="cs-CZ" b="1" dirty="0">
                <a:cs typeface="Andalus" pitchFamily="18" charset="-78"/>
              </a:rPr>
              <a:t>- 12.4.1861 jednotky Konfederace napadly pevnost </a:t>
            </a:r>
            <a:r>
              <a:rPr lang="cs-CZ" b="1" dirty="0" err="1">
                <a:cs typeface="Andalus" pitchFamily="18" charset="-78"/>
              </a:rPr>
              <a:t>Fort</a:t>
            </a:r>
            <a:r>
              <a:rPr lang="cs-CZ" b="1" dirty="0">
                <a:cs typeface="Andalus" pitchFamily="18" charset="-78"/>
              </a:rPr>
              <a:t> </a:t>
            </a:r>
            <a:r>
              <a:rPr lang="cs-CZ" b="1" dirty="0" err="1">
                <a:cs typeface="Andalus" pitchFamily="18" charset="-78"/>
              </a:rPr>
              <a:t>Sumter</a:t>
            </a:r>
            <a:r>
              <a:rPr lang="cs-CZ" b="1" dirty="0">
                <a:cs typeface="Andalus" pitchFamily="18" charset="-78"/>
              </a:rPr>
              <a:t> – začátek války</a:t>
            </a:r>
          </a:p>
          <a:p>
            <a:r>
              <a:rPr lang="cs-CZ" b="1" dirty="0">
                <a:cs typeface="Andalus" pitchFamily="18" charset="-78"/>
              </a:rPr>
              <a:t>- zpočátku vítězí Jih – pochází odtud většina zkušených důstojníků</a:t>
            </a:r>
          </a:p>
          <a:p>
            <a:r>
              <a:rPr lang="cs-CZ" b="1" dirty="0">
                <a:cs typeface="Andalus" pitchFamily="18" charset="-78"/>
              </a:rPr>
              <a:t>- Sever má naopak lepší výzbroj a průmysl – není závislý na obchodu</a:t>
            </a:r>
          </a:p>
          <a:p>
            <a:pPr marL="0" indent="0">
              <a:buNone/>
            </a:pPr>
            <a:endParaRPr lang="cs-CZ" b="1" dirty="0"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b="1" dirty="0">
                <a:cs typeface="Andalus" pitchFamily="18" charset="-78"/>
              </a:rPr>
              <a:t>- 12.7.1861 – první velká bitva u Bull Runu</a:t>
            </a:r>
          </a:p>
          <a:p>
            <a:r>
              <a:rPr lang="cs-CZ" b="1" dirty="0">
                <a:cs typeface="Andalus" pitchFamily="18" charset="-78"/>
              </a:rPr>
              <a:t>- Sever i Jih postupně zavádějí povinné odvody do armády</a:t>
            </a:r>
          </a:p>
          <a:p>
            <a:r>
              <a:rPr lang="cs-CZ" b="1" dirty="0">
                <a:cs typeface="Andalus" pitchFamily="18" charset="-78"/>
              </a:rPr>
              <a:t>- Sever zahájil námořní blokádu jižních přístavů (narušení obchodu s Evropou, na němž je Jih závislý)</a:t>
            </a:r>
          </a:p>
          <a:p>
            <a:r>
              <a:rPr lang="cs-CZ" b="1" dirty="0">
                <a:cs typeface="Andalus" pitchFamily="18" charset="-78"/>
              </a:rPr>
              <a:t>- blokáda vede k první bitvě bitevních lodí v </a:t>
            </a:r>
            <a:r>
              <a:rPr lang="cs-CZ" b="1" dirty="0" smtClean="0">
                <a:cs typeface="Andalus" pitchFamily="18" charset="-78"/>
              </a:rPr>
              <a:t>dějinách - </a:t>
            </a:r>
            <a:r>
              <a:rPr lang="cs-CZ" b="1" dirty="0">
                <a:cs typeface="Andalus" pitchFamily="18" charset="-78"/>
              </a:rPr>
              <a:t>- 9.3.1862 – bitva u Hampton </a:t>
            </a:r>
            <a:r>
              <a:rPr lang="cs-CZ" b="1" dirty="0" err="1">
                <a:cs typeface="Andalus" pitchFamily="18" charset="-78"/>
              </a:rPr>
              <a:t>Roads</a:t>
            </a:r>
            <a:r>
              <a:rPr lang="cs-CZ" b="1" dirty="0">
                <a:cs typeface="Andalus" pitchFamily="18" charset="-78"/>
              </a:rPr>
              <a:t> – jižanský obrněnec Virginia a seveřanský Monitor</a:t>
            </a:r>
          </a:p>
          <a:p>
            <a:endParaRPr lang="cs-CZ" b="1" dirty="0">
              <a:cs typeface="Andalus" pitchFamily="18" charset="-78"/>
            </a:endParaRPr>
          </a:p>
          <a:p>
            <a:pPr>
              <a:lnSpc>
                <a:spcPct val="125000"/>
              </a:lnSpc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8035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cs typeface="Andalus" pitchFamily="18" charset="-78"/>
              </a:rPr>
              <a:t>- 1.-3.7.1963 – bitva u </a:t>
            </a:r>
            <a:r>
              <a:rPr lang="cs-CZ" b="1" dirty="0" err="1">
                <a:cs typeface="Andalus" pitchFamily="18" charset="-78"/>
              </a:rPr>
              <a:t>Gettysburgu</a:t>
            </a:r>
            <a:r>
              <a:rPr lang="cs-CZ" b="1" dirty="0">
                <a:cs typeface="Andalus" pitchFamily="18" charset="-78"/>
              </a:rPr>
              <a:t> – největší bitva války</a:t>
            </a:r>
          </a:p>
          <a:p>
            <a:r>
              <a:rPr lang="cs-CZ" b="1" dirty="0">
                <a:cs typeface="Andalus" pitchFamily="18" charset="-78"/>
              </a:rPr>
              <a:t>- nasazeno 160 000 vojáků, ztráty celkem cca 50 000 mrtvých, raněných a nezvěstných</a:t>
            </a:r>
          </a:p>
          <a:p>
            <a:r>
              <a:rPr lang="cs-CZ" b="1" dirty="0">
                <a:cs typeface="Andalus" pitchFamily="18" charset="-78"/>
              </a:rPr>
              <a:t>- bitva byla obratem ve válce ve prospěch Severu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86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cs typeface="Andalus" pitchFamily="18" charset="-78"/>
              </a:rPr>
              <a:t>- 1.1.1863 – prezident Lincoln zrušil otroctví</a:t>
            </a:r>
          </a:p>
          <a:p>
            <a:r>
              <a:rPr lang="cs-CZ" b="1" dirty="0">
                <a:cs typeface="Andalus" pitchFamily="18" charset="-78"/>
              </a:rPr>
              <a:t>- 9.4.1865 – Jih kapituloval – USA opět sjednoceny</a:t>
            </a:r>
          </a:p>
          <a:p>
            <a:r>
              <a:rPr lang="cs-CZ" b="1" dirty="0">
                <a:cs typeface="Andalus" pitchFamily="18" charset="-78"/>
              </a:rPr>
              <a:t>- 14.4.1865 – spáchán atentát na prezidenta Lincolna – jeho nástupcem se stal Andrew Johnson</a:t>
            </a:r>
          </a:p>
          <a:p>
            <a:r>
              <a:rPr lang="cs-CZ" b="1" dirty="0">
                <a:cs typeface="Andalus" pitchFamily="18" charset="-78"/>
              </a:rPr>
              <a:t>- zahájena rekonstrukce Jihu – prováděna necitlivě, což vedlo k dalším rozporům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76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rozpory mezi americkým severem a jihem?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vedl první povstání v USA za osvobození otroků?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prezidentem USA v době občanské války v USA?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byla první bitva </a:t>
            </a:r>
            <a:r>
              <a:rPr lang="cs-CZ" b="1" dirty="0" smtClean="0"/>
              <a:t>bitevních lodí v dějinách?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byla obratem ve občanské válce v USA?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733</TotalTime>
  <Words>449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47</cp:revision>
  <dcterms:created xsi:type="dcterms:W3CDTF">2011-11-09T14:01:04Z</dcterms:created>
  <dcterms:modified xsi:type="dcterms:W3CDTF">2012-02-12T19:46:45Z</dcterms:modified>
</cp:coreProperties>
</file>