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58" r:id="rId3"/>
    <p:sldId id="259" r:id="rId4"/>
    <p:sldId id="260" r:id="rId5"/>
    <p:sldId id="262" r:id="rId6"/>
    <p:sldId id="261" r:id="rId7"/>
    <p:sldId id="266" r:id="rId8"/>
    <p:sldId id="263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127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7835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1758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1640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4458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938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3375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3433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3855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0724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502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7372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C0B6A-6105-4675-A0F0-9F4D9F5E08C8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DB5FB-24FD-4CF1-BDD3-07F39E6E35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446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7"/>
            <a:ext cx="5472608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10481204"/>
              </p:ext>
            </p:extLst>
          </p:nvPr>
        </p:nvGraphicFramePr>
        <p:xfrm>
          <a:off x="971600" y="1650406"/>
          <a:ext cx="7560840" cy="4762825"/>
        </p:xfrm>
        <a:graphic>
          <a:graphicData uri="http://schemas.openxmlformats.org/drawingml/2006/table">
            <a:tbl>
              <a:tblPr/>
              <a:tblGrid>
                <a:gridCol w="1950125"/>
                <a:gridCol w="5610715"/>
              </a:tblGrid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CZ. 1. 07/1. 4.00/21.3751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VY_32_INOVACE_01_42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latin typeface="+mn-lt"/>
                          <a:ea typeface="Calibri"/>
                          <a:cs typeface="Times New Roman"/>
                        </a:rPr>
                        <a:t>Mgr. Romana </a:t>
                      </a:r>
                      <a:r>
                        <a:rPr lang="cs-CZ" sz="1800" dirty="0" err="1" smtClean="0">
                          <a:latin typeface="+mn-lt"/>
                          <a:ea typeface="Calibri"/>
                          <a:cs typeface="Times New Roman"/>
                        </a:rPr>
                        <a:t>Rybiařová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Přítomný průběhový čas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+mn-lt"/>
                          <a:ea typeface="Calibri"/>
                          <a:cs typeface="Times New Roman"/>
                        </a:rPr>
                        <a:t>Datum (období)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Leden 2013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+mn-lt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9. ročník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praktická, lehké mentální postižení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latin typeface="+mn-lt"/>
                          <a:ea typeface="Calibri"/>
                          <a:cs typeface="Times New Roman"/>
                        </a:rPr>
                        <a:t>Vzdělávací oblast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Jazyk a jazyková </a:t>
                      </a:r>
                      <a:r>
                        <a:rPr lang="cs-CZ" sz="1800" dirty="0" err="1" smtClean="0">
                          <a:latin typeface="+mn-lt"/>
                          <a:ea typeface="Calibri"/>
                          <a:cs typeface="Times New Roman"/>
                        </a:rPr>
                        <a:t>komunikace_Anglický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 jazyk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24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latin typeface="+mn-lt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9. ročníku a slouží k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seznámení s novým učivem, jeho nácviku a současně k procvičení již probraného učiva.</a:t>
                      </a:r>
                      <a:endParaRPr lang="cs-CZ" sz="1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7643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7146" y="660352"/>
            <a:ext cx="10609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/>
              <a:t>vyjadřuje</a:t>
            </a:r>
            <a:r>
              <a:rPr lang="en-GB" dirty="0" smtClean="0"/>
              <a:t> 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736811" y="1146810"/>
            <a:ext cx="5670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- </a:t>
            </a:r>
            <a:r>
              <a:rPr lang="en-GB" b="1" dirty="0" err="1" smtClean="0"/>
              <a:t>děj</a:t>
            </a:r>
            <a:r>
              <a:rPr lang="en-GB" b="1" dirty="0" smtClean="0"/>
              <a:t>, </a:t>
            </a:r>
            <a:r>
              <a:rPr lang="en-GB" b="1" dirty="0" err="1" smtClean="0"/>
              <a:t>který</a:t>
            </a:r>
            <a:r>
              <a:rPr lang="en-GB" b="1" dirty="0" smtClean="0"/>
              <a:t> se </a:t>
            </a:r>
            <a:r>
              <a:rPr lang="en-GB" b="1" dirty="0" err="1" smtClean="0"/>
              <a:t>odehrává</a:t>
            </a:r>
            <a:r>
              <a:rPr lang="en-GB" b="1" dirty="0" smtClean="0"/>
              <a:t> </a:t>
            </a:r>
            <a:r>
              <a:rPr lang="en-GB" b="1" dirty="0" err="1" smtClean="0"/>
              <a:t>právě</a:t>
            </a:r>
            <a:r>
              <a:rPr lang="en-GB" b="1" dirty="0" smtClean="0"/>
              <a:t> </a:t>
            </a:r>
            <a:r>
              <a:rPr lang="en-GB" b="1" dirty="0" err="1" smtClean="0"/>
              <a:t>tehdy</a:t>
            </a:r>
            <a:r>
              <a:rPr lang="en-GB" b="1" dirty="0" smtClean="0"/>
              <a:t>, </a:t>
            </a:r>
            <a:r>
              <a:rPr lang="en-GB" b="1" dirty="0" err="1" smtClean="0"/>
              <a:t>kdy</a:t>
            </a:r>
            <a:r>
              <a:rPr lang="en-GB" b="1" dirty="0" smtClean="0"/>
              <a:t> o </a:t>
            </a:r>
            <a:r>
              <a:rPr lang="en-GB" b="1" dirty="0" err="1" smtClean="0"/>
              <a:t>něm</a:t>
            </a:r>
            <a:r>
              <a:rPr lang="en-GB" b="1" dirty="0" smtClean="0"/>
              <a:t> </a:t>
            </a:r>
            <a:r>
              <a:rPr lang="en-GB" b="1" dirty="0" err="1" smtClean="0"/>
              <a:t>mluvíme</a:t>
            </a:r>
            <a:r>
              <a:rPr lang="en-GB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63451" y="63393"/>
            <a:ext cx="44044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 err="1" smtClean="0"/>
              <a:t>Přítomný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průběhový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čas</a:t>
            </a:r>
            <a:r>
              <a:rPr lang="en-GB" sz="3200" b="1" dirty="0" smtClean="0"/>
              <a:t> </a:t>
            </a:r>
            <a:endParaRPr lang="cs-CZ" sz="32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5920556" y="6352952"/>
            <a:ext cx="16037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</a:t>
            </a:r>
            <a:r>
              <a:rPr lang="en-GB" dirty="0" err="1" smtClean="0"/>
              <a:t>rávě</a:t>
            </a:r>
            <a:r>
              <a:rPr lang="en-GB" dirty="0" smtClean="0"/>
              <a:t> </a:t>
            </a:r>
            <a:r>
              <a:rPr lang="cs-CZ" dirty="0" smtClean="0"/>
              <a:t>teď </a:t>
            </a:r>
            <a:r>
              <a:rPr lang="en-GB" dirty="0" smtClean="0"/>
              <a:t>č</a:t>
            </a:r>
            <a:r>
              <a:rPr lang="cs-CZ" dirty="0" smtClean="0"/>
              <a:t>tou.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148323"/>
            <a:ext cx="1849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Právě teď zpívám.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0502"/>
          <a:stretch/>
        </p:blipFill>
        <p:spPr bwMode="auto">
          <a:xfrm>
            <a:off x="467544" y="2325601"/>
            <a:ext cx="1229706" cy="176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3791" y="4725144"/>
            <a:ext cx="2186281" cy="1532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266240"/>
            <a:ext cx="1221004" cy="1828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39752" y="4095026"/>
            <a:ext cx="20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Právě teď se hlásím.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6395353"/>
            <a:ext cx="1748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Právě teď píšou. 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99326"/>
            <a:ext cx="1931163" cy="1510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51520" y="6372036"/>
            <a:ext cx="2278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Právě teď jde do školy.</a:t>
            </a:r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9156" y="4725144"/>
            <a:ext cx="2307260" cy="154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66240"/>
            <a:ext cx="1850303" cy="1747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372200" y="4101007"/>
            <a:ext cx="12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Právě teď jí.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72120" y="1516142"/>
            <a:ext cx="3915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tzn. děj, který se odehrává </a:t>
            </a:r>
            <a:r>
              <a:rPr lang="cs-CZ" b="1" dirty="0" smtClean="0"/>
              <a:t>„právě teď“</a:t>
            </a:r>
            <a:endParaRPr lang="cs-CZ" b="1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85293"/>
            <a:ext cx="1761243" cy="117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211960" y="3573016"/>
            <a:ext cx="15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Právě teď píše.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455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79208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400" b="1" dirty="0" err="1" smtClean="0"/>
              <a:t>Přítomný</a:t>
            </a:r>
            <a:r>
              <a:rPr lang="cs-CZ" sz="5400" b="1" dirty="0" smtClean="0"/>
              <a:t> </a:t>
            </a:r>
            <a:r>
              <a:rPr lang="en-GB" sz="5400" b="1" dirty="0" smtClean="0"/>
              <a:t> </a:t>
            </a:r>
            <a:r>
              <a:rPr lang="en-GB" sz="5400" b="1" dirty="0" err="1" smtClean="0"/>
              <a:t>průběhový</a:t>
            </a:r>
            <a:r>
              <a:rPr lang="en-GB" sz="5400" b="1" dirty="0" smtClean="0"/>
              <a:t> </a:t>
            </a:r>
            <a:r>
              <a:rPr lang="cs-CZ" sz="5400" b="1" dirty="0" smtClean="0"/>
              <a:t> </a:t>
            </a:r>
            <a:r>
              <a:rPr lang="en-GB" sz="5400" b="1" dirty="0" err="1" smtClean="0"/>
              <a:t>čas</a:t>
            </a:r>
            <a:r>
              <a:rPr lang="en-GB" sz="5400" b="1" dirty="0" smtClean="0"/>
              <a:t> </a:t>
            </a:r>
            <a:endParaRPr lang="cs-CZ" sz="5400" b="1" dirty="0" smtClean="0"/>
          </a:p>
        </p:txBody>
      </p:sp>
      <p:sp>
        <p:nvSpPr>
          <p:cNvPr id="5" name="Šipka nahoru 4"/>
          <p:cNvSpPr/>
          <p:nvPr/>
        </p:nvSpPr>
        <p:spPr>
          <a:xfrm>
            <a:off x="1570522" y="1725851"/>
            <a:ext cx="477767" cy="9110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4814313" y="1688034"/>
            <a:ext cx="477767" cy="94887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36182" y="2708920"/>
            <a:ext cx="3042756" cy="369332"/>
          </a:xfrm>
          <a:prstGeom prst="rect">
            <a:avLst/>
          </a:prstGeom>
          <a:noFill/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teď v přítomnosti –  právě teď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71434" y="2708920"/>
            <a:ext cx="2842125" cy="369332"/>
          </a:xfrm>
          <a:prstGeom prst="rect">
            <a:avLst/>
          </a:prstGeom>
          <a:noFill/>
          <a:ln>
            <a:solidFill>
              <a:schemeClr val="accent1">
                <a:shade val="95000"/>
                <a:satMod val="10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ěco probíhá – něco se děje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8883" y="4320945"/>
            <a:ext cx="27060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právě teď děláš 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8883" y="4818917"/>
            <a:ext cx="4281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právě te</a:t>
            </a:r>
            <a:r>
              <a:rPr lang="cs-CZ" sz="2400" dirty="0"/>
              <a:t>ď</a:t>
            </a:r>
            <a:r>
              <a:rPr lang="cs-CZ" sz="2400" dirty="0" smtClean="0"/>
              <a:t> dělá tvůj spolužák 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8883" y="5316889"/>
            <a:ext cx="50348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právě teď dělá váš učitel (učitelka) ?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34152" y="3553297"/>
            <a:ext cx="19411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u="sng" dirty="0" smtClean="0"/>
              <a:t>Řekni nám: </a:t>
            </a:r>
            <a:endParaRPr lang="cs-CZ" sz="2800" b="1" u="sng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152" y="5814862"/>
            <a:ext cx="4944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právě teď dělá kuchařka v kuchyni?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1502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4624"/>
            <a:ext cx="5628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Zopakujeme si slovesa, která již známe v angličtině:</a:t>
            </a:r>
            <a:endParaRPr lang="cs-CZ" sz="2000" b="1" u="sng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23286428"/>
              </p:ext>
            </p:extLst>
          </p:nvPr>
        </p:nvGraphicFramePr>
        <p:xfrm>
          <a:off x="323528" y="655320"/>
          <a:ext cx="1368152" cy="55473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681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číst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psát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zpívat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hrát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poslouchat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usmívat se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stát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sedět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plavat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dělat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spát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jít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pít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jíst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" name="TextovéPole 30"/>
          <p:cNvSpPr txBox="1"/>
          <p:nvPr/>
        </p:nvSpPr>
        <p:spPr>
          <a:xfrm>
            <a:off x="2131648" y="1052736"/>
            <a:ext cx="7441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write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46509" y="620688"/>
            <a:ext cx="6674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read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46509" y="1444714"/>
            <a:ext cx="609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146509" y="1844824"/>
            <a:ext cx="628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play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146509" y="2636912"/>
            <a:ext cx="750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smile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46509" y="3068960"/>
            <a:ext cx="7723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stand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46509" y="3460938"/>
            <a:ext cx="437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sit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46509" y="3861048"/>
            <a:ext cx="7476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swim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146509" y="5765194"/>
            <a:ext cx="5269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eat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30885060"/>
              </p:ext>
            </p:extLst>
          </p:nvPr>
        </p:nvGraphicFramePr>
        <p:xfrm>
          <a:off x="4139952" y="692696"/>
          <a:ext cx="1080120" cy="593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801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pracovat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tancovat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dívat se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zavírat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otevřít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létat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ptát se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2146509" y="4613066"/>
            <a:ext cx="7473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sleep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146509" y="4973106"/>
            <a:ext cx="4378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go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146509" y="4181018"/>
            <a:ext cx="4603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do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126981" y="1034929"/>
            <a:ext cx="8242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dance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26981" y="668134"/>
            <a:ext cx="7259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work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126981" y="1768519"/>
            <a:ext cx="7248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close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126981" y="2135314"/>
            <a:ext cx="728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open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126981" y="2502109"/>
            <a:ext cx="450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fly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146509" y="5405154"/>
            <a:ext cx="737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drink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146509" y="2236802"/>
            <a:ext cx="7621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listen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126981" y="1401724"/>
            <a:ext cx="6463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look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26981" y="2868905"/>
            <a:ext cx="5373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ask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66825"/>
            <a:ext cx="1633414" cy="1601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014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2" grpId="0"/>
      <p:bldP spid="43" grpId="0"/>
      <p:bldP spid="44" grpId="0"/>
      <p:bldP spid="45" grpId="0"/>
      <p:bldP spid="46" grpId="0"/>
      <p:bldP spid="48" grpId="0"/>
      <p:bldP spid="49" grpId="0"/>
      <p:bldP spid="50" grpId="0"/>
      <p:bldP spid="51" grpId="0"/>
      <p:bldP spid="52" grpId="0"/>
      <p:bldP spid="53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63700" y="2564904"/>
            <a:ext cx="82558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/>
              <a:t>he  </a:t>
            </a:r>
            <a:br>
              <a:rPr lang="en-US" sz="2800" b="1" dirty="0" smtClean="0"/>
            </a:br>
            <a:r>
              <a:rPr lang="en-US" sz="2800" b="1" dirty="0" smtClean="0"/>
              <a:t>she  </a:t>
            </a:r>
            <a:br>
              <a:rPr lang="en-US" sz="2800" b="1" dirty="0" smtClean="0"/>
            </a:br>
            <a:r>
              <a:rPr lang="en-US" sz="2800" b="1" dirty="0" smtClean="0"/>
              <a:t>it  </a:t>
            </a:r>
            <a:endParaRPr lang="en-US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7667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A teď si zopakujeme tvary slovesa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be</a:t>
            </a:r>
            <a:r>
              <a:rPr lang="cs-CZ" sz="2000" b="1" u="sng" dirty="0" smtClean="0"/>
              <a:t>  (být) v přítomném čase:</a:t>
            </a:r>
            <a:endParaRPr lang="cs-CZ" sz="2000" b="1" u="sng" dirty="0"/>
          </a:p>
        </p:txBody>
      </p:sp>
      <p:sp>
        <p:nvSpPr>
          <p:cNvPr id="5" name="Obdélník 4"/>
          <p:cNvSpPr/>
          <p:nvPr/>
        </p:nvSpPr>
        <p:spPr>
          <a:xfrm>
            <a:off x="6804248" y="2132856"/>
            <a:ext cx="19442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/>
              <a:t>you </a:t>
            </a:r>
            <a:r>
              <a:rPr lang="en-US" sz="2800" b="1" dirty="0" smtClean="0">
                <a:solidFill>
                  <a:srgbClr val="C00000"/>
                </a:solidFill>
              </a:rPr>
              <a:t>are</a:t>
            </a:r>
            <a:r>
              <a:rPr lang="en-US" sz="2800" b="1" dirty="0" smtClean="0"/>
              <a:t>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012086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jednotné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012086"/>
            <a:ext cx="1431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množné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2872028"/>
            <a:ext cx="86427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Oni</a:t>
            </a:r>
          </a:p>
          <a:p>
            <a:r>
              <a:rPr lang="cs-CZ" sz="2800" b="1" dirty="0" smtClean="0"/>
              <a:t>Ony </a:t>
            </a:r>
          </a:p>
          <a:p>
            <a:r>
              <a:rPr lang="cs-CZ" sz="2800" b="1" dirty="0" smtClean="0"/>
              <a:t>Ona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472017" y="1628800"/>
            <a:ext cx="17329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Já </a:t>
            </a:r>
            <a:r>
              <a:rPr lang="cs-CZ" sz="2800" b="1" dirty="0" smtClean="0">
                <a:solidFill>
                  <a:srgbClr val="C00000"/>
                </a:solidFill>
              </a:rPr>
              <a:t>jsem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72017" y="2147919"/>
            <a:ext cx="12641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Ty </a:t>
            </a:r>
            <a:r>
              <a:rPr lang="cs-CZ" sz="2800" b="1" dirty="0" smtClean="0">
                <a:solidFill>
                  <a:srgbClr val="C00000"/>
                </a:solidFill>
              </a:rPr>
              <a:t>jsi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2017" y="2667037"/>
            <a:ext cx="109108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On </a:t>
            </a:r>
          </a:p>
          <a:p>
            <a:r>
              <a:rPr lang="cs-CZ" sz="2800" b="1" dirty="0" smtClean="0"/>
              <a:t>Ona 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/>
              <a:t>Ono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2163700" y="1674966"/>
            <a:ext cx="9076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 smtClean="0"/>
              <a:t>I </a:t>
            </a:r>
            <a:r>
              <a:rPr lang="en-US" sz="2800" b="1" dirty="0" smtClean="0">
                <a:solidFill>
                  <a:srgbClr val="C00000"/>
                </a:solidFill>
              </a:rPr>
              <a:t>am</a:t>
            </a:r>
            <a:r>
              <a:rPr lang="en-US" sz="2800" dirty="0" smtClean="0"/>
              <a:t> 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2163700" y="2119935"/>
            <a:ext cx="13822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/>
              <a:t>you</a:t>
            </a:r>
            <a:r>
              <a:rPr lang="en-US" sz="2800" dirty="0" smtClean="0"/>
              <a:t> </a:t>
            </a:r>
            <a:r>
              <a:rPr lang="en-US" sz="2800" b="1" dirty="0" smtClean="0">
                <a:solidFill>
                  <a:srgbClr val="C00000"/>
                </a:solidFill>
              </a:rPr>
              <a:t>are</a:t>
            </a:r>
            <a:r>
              <a:rPr lang="en-US" sz="2800" dirty="0" smtClean="0"/>
              <a:t> </a:t>
            </a:r>
            <a:endParaRPr lang="cs-CZ" sz="2800" dirty="0"/>
          </a:p>
        </p:txBody>
      </p:sp>
      <p:sp>
        <p:nvSpPr>
          <p:cNvPr id="14" name="Pravá složená závorka 13"/>
          <p:cNvSpPr/>
          <p:nvPr/>
        </p:nvSpPr>
        <p:spPr>
          <a:xfrm>
            <a:off x="1231535" y="2774610"/>
            <a:ext cx="152687" cy="1086438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2996952"/>
            <a:ext cx="457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Pravá složená závorka 15"/>
          <p:cNvSpPr/>
          <p:nvPr/>
        </p:nvSpPr>
        <p:spPr>
          <a:xfrm>
            <a:off x="2836602" y="2774610"/>
            <a:ext cx="152687" cy="1086438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2996952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is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88024" y="1628800"/>
            <a:ext cx="14574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My </a:t>
            </a:r>
            <a:r>
              <a:rPr lang="cs-CZ" sz="2800" b="1" dirty="0" smtClean="0">
                <a:solidFill>
                  <a:srgbClr val="C00000"/>
                </a:solidFill>
              </a:rPr>
              <a:t>jsme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788024" y="2205468"/>
            <a:ext cx="11746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Vy </a:t>
            </a:r>
            <a:r>
              <a:rPr lang="cs-CZ" sz="2800" b="1" dirty="0" smtClean="0">
                <a:solidFill>
                  <a:srgbClr val="C00000"/>
                </a:solidFill>
              </a:rPr>
              <a:t>jste</a:t>
            </a:r>
          </a:p>
        </p:txBody>
      </p:sp>
      <p:sp>
        <p:nvSpPr>
          <p:cNvPr id="21" name="Pravá složená závorka 20"/>
          <p:cNvSpPr/>
          <p:nvPr/>
        </p:nvSpPr>
        <p:spPr>
          <a:xfrm>
            <a:off x="5652120" y="3021306"/>
            <a:ext cx="152687" cy="1086438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6815327" y="1628800"/>
            <a:ext cx="135707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/>
              <a:t>we </a:t>
            </a:r>
            <a:r>
              <a:rPr lang="en-US" sz="2800" b="1" dirty="0" smtClean="0">
                <a:solidFill>
                  <a:srgbClr val="C00000"/>
                </a:solidFill>
              </a:rPr>
              <a:t>are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6747844" y="3265820"/>
            <a:ext cx="1496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 smtClean="0"/>
              <a:t>they </a:t>
            </a:r>
            <a:r>
              <a:rPr lang="en-US" sz="2800" b="1" dirty="0" smtClean="0">
                <a:solidFill>
                  <a:srgbClr val="C00000"/>
                </a:solidFill>
              </a:rPr>
              <a:t>are</a:t>
            </a:r>
            <a:r>
              <a:rPr lang="en-US" sz="2800" b="1" dirty="0" smtClean="0"/>
              <a:t> 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96136" y="3264598"/>
            <a:ext cx="803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jsou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668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10" grpId="0"/>
      <p:bldP spid="11" grpId="0"/>
      <p:bldP spid="12" grpId="0"/>
      <p:bldP spid="13" grpId="0"/>
      <p:bldP spid="14" grpId="0" animBg="1"/>
      <p:bldP spid="15" grpId="0"/>
      <p:bldP spid="16" grpId="0" animBg="1"/>
      <p:bldP spid="17" grpId="0"/>
      <p:bldP spid="18" grpId="0"/>
      <p:bldP spid="19" grpId="0"/>
      <p:bldP spid="21" grpId="0" animBg="1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Jak tedy budeme tvořit přítomný čas průběhový:</a:t>
            </a:r>
            <a:endParaRPr lang="cs-CZ" sz="2400" b="1" u="sng" dirty="0"/>
          </a:p>
        </p:txBody>
      </p:sp>
      <p:sp>
        <p:nvSpPr>
          <p:cNvPr id="5" name="Obdélník 4"/>
          <p:cNvSpPr/>
          <p:nvPr/>
        </p:nvSpPr>
        <p:spPr>
          <a:xfrm>
            <a:off x="426337" y="1311151"/>
            <a:ext cx="41084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- a tzv. </a:t>
            </a:r>
            <a:r>
              <a:rPr lang="cs-CZ" sz="2400" b="1" u="sng" dirty="0" smtClean="0">
                <a:solidFill>
                  <a:srgbClr val="C00000"/>
                </a:solidFill>
              </a:rPr>
              <a:t>-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ing</a:t>
            </a:r>
            <a:r>
              <a:rPr lang="cs-CZ" sz="2400" b="1" dirty="0" err="1" smtClean="0">
                <a:solidFill>
                  <a:srgbClr val="C00000"/>
                </a:solidFill>
              </a:rPr>
              <a:t>ového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smtClean="0"/>
              <a:t>tvaru </a:t>
            </a:r>
            <a:r>
              <a:rPr lang="cs-CZ" sz="2400" dirty="0" smtClean="0"/>
              <a:t>slovesa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93438" y="951111"/>
            <a:ext cx="35854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- pomocí  tvaru slovesa </a:t>
            </a:r>
            <a:r>
              <a:rPr lang="cs-CZ" sz="2400" b="1" u="sng" dirty="0" err="1" smtClean="0">
                <a:solidFill>
                  <a:srgbClr val="C00000"/>
                </a:solidFill>
              </a:rPr>
              <a:t>be</a:t>
            </a:r>
            <a:r>
              <a:rPr lang="cs-CZ" sz="2400" dirty="0" smtClean="0">
                <a:solidFill>
                  <a:srgbClr val="C00000"/>
                </a:solidFill>
              </a:rPr>
              <a:t>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95536" y="2340169"/>
            <a:ext cx="8568952" cy="584775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cs-CZ" sz="3200" b="1" dirty="0" smtClean="0"/>
              <a:t>Podmět  +  tvar slovesa </a:t>
            </a:r>
            <a:r>
              <a:rPr lang="cs-CZ" sz="3200" b="1" u="sng" dirty="0" err="1" smtClean="0">
                <a:solidFill>
                  <a:srgbClr val="C00000"/>
                </a:solidFill>
              </a:rPr>
              <a:t>be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/>
              <a:t> +  </a:t>
            </a:r>
            <a:r>
              <a:rPr lang="cs-CZ" sz="3200" b="1" u="sng" dirty="0" smtClean="0">
                <a:solidFill>
                  <a:srgbClr val="C00000"/>
                </a:solidFill>
              </a:rPr>
              <a:t>-</a:t>
            </a:r>
            <a:r>
              <a:rPr lang="cs-CZ" sz="3200" b="1" u="sng" dirty="0" err="1" smtClean="0">
                <a:solidFill>
                  <a:srgbClr val="C00000"/>
                </a:solidFill>
              </a:rPr>
              <a:t>ing</a:t>
            </a:r>
            <a:r>
              <a:rPr lang="cs-CZ" sz="3200" b="1" dirty="0" err="1" smtClean="0"/>
              <a:t>ový</a:t>
            </a:r>
            <a:r>
              <a:rPr lang="cs-CZ" sz="3200" b="1" dirty="0" smtClean="0"/>
              <a:t> tvar slovesa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536" y="3284984"/>
            <a:ext cx="8496944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err="1" smtClean="0"/>
              <a:t>Ingový</a:t>
            </a:r>
            <a:r>
              <a:rPr lang="cs-CZ" sz="2400" u="sng" dirty="0" smtClean="0"/>
              <a:t> tvar slovesa</a:t>
            </a:r>
            <a:r>
              <a:rPr lang="cs-CZ" sz="2400" dirty="0" smtClean="0"/>
              <a:t>:  </a:t>
            </a:r>
          </a:p>
          <a:p>
            <a:r>
              <a:rPr lang="cs-CZ" sz="2800" dirty="0" smtClean="0"/>
              <a:t>přidáme koncovku </a:t>
            </a:r>
            <a:r>
              <a:rPr lang="cs-CZ" sz="2800" b="1" dirty="0" smtClean="0">
                <a:solidFill>
                  <a:srgbClr val="C00000"/>
                </a:solidFill>
              </a:rPr>
              <a:t>-</a:t>
            </a:r>
            <a:r>
              <a:rPr lang="cs-CZ" sz="2800" b="1" dirty="0" err="1" smtClean="0">
                <a:solidFill>
                  <a:srgbClr val="C00000"/>
                </a:solidFill>
              </a:rPr>
              <a:t>ing</a:t>
            </a:r>
            <a:r>
              <a:rPr lang="cs-CZ" sz="2800" dirty="0" smtClean="0"/>
              <a:t> na konec slovesa v infinitivu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59" y="4365104"/>
            <a:ext cx="68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7292" y="4814370"/>
            <a:ext cx="2115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Read</a:t>
            </a:r>
            <a:r>
              <a:rPr lang="cs-CZ" b="1" dirty="0" smtClean="0"/>
              <a:t> + </a:t>
            </a:r>
            <a:r>
              <a:rPr lang="cs-CZ" b="1" dirty="0" err="1" smtClean="0">
                <a:solidFill>
                  <a:srgbClr val="C00000"/>
                </a:solidFill>
              </a:rPr>
              <a:t>ing</a:t>
            </a:r>
            <a:r>
              <a:rPr lang="cs-CZ" b="1" dirty="0" smtClean="0"/>
              <a:t> = </a:t>
            </a:r>
            <a:r>
              <a:rPr lang="cs-CZ" b="1" dirty="0" err="1" smtClean="0">
                <a:solidFill>
                  <a:srgbClr val="C00000"/>
                </a:solidFill>
              </a:rPr>
              <a:t>reading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7292" y="5185554"/>
            <a:ext cx="2225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Sleep</a:t>
            </a:r>
            <a:r>
              <a:rPr lang="cs-CZ" b="1" dirty="0" smtClean="0"/>
              <a:t> + </a:t>
            </a:r>
            <a:r>
              <a:rPr lang="cs-CZ" b="1" dirty="0" err="1" smtClean="0">
                <a:solidFill>
                  <a:srgbClr val="C00000"/>
                </a:solidFill>
              </a:rPr>
              <a:t>ing</a:t>
            </a:r>
            <a:r>
              <a:rPr lang="cs-CZ" b="1" dirty="0" smtClean="0"/>
              <a:t> = </a:t>
            </a:r>
            <a:r>
              <a:rPr lang="cs-CZ" b="1" dirty="0" err="1" smtClean="0">
                <a:solidFill>
                  <a:srgbClr val="C00000"/>
                </a:solidFill>
              </a:rPr>
              <a:t>sleeping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55724" y="4797152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Go + </a:t>
            </a:r>
            <a:r>
              <a:rPr lang="cs-CZ" b="1" dirty="0" err="1" smtClean="0">
                <a:solidFill>
                  <a:srgbClr val="C00000"/>
                </a:solidFill>
              </a:rPr>
              <a:t>ing</a:t>
            </a:r>
            <a:r>
              <a:rPr lang="cs-CZ" b="1" dirty="0" smtClean="0"/>
              <a:t> = </a:t>
            </a:r>
            <a:r>
              <a:rPr lang="cs-CZ" b="1" dirty="0" err="1" smtClean="0">
                <a:solidFill>
                  <a:srgbClr val="C00000"/>
                </a:solidFill>
              </a:rPr>
              <a:t>going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5183702"/>
            <a:ext cx="2064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 + </a:t>
            </a:r>
            <a:r>
              <a:rPr lang="cs-CZ" b="1" dirty="0" err="1" smtClean="0">
                <a:solidFill>
                  <a:srgbClr val="C00000"/>
                </a:solidFill>
              </a:rPr>
              <a:t>ing</a:t>
            </a:r>
            <a:r>
              <a:rPr lang="cs-CZ" b="1" dirty="0" smtClean="0"/>
              <a:t> = </a:t>
            </a:r>
            <a:r>
              <a:rPr lang="cs-CZ" b="1" dirty="0" err="1" smtClean="0">
                <a:solidFill>
                  <a:srgbClr val="C00000"/>
                </a:solidFill>
              </a:rPr>
              <a:t>doing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655" y="6001822"/>
            <a:ext cx="46903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Pojďme si to vyzkoušet !!!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5523"/>
            <a:ext cx="1207148" cy="1511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7695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4624"/>
            <a:ext cx="2955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K slovesu přidáváme - </a:t>
            </a:r>
            <a:r>
              <a:rPr lang="cs-CZ" sz="2000" b="1" u="sng" dirty="0" err="1" smtClean="0"/>
              <a:t>ing</a:t>
            </a:r>
            <a:r>
              <a:rPr lang="cs-CZ" sz="2000" b="1" u="sng" dirty="0" smtClean="0"/>
              <a:t>:</a:t>
            </a:r>
            <a:endParaRPr lang="cs-CZ" sz="20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9552" y="1412776"/>
            <a:ext cx="7441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write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54413" y="980728"/>
            <a:ext cx="6674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read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54413" y="1804754"/>
            <a:ext cx="609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sing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4413" y="2204864"/>
            <a:ext cx="628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play</a:t>
            </a:r>
            <a:endParaRPr lang="cs-CZ" sz="2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54413" y="2996952"/>
            <a:ext cx="750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smile</a:t>
            </a:r>
            <a:endParaRPr lang="cs-CZ" sz="2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54413" y="3429000"/>
            <a:ext cx="7723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stand</a:t>
            </a:r>
            <a:endParaRPr lang="cs-CZ" sz="20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4413" y="3820978"/>
            <a:ext cx="437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sit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4413" y="4221088"/>
            <a:ext cx="7476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swim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4413" y="6125234"/>
            <a:ext cx="5269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eat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54413" y="4973106"/>
            <a:ext cx="7473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sleep</a:t>
            </a:r>
            <a:endParaRPr lang="cs-CZ" sz="2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54413" y="5333146"/>
            <a:ext cx="4378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go</a:t>
            </a:r>
            <a:endParaRPr lang="cs-CZ" sz="2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54413" y="4541058"/>
            <a:ext cx="4603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</a:t>
            </a:r>
            <a:endParaRPr lang="cs-CZ" sz="2000" b="1" dirty="0"/>
          </a:p>
        </p:txBody>
      </p:sp>
      <p:sp>
        <p:nvSpPr>
          <p:cNvPr id="45" name="Obdélník 44"/>
          <p:cNvSpPr/>
          <p:nvPr/>
        </p:nvSpPr>
        <p:spPr>
          <a:xfrm>
            <a:off x="4499992" y="1328999"/>
            <a:ext cx="8242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err="1" smtClean="0"/>
              <a:t>dance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499992" y="940658"/>
            <a:ext cx="7259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work</a:t>
            </a:r>
            <a:endParaRPr lang="cs-CZ" sz="2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499992" y="2105680"/>
            <a:ext cx="7248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close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99992" y="2494021"/>
            <a:ext cx="728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open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499992" y="2882362"/>
            <a:ext cx="4507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fly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54413" y="5765194"/>
            <a:ext cx="7377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drink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54413" y="2596842"/>
            <a:ext cx="7621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listen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499992" y="1717339"/>
            <a:ext cx="6463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look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96516" y="1412776"/>
            <a:ext cx="9396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writing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711377" y="980728"/>
            <a:ext cx="989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reading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11377" y="1804754"/>
            <a:ext cx="9316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singing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11377" y="2204864"/>
            <a:ext cx="9510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playing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711377" y="2996952"/>
            <a:ext cx="9428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smiling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711377" y="3429000"/>
            <a:ext cx="10945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standing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711377" y="3820978"/>
            <a:ext cx="845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sitting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711377" y="4221088"/>
            <a:ext cx="12782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swimming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711377" y="6125234"/>
            <a:ext cx="8491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eating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711377" y="4973106"/>
            <a:ext cx="10695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sleeping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711377" y="5333146"/>
            <a:ext cx="7640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going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711377" y="4541058"/>
            <a:ext cx="782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doing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711377" y="5765194"/>
            <a:ext cx="1059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drinking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711377" y="2596842"/>
            <a:ext cx="10843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listening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765435" y="1290198"/>
            <a:ext cx="101662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dancing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765435" y="908720"/>
            <a:ext cx="10481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working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765435" y="2053154"/>
            <a:ext cx="9172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closing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765435" y="2452826"/>
            <a:ext cx="10502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opening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765435" y="2884874"/>
            <a:ext cx="772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flying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765435" y="1671676"/>
            <a:ext cx="968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looking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3270701"/>
            <a:ext cx="500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ask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65435" y="3275692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asking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6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3736"/>
            <a:ext cx="1697425" cy="1401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87051" y="3604954"/>
            <a:ext cx="805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speak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5435" y="3645024"/>
            <a:ext cx="11272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speaking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87051" y="4060953"/>
            <a:ext cx="7344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jump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15128" y="4067780"/>
            <a:ext cx="1056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jumping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38054" y="517316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POZOR!! </a:t>
            </a:r>
          </a:p>
          <a:p>
            <a:r>
              <a:rPr lang="cs-CZ" dirty="0" smtClean="0"/>
              <a:t>U některých sloves dochází </a:t>
            </a:r>
            <a:r>
              <a:rPr lang="cs-CZ" dirty="0"/>
              <a:t>k pravopisným změnám (např. </a:t>
            </a:r>
            <a:r>
              <a:rPr lang="cs-CZ" dirty="0" err="1" smtClean="0"/>
              <a:t>write</a:t>
            </a:r>
            <a:r>
              <a:rPr lang="cs-CZ" dirty="0" smtClean="0"/>
              <a:t>, smile, </a:t>
            </a:r>
            <a:r>
              <a:rPr lang="cs-CZ" dirty="0" err="1" smtClean="0"/>
              <a:t>sit</a:t>
            </a:r>
            <a:r>
              <a:rPr lang="cs-CZ" dirty="0" smtClean="0"/>
              <a:t>, </a:t>
            </a:r>
            <a:r>
              <a:rPr lang="cs-CZ" dirty="0" err="1" smtClean="0"/>
              <a:t>swimm</a:t>
            </a:r>
            <a:r>
              <a:rPr lang="cs-CZ" dirty="0" smtClean="0"/>
              <a:t>..),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719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  <p:bldP spid="29" grpId="0"/>
      <p:bldP spid="30" grpId="0"/>
      <p:bldP spid="40" grpId="0"/>
      <p:bldP spid="47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5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60648"/>
            <a:ext cx="29709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Jak to bude tedy vypadat?</a:t>
            </a:r>
            <a:endParaRPr lang="cs-CZ" sz="20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836712"/>
            <a:ext cx="25390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Já právě teď čtu.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836712"/>
            <a:ext cx="1479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I </a:t>
            </a:r>
            <a:r>
              <a:rPr lang="cs-CZ" sz="2000" dirty="0" err="1" smtClean="0">
                <a:solidFill>
                  <a:srgbClr val="C00000"/>
                </a:solidFill>
              </a:rPr>
              <a:t>am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reading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340768"/>
            <a:ext cx="2306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Právě teď píšu.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90402" y="1340768"/>
            <a:ext cx="1489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I </a:t>
            </a:r>
            <a:r>
              <a:rPr lang="cs-CZ" sz="2000" dirty="0" err="1" smtClean="0">
                <a:solidFill>
                  <a:srgbClr val="C00000"/>
                </a:solidFill>
              </a:rPr>
              <a:t>am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writing</a:t>
            </a:r>
            <a:r>
              <a:rPr lang="cs-CZ" sz="2000" dirty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7504" y="1844824"/>
            <a:ext cx="2258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Právě teď spím.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1844824"/>
            <a:ext cx="15584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I </a:t>
            </a:r>
            <a:r>
              <a:rPr lang="cs-CZ" sz="2000" dirty="0" err="1" smtClean="0">
                <a:solidFill>
                  <a:srgbClr val="C00000"/>
                </a:solidFill>
              </a:rPr>
              <a:t>am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sleeping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2348880"/>
            <a:ext cx="24970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Právě teď plavu.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504" y="2852936"/>
            <a:ext cx="29636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Právě teď se ptám.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3429000"/>
            <a:ext cx="2605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Právě teď stojím.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2319263"/>
            <a:ext cx="17591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I </a:t>
            </a:r>
            <a:r>
              <a:rPr lang="cs-CZ" sz="2000" dirty="0" err="1" smtClean="0">
                <a:solidFill>
                  <a:srgbClr val="C00000"/>
                </a:solidFill>
              </a:rPr>
              <a:t>am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swimming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2852936"/>
            <a:ext cx="13484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I </a:t>
            </a:r>
            <a:r>
              <a:rPr lang="cs-CZ" sz="2000" dirty="0" err="1" smtClean="0">
                <a:solidFill>
                  <a:srgbClr val="C00000"/>
                </a:solidFill>
              </a:rPr>
              <a:t>am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asking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3356992"/>
            <a:ext cx="16453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I </a:t>
            </a:r>
            <a:r>
              <a:rPr lang="cs-CZ" sz="2000" dirty="0" err="1" smtClean="0">
                <a:solidFill>
                  <a:srgbClr val="C00000"/>
                </a:solidFill>
              </a:rPr>
              <a:t>am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standing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4829090"/>
            <a:ext cx="22890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právě teď děláš ?</a:t>
            </a:r>
            <a:endParaRPr lang="cs-CZ" sz="2000" dirty="0"/>
          </a:p>
        </p:txBody>
      </p:sp>
      <p:sp>
        <p:nvSpPr>
          <p:cNvPr id="19" name="Obdélník 18"/>
          <p:cNvSpPr/>
          <p:nvPr/>
        </p:nvSpPr>
        <p:spPr>
          <a:xfrm>
            <a:off x="340427" y="4181018"/>
            <a:ext cx="23593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u="sng" dirty="0" smtClean="0"/>
              <a:t>Řekni nám anglicky: </a:t>
            </a:r>
            <a:endParaRPr lang="cs-CZ" sz="2000" b="1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899428"/>
            <a:ext cx="13685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On právě jí.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1372706"/>
            <a:ext cx="19017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Ona právě zpívá.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1804754"/>
            <a:ext cx="20472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Tomáš právě stojí.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2000" y="2308810"/>
            <a:ext cx="18301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Jana právě sedí.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04248" y="868650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He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eating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1366629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She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singing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04248" y="1844824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Thomas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standing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4248" y="2319263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Jane </a:t>
            </a:r>
            <a:r>
              <a:rPr lang="cs-CZ" sz="2000" dirty="0" err="1" smtClean="0">
                <a:solidFill>
                  <a:srgbClr val="C00000"/>
                </a:solidFill>
              </a:rPr>
              <a:t>is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 smtClean="0">
                <a:solidFill>
                  <a:srgbClr val="C00000"/>
                </a:solidFill>
              </a:rPr>
              <a:t>sitting</a:t>
            </a:r>
            <a:r>
              <a:rPr lang="cs-CZ" sz="2000" dirty="0" smtClean="0">
                <a:solidFill>
                  <a:srgbClr val="C00000"/>
                </a:solidFill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27984" y="3413459"/>
            <a:ext cx="24388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Ty si právě teď hraješ.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020272" y="3427879"/>
            <a:ext cx="18196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C00000"/>
                </a:solidFill>
              </a:rPr>
              <a:t>You</a:t>
            </a:r>
            <a:r>
              <a:rPr lang="cs-CZ" sz="2000" dirty="0" smtClean="0">
                <a:solidFill>
                  <a:srgbClr val="C00000"/>
                </a:solidFill>
              </a:rPr>
              <a:t> are </a:t>
            </a:r>
            <a:r>
              <a:rPr lang="cs-CZ" sz="2000" dirty="0" err="1" smtClean="0">
                <a:solidFill>
                  <a:srgbClr val="C00000"/>
                </a:solidFill>
              </a:rPr>
              <a:t>playing</a:t>
            </a:r>
            <a:r>
              <a:rPr lang="cs-CZ" sz="2000" dirty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40426" y="5373216"/>
            <a:ext cx="3275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právě teď dělá spolužák ?</a:t>
            </a:r>
            <a:endParaRPr lang="cs-CZ" dirty="0"/>
          </a:p>
        </p:txBody>
      </p:sp>
      <p:pic>
        <p:nvPicPr>
          <p:cNvPr id="3075" name="Picture 3" descr="C:\Users\romanar\AppData\Local\Microsoft\Windows\Temporary Internet Files\Low\Content.IE5\AQ6L1ICS\MC900433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4236" y="44589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949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9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06656687"/>
              </p:ext>
            </p:extLst>
          </p:nvPr>
        </p:nvGraphicFramePr>
        <p:xfrm>
          <a:off x="179512" y="1340768"/>
          <a:ext cx="4248472" cy="1861900"/>
        </p:xfrm>
        <a:graphic>
          <a:graphicData uri="http://schemas.openxmlformats.org/drawingml/2006/table">
            <a:tbl>
              <a:tblPr/>
              <a:tblGrid>
                <a:gridCol w="1896012"/>
                <a:gridCol w="2352460"/>
              </a:tblGrid>
              <a:tr h="465475">
                <a:tc>
                  <a:txBody>
                    <a:bodyPr/>
                    <a:lstStyle/>
                    <a:p>
                      <a:pPr marL="215900" hangingPunct="0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I 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am</a:t>
                      </a:r>
                      <a:r>
                        <a:rPr lang="en-GB" sz="1800" dirty="0">
                          <a:effectLst/>
                          <a:latin typeface="Arial"/>
                        </a:rPr>
                        <a:t> writ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ing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já (právě teď) píšu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475">
                <a:tc>
                  <a:txBody>
                    <a:bodyPr/>
                    <a:lstStyle/>
                    <a:p>
                      <a:pPr marL="215900" hangingPunct="0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you 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are</a:t>
                      </a:r>
                      <a:r>
                        <a:rPr lang="en-GB" sz="1800" dirty="0">
                          <a:effectLst/>
                          <a:latin typeface="Arial"/>
                        </a:rPr>
                        <a:t> writ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ing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ty (právě teď) píšeš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475">
                <a:tc>
                  <a:txBody>
                    <a:bodyPr/>
                    <a:lstStyle/>
                    <a:p>
                      <a:pPr marL="215900" hangingPunct="0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he 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is</a:t>
                      </a:r>
                      <a:r>
                        <a:rPr lang="en-GB" sz="1800" dirty="0">
                          <a:effectLst/>
                          <a:latin typeface="Arial"/>
                        </a:rPr>
                        <a:t> writ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ing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on (právě teď) píše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475">
                <a:tc>
                  <a:txBody>
                    <a:bodyPr/>
                    <a:lstStyle/>
                    <a:p>
                      <a:pPr marL="21590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s</a:t>
                      </a:r>
                      <a:r>
                        <a:rPr lang="en-GB" sz="1800" dirty="0" smtClean="0">
                          <a:effectLst/>
                          <a:latin typeface="Arial"/>
                        </a:rPr>
                        <a:t>he </a:t>
                      </a:r>
                      <a:r>
                        <a:rPr lang="en-GB" sz="1800" b="1" dirty="0" smtClean="0">
                          <a:effectLst/>
                          <a:latin typeface="Arial"/>
                        </a:rPr>
                        <a:t>is</a:t>
                      </a:r>
                      <a:r>
                        <a:rPr lang="en-GB" sz="1800" dirty="0" smtClean="0">
                          <a:effectLst/>
                          <a:latin typeface="Arial"/>
                        </a:rPr>
                        <a:t> writ</a:t>
                      </a:r>
                      <a:r>
                        <a:rPr lang="en-GB" sz="1800" b="1" dirty="0" smtClean="0">
                          <a:effectLst/>
                          <a:latin typeface="Arial"/>
                        </a:rPr>
                        <a:t>ing</a:t>
                      </a:r>
                      <a:endParaRPr lang="en-GB" sz="1800" dirty="0" smtClean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ona (právě teď) píše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782888" y="36337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endParaRPr kumimoji="0" lang="en-GB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60648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A teď si průběhový čas vyzkoušíme ve všech osobách jednotného i množného čísla.</a:t>
            </a:r>
            <a:endParaRPr lang="cs-CZ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6561" y="871953"/>
            <a:ext cx="1573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Write</a:t>
            </a:r>
            <a:r>
              <a:rPr lang="cs-CZ" b="1" dirty="0" smtClean="0">
                <a:solidFill>
                  <a:srgbClr val="C00000"/>
                </a:solidFill>
              </a:rPr>
              <a:t> - </a:t>
            </a:r>
            <a:r>
              <a:rPr lang="cs-CZ" b="1" dirty="0" err="1" smtClean="0">
                <a:solidFill>
                  <a:srgbClr val="C00000"/>
                </a:solidFill>
              </a:rPr>
              <a:t>writing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4129602"/>
              </p:ext>
            </p:extLst>
          </p:nvPr>
        </p:nvGraphicFramePr>
        <p:xfrm>
          <a:off x="4499992" y="1412776"/>
          <a:ext cx="4644008" cy="1396425"/>
        </p:xfrm>
        <a:graphic>
          <a:graphicData uri="http://schemas.openxmlformats.org/drawingml/2006/table">
            <a:tbl>
              <a:tblPr/>
              <a:tblGrid>
                <a:gridCol w="2016224"/>
                <a:gridCol w="2627784"/>
              </a:tblGrid>
              <a:tr h="465475">
                <a:tc>
                  <a:txBody>
                    <a:bodyPr/>
                    <a:lstStyle/>
                    <a:p>
                      <a:pPr marL="215900" hangingPunct="0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we 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are</a:t>
                      </a:r>
                      <a:r>
                        <a:rPr lang="en-GB" sz="1800" dirty="0">
                          <a:effectLst/>
                          <a:latin typeface="Arial"/>
                        </a:rPr>
                        <a:t> writ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ing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my píšeme (právě</a:t>
                      </a:r>
                      <a:r>
                        <a:rPr lang="cs-CZ" sz="1800" baseline="0" dirty="0" smtClean="0">
                          <a:effectLst/>
                          <a:latin typeface="Arial"/>
                        </a:rPr>
                        <a:t> teď)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475">
                <a:tc>
                  <a:txBody>
                    <a:bodyPr/>
                    <a:lstStyle/>
                    <a:p>
                      <a:pPr marL="215900" hangingPunct="0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you 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are</a:t>
                      </a:r>
                      <a:r>
                        <a:rPr lang="en-GB" sz="1800" dirty="0">
                          <a:effectLst/>
                          <a:latin typeface="Arial"/>
                        </a:rPr>
                        <a:t> writ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ing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vy píšete (právě</a:t>
                      </a:r>
                      <a:r>
                        <a:rPr lang="cs-CZ" sz="1800" baseline="0" dirty="0" smtClean="0">
                          <a:effectLst/>
                          <a:latin typeface="Arial"/>
                        </a:rPr>
                        <a:t> teď)</a:t>
                      </a:r>
                      <a:endParaRPr lang="en-GB" sz="1800" dirty="0" smtClean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475">
                <a:tc>
                  <a:txBody>
                    <a:bodyPr/>
                    <a:lstStyle/>
                    <a:p>
                      <a:pPr marL="215900" hangingPunct="0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they 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are</a:t>
                      </a:r>
                      <a:r>
                        <a:rPr lang="en-GB" sz="1800" dirty="0">
                          <a:effectLst/>
                          <a:latin typeface="Arial"/>
                        </a:rPr>
                        <a:t> writ</a:t>
                      </a:r>
                      <a:r>
                        <a:rPr lang="en-GB" sz="1800" b="1" dirty="0">
                          <a:effectLst/>
                          <a:latin typeface="Arial"/>
                        </a:rPr>
                        <a:t>ing</a:t>
                      </a:r>
                      <a:endParaRPr lang="en-GB" sz="1800" dirty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  <a:latin typeface="Arial"/>
                        </a:rPr>
                        <a:t>oni píšou (právě</a:t>
                      </a:r>
                      <a:r>
                        <a:rPr lang="cs-CZ" sz="1800" baseline="0" dirty="0" smtClean="0">
                          <a:effectLst/>
                          <a:latin typeface="Arial"/>
                        </a:rPr>
                        <a:t> teď)</a:t>
                      </a:r>
                      <a:endParaRPr lang="en-GB" sz="1800" dirty="0" smtClean="0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41112" y="3449122"/>
            <a:ext cx="5083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Zkuste další slovesa v průběhovém čase:</a:t>
            </a:r>
            <a:endParaRPr lang="cs-CZ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1112" y="3936298"/>
            <a:ext cx="1552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Sit</a:t>
            </a:r>
            <a:r>
              <a:rPr lang="cs-CZ" dirty="0" smtClean="0"/>
              <a:t>,  </a:t>
            </a:r>
            <a:r>
              <a:rPr lang="cs-CZ" dirty="0" err="1" smtClean="0"/>
              <a:t>read</a:t>
            </a:r>
            <a:r>
              <a:rPr lang="cs-CZ" dirty="0" smtClean="0"/>
              <a:t>, ……..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0583" y="6165304"/>
            <a:ext cx="7560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Výborně, pokračování v příští hodině !!!</a:t>
            </a:r>
            <a:endParaRPr lang="cs-CZ" sz="20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30533"/>
            <a:ext cx="1889606" cy="1634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4328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39388"/>
            <a:ext cx="915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Zdroje:</a:t>
            </a:r>
            <a:endParaRPr lang="cs-CZ" sz="20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908720"/>
            <a:ext cx="2714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 office.microsoft.com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66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650</Words>
  <Application>Microsoft Office PowerPoint</Application>
  <PresentationFormat>Předvádění na obrazovce (4:3)</PresentationFormat>
  <Paragraphs>213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Základní škola praktická Rožnov p. R.</cp:lastModifiedBy>
  <cp:revision>33</cp:revision>
  <dcterms:created xsi:type="dcterms:W3CDTF">2013-02-01T08:49:20Z</dcterms:created>
  <dcterms:modified xsi:type="dcterms:W3CDTF">2013-02-04T07:22:26Z</dcterms:modified>
</cp:coreProperties>
</file>