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1" r:id="rId4"/>
    <p:sldId id="267" r:id="rId5"/>
    <p:sldId id="264" r:id="rId6"/>
    <p:sldId id="262" r:id="rId7"/>
    <p:sldId id="265" r:id="rId8"/>
    <p:sldId id="266" r:id="rId9"/>
    <p:sldId id="263" r:id="rId10"/>
    <p:sldId id="268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69B6-470F-4B85-9960-B2547CE2B95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8685E-1E94-4C2E-9D68-3EDACA0E479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69B6-470F-4B85-9960-B2547CE2B95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8685E-1E94-4C2E-9D68-3EDACA0E47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69B6-470F-4B85-9960-B2547CE2B95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E898685E-1E94-4C2E-9D68-3EDACA0E47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69B6-470F-4B85-9960-B2547CE2B95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8685E-1E94-4C2E-9D68-3EDACA0E47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69B6-470F-4B85-9960-B2547CE2B95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8685E-1E94-4C2E-9D68-3EDACA0E47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69B6-470F-4B85-9960-B2547CE2B95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8685E-1E94-4C2E-9D68-3EDACA0E47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69B6-470F-4B85-9960-B2547CE2B95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8685E-1E94-4C2E-9D68-3EDACA0E47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69B6-470F-4B85-9960-B2547CE2B95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8685E-1E94-4C2E-9D68-3EDACA0E47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69B6-470F-4B85-9960-B2547CE2B95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8685E-1E94-4C2E-9D68-3EDACA0E47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69B6-470F-4B85-9960-B2547CE2B95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8685E-1E94-4C2E-9D68-3EDACA0E47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69B6-470F-4B85-9960-B2547CE2B95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8685E-1E94-4C2E-9D68-3EDACA0E47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81769B6-470F-4B85-9960-B2547CE2B95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898685E-1E94-4C2E-9D68-3EDACA0E479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5/5a/Gray1018.pn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0/0e/Taste_bud.sv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1/1a/Saccharose2.sv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9.png"/><Relationship Id="rId2" Type="http://schemas.openxmlformats.org/officeDocument/2006/relationships/hyperlink" Target="//upload.wikimedia.org/wikipedia/commons/c/c5/Zitronens%C3%A4ure_-_Citric_acid.sv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d/db/L-Glutamins%C3%A4ure_-_L-Glutamic_acid.svg" TargetMode="External"/><Relationship Id="rId5" Type="http://schemas.openxmlformats.org/officeDocument/2006/relationships/image" Target="../media/image8.png"/><Relationship Id="rId4" Type="http://schemas.openxmlformats.org/officeDocument/2006/relationships/hyperlink" Target="//upload.wikimedia.org/wikipedia/commons/f/f8/Chinin.sv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//upload.wikimedia.org/wikipedia/commons/6/69/Sweet_receptor_%2B_glucose.svg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accharose2.svg" TargetMode="External"/><Relationship Id="rId7" Type="http://schemas.openxmlformats.org/officeDocument/2006/relationships/hyperlink" Target="http://en.wikipedia.org/wiki/File:Gray1018.png" TargetMode="External"/><Relationship Id="rId2" Type="http://schemas.openxmlformats.org/officeDocument/2006/relationships/hyperlink" Target="http://en.wikipedia.org/wiki/File:Taste_bud.sv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Chinin.svg" TargetMode="External"/><Relationship Id="rId5" Type="http://schemas.openxmlformats.org/officeDocument/2006/relationships/hyperlink" Target="http://commons.wikimedia.org/wiki/File:Zitronens%C3%A4ure_-_Citric_acid.svg" TargetMode="External"/><Relationship Id="rId4" Type="http://schemas.openxmlformats.org/officeDocument/2006/relationships/hyperlink" Target="http://commons.wikimedia.org/wiki/File:NaCl_polyhedra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984741"/>
          </a:xfrm>
        </p:spPr>
        <p:txBody>
          <a:bodyPr>
            <a:normAutofit/>
          </a:bodyPr>
          <a:lstStyle/>
          <a:p>
            <a:r>
              <a:rPr lang="cs-CZ" sz="4000" i="1" dirty="0" smtClean="0">
                <a:solidFill>
                  <a:srgbClr val="FF0000"/>
                </a:solidFill>
              </a:rPr>
              <a:t>Ústrojí </a:t>
            </a:r>
            <a:r>
              <a:rPr lang="cs-CZ" sz="4000" i="1" dirty="0" smtClean="0">
                <a:solidFill>
                  <a:srgbClr val="FF0000"/>
                </a:solidFill>
              </a:rPr>
              <a:t>chuti</a:t>
            </a:r>
            <a:endParaRPr lang="cs-CZ" sz="4000" b="1" i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78629" y="213285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</a:t>
            </a:r>
            <a:r>
              <a:rPr lang="cs-CZ" sz="2000" b="1" dirty="0" smtClean="0">
                <a:solidFill>
                  <a:schemeClr val="tx1"/>
                </a:solidFill>
              </a:rPr>
              <a:t>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</a:t>
            </a:r>
            <a:r>
              <a:rPr lang="cs-CZ" sz="2000" b="1" dirty="0" smtClean="0">
                <a:solidFill>
                  <a:schemeClr val="tx1"/>
                </a:solidFill>
              </a:rPr>
              <a:t>Ing. Lubor Dvořák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</a:t>
            </a:r>
            <a:r>
              <a:rPr lang="cs-CZ" sz="2000" dirty="0" smtClean="0">
                <a:solidFill>
                  <a:schemeClr val="tx1"/>
                </a:solidFill>
              </a:rPr>
              <a:t>VY_32_INOVACE_05_A_18 </a:t>
            </a:r>
            <a:r>
              <a:rPr lang="cs-CZ" sz="2000" dirty="0" smtClean="0">
                <a:solidFill>
                  <a:schemeClr val="tx1"/>
                </a:solidFill>
              </a:rPr>
              <a:t>Ústrojí </a:t>
            </a:r>
            <a:r>
              <a:rPr lang="cs-CZ" sz="2000" dirty="0" smtClean="0"/>
              <a:t>chuti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</a:t>
            </a:r>
            <a:r>
              <a:rPr lang="cs-CZ" sz="2000" dirty="0"/>
              <a:t>Biologie </a:t>
            </a:r>
            <a:r>
              <a:rPr lang="cs-CZ" sz="2000" dirty="0" smtClean="0"/>
              <a:t>člověka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73987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3769388"/>
              </p:ext>
            </p:extLst>
          </p:nvPr>
        </p:nvGraphicFramePr>
        <p:xfrm>
          <a:off x="1043608" y="1196752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Ing. Lubor Dvořák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4/2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19/2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VIII.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Biologie člověka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Orgánové soustavy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Ústrojí </a:t>
                      </a:r>
                      <a:r>
                        <a:rPr lang="cs-CZ" sz="1800" dirty="0" smtClean="0"/>
                        <a:t>chuti</a:t>
                      </a:r>
                      <a:endParaRPr lang="cs-CZ" sz="1800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Chuťové buňky, chuťové pohárky, chemoreceptory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3578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</a:t>
            </a:r>
            <a:r>
              <a:rPr lang="cs-CZ" dirty="0" smtClean="0"/>
              <a:t>strojí chuti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Chuťové buňky – uloženy </a:t>
            </a:r>
          </a:p>
          <a:p>
            <a:r>
              <a:rPr lang="cs-CZ" dirty="0"/>
              <a:t> </a:t>
            </a:r>
            <a:r>
              <a:rPr lang="cs-CZ" dirty="0" smtClean="0"/>
              <a:t>v chuťových pohárcích = chemoreceptor -</a:t>
            </a:r>
          </a:p>
          <a:p>
            <a:r>
              <a:rPr lang="cs-CZ" dirty="0"/>
              <a:t> </a:t>
            </a:r>
            <a:r>
              <a:rPr lang="cs-CZ" dirty="0" smtClean="0"/>
              <a:t>				na povrchu jazyka</a:t>
            </a:r>
          </a:p>
          <a:p>
            <a:endParaRPr lang="cs-CZ" dirty="0"/>
          </a:p>
          <a:p>
            <a:r>
              <a:rPr lang="cs-CZ" dirty="0" smtClean="0"/>
              <a:t> částečně i v dutině ústní – patro + nosohltan, hrtan, jícen</a:t>
            </a:r>
          </a:p>
          <a:p>
            <a:endParaRPr lang="cs-CZ" dirty="0"/>
          </a:p>
          <a:p>
            <a:r>
              <a:rPr lang="cs-CZ" dirty="0" smtClean="0"/>
              <a:t> u dětí i ve sliznici tváří a rtů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71271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ile:Gray1018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8255" y="-9484"/>
            <a:ext cx="667986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540282"/>
            <a:ext cx="27179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Chuťové pohárky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41639305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Taste bud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04664"/>
            <a:ext cx="7257281" cy="6141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58852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Chuťové buňky a vjemy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</a:p>
          <a:p>
            <a:r>
              <a:rPr lang="cs-CZ" dirty="0" smtClean="0"/>
              <a:t>mohou reagovat na látky</a:t>
            </a:r>
          </a:p>
          <a:p>
            <a:r>
              <a:rPr lang="cs-CZ" dirty="0"/>
              <a:t> </a:t>
            </a:r>
            <a:r>
              <a:rPr lang="cs-CZ" dirty="0" smtClean="0"/>
              <a:t>				rozpuštěné ve slinách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Čtyři základní chuťové vjemy:</a:t>
            </a:r>
          </a:p>
          <a:p>
            <a:r>
              <a:rPr lang="cs-CZ" dirty="0" smtClean="0"/>
              <a:t>Sladkost</a:t>
            </a:r>
          </a:p>
          <a:p>
            <a:r>
              <a:rPr lang="cs-CZ" dirty="0" smtClean="0"/>
              <a:t>Slanost</a:t>
            </a:r>
          </a:p>
          <a:p>
            <a:r>
              <a:rPr lang="cs-CZ" dirty="0" smtClean="0"/>
              <a:t>Kyselost</a:t>
            </a:r>
          </a:p>
          <a:p>
            <a:r>
              <a:rPr lang="cs-CZ" dirty="0" smtClean="0"/>
              <a:t>Hořkost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49531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Saccharose2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4646975" cy="2397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044202" y="1052736"/>
            <a:ext cx="17048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Sacharóza</a:t>
            </a:r>
            <a:endParaRPr lang="cs-CZ" sz="2800" b="1" i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025704"/>
            <a:ext cx="4164301" cy="35694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76864" y="4437112"/>
            <a:ext cx="32224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Sůl kuchyňská - </a:t>
            </a:r>
            <a:r>
              <a:rPr lang="cs-CZ" sz="2800" b="1" i="1" dirty="0" err="1" smtClean="0"/>
              <a:t>NaCl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41166940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ile:Zitronensäure - Citric acid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836712"/>
            <a:ext cx="3972852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086533" y="1196752"/>
            <a:ext cx="29000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Kyselina citronová</a:t>
            </a:r>
            <a:endParaRPr lang="cs-CZ" sz="2800" b="1" i="1" dirty="0"/>
          </a:p>
        </p:txBody>
      </p:sp>
      <p:pic>
        <p:nvPicPr>
          <p:cNvPr id="3076" name="Picture 4" descr="File:Chinin.sv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212976"/>
            <a:ext cx="4000500" cy="2095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86883" y="5877272"/>
            <a:ext cx="1114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Chinin</a:t>
            </a:r>
            <a:endParaRPr lang="cs-CZ" sz="2800" b="1" i="1" dirty="0"/>
          </a:p>
        </p:txBody>
      </p:sp>
      <p:pic>
        <p:nvPicPr>
          <p:cNvPr id="3078" name="Picture 6" descr="File:L-Glutaminsäure - L-Glutamic acid.sv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6531" y="3396630"/>
            <a:ext cx="3656337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85386" y="5877272"/>
            <a:ext cx="24433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GLU - </a:t>
            </a:r>
            <a:r>
              <a:rPr lang="cs-CZ" sz="2800" b="1" i="1" dirty="0" err="1" smtClean="0"/>
              <a:t>Glutamin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1922212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Ostatní chuťové vjemy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vznikají kombinací základních</a:t>
            </a:r>
          </a:p>
          <a:p>
            <a:r>
              <a:rPr lang="cs-CZ" dirty="0"/>
              <a:t> </a:t>
            </a:r>
            <a:r>
              <a:rPr lang="cs-CZ" dirty="0" smtClean="0"/>
              <a:t>				chuťových vjemů</a:t>
            </a:r>
          </a:p>
          <a:p>
            <a:endParaRPr lang="cs-CZ" dirty="0"/>
          </a:p>
          <a:p>
            <a:r>
              <a:rPr lang="cs-CZ" dirty="0" smtClean="0"/>
              <a:t> lépe vyvinuté chuťové buňky – jemnější chuť</a:t>
            </a:r>
          </a:p>
          <a:p>
            <a:r>
              <a:rPr lang="cs-CZ" dirty="0"/>
              <a:t> </a:t>
            </a:r>
            <a:r>
              <a:rPr lang="cs-CZ" dirty="0" smtClean="0"/>
              <a:t>- degustátoři = ochutnávači – vína, potraviny</a:t>
            </a:r>
          </a:p>
          <a:p>
            <a:endParaRPr lang="cs-CZ" dirty="0"/>
          </a:p>
          <a:p>
            <a:r>
              <a:rPr lang="cs-CZ" dirty="0" smtClean="0"/>
              <a:t>Chuť – význam pro reflexní vylučování slin</a:t>
            </a:r>
          </a:p>
          <a:p>
            <a:r>
              <a:rPr lang="cs-CZ" dirty="0"/>
              <a:t> </a:t>
            </a:r>
            <a:r>
              <a:rPr lang="cs-CZ" dirty="0" smtClean="0"/>
              <a:t>		a dalších trávicích šťáv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54806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Sweet receptor + glucose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58" y="7996"/>
            <a:ext cx="5776837" cy="6850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012160" y="1268760"/>
            <a:ext cx="288032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i="1" dirty="0" smtClean="0"/>
              <a:t>Vazebné místo na receptoru T1R pro sladkou chuť; modře je molekula glukózy, kolem ní jsou v aktivním centru uspořádané aminokyseliny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7206731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ČERNÍK, Vladimír, Vítězslav BIČÍK a Zdeněk MARTINEC. Přírodopis: pro žáky základní školy (8. ročník) a nižší ročníky víceletých gymnázií. 1. vyd. Praha: SPN - pedagogické nakladatelství, 1998, 80 s. ISBN 80-859-3797-2. </a:t>
            </a:r>
          </a:p>
          <a:p>
            <a:r>
              <a:rPr lang="pt-BR" dirty="0" smtClean="0">
                <a:effectLst/>
              </a:rPr>
              <a:t>AUTOR NEUVEDEN. </a:t>
            </a:r>
            <a:r>
              <a:rPr lang="pt-BR" i="1" dirty="0" smtClean="0">
                <a:effectLst/>
              </a:rPr>
              <a:t>http://en.wikipedia.org/wiki/Taste</a:t>
            </a:r>
            <a:r>
              <a:rPr lang="pt-BR" dirty="0" smtClean="0">
                <a:effectLst/>
              </a:rPr>
              <a:t> [online]. [cit. 4.2.2013]. Dostupný na WWW: </a:t>
            </a:r>
            <a:r>
              <a:rPr lang="pt-BR" dirty="0" smtClean="0">
                <a:effectLst/>
                <a:hlinkClick r:id="rId2"/>
              </a:rPr>
              <a:t>http://en.wikipedia.org/wiki/File:Taste_bud.svg</a:t>
            </a:r>
            <a:endParaRPr lang="cs-CZ" dirty="0" smtClean="0">
              <a:effectLst/>
            </a:endParaRPr>
          </a:p>
          <a:p>
            <a:r>
              <a:rPr lang="pt-BR" dirty="0" smtClean="0">
                <a:effectLst/>
              </a:rPr>
              <a:t>AUTOR NEUVEDEN. </a:t>
            </a:r>
            <a:r>
              <a:rPr lang="pt-BR" i="1" dirty="0" smtClean="0">
                <a:effectLst/>
              </a:rPr>
              <a:t>http://de.wikipedia.org/wiki/Gustatorische_Wahrnehmung</a:t>
            </a:r>
            <a:r>
              <a:rPr lang="pt-BR" dirty="0" smtClean="0">
                <a:effectLst/>
              </a:rPr>
              <a:t> [online]. [cit. 4.2.2013]. Dostupný na WWW: </a:t>
            </a:r>
            <a:r>
              <a:rPr lang="pt-BR" dirty="0" smtClean="0">
                <a:effectLst/>
                <a:hlinkClick r:id="rId3"/>
              </a:rPr>
              <a:t>http://commons.wikimedia.org/wiki/File:Saccharose2.svg</a:t>
            </a:r>
            <a:endParaRPr lang="cs-CZ" dirty="0" smtClean="0">
              <a:effectLst/>
            </a:endParaRPr>
          </a:p>
          <a:p>
            <a:r>
              <a:rPr lang="pt-BR" dirty="0" smtClean="0">
                <a:effectLst/>
              </a:rPr>
              <a:t>AUTOR NEUVEDEN. </a:t>
            </a:r>
            <a:r>
              <a:rPr lang="pt-BR" i="1" dirty="0" smtClean="0">
                <a:effectLst/>
              </a:rPr>
              <a:t>http://de.wikipedia.org/wiki/Gustatorische_Wahrnehmung</a:t>
            </a:r>
            <a:r>
              <a:rPr lang="pt-BR" dirty="0" smtClean="0">
                <a:effectLst/>
              </a:rPr>
              <a:t> [online]. [cit. 4.2.2013]. Dostupný na WWW: </a:t>
            </a:r>
            <a:r>
              <a:rPr lang="pt-BR" dirty="0" smtClean="0">
                <a:effectLst/>
                <a:hlinkClick r:id="rId4"/>
              </a:rPr>
              <a:t>http://commons.wikimedia.org/wiki/File:NaCl_polyhedra.png</a:t>
            </a:r>
            <a:endParaRPr lang="cs-CZ" dirty="0" smtClean="0">
              <a:effectLst/>
            </a:endParaRPr>
          </a:p>
          <a:p>
            <a:r>
              <a:rPr lang="pt-BR" dirty="0" smtClean="0">
                <a:effectLst/>
              </a:rPr>
              <a:t>AUTOR NEUVEDEN. </a:t>
            </a:r>
            <a:r>
              <a:rPr lang="pt-BR" i="1" dirty="0" smtClean="0">
                <a:effectLst/>
              </a:rPr>
              <a:t>http://de.wikipedia.org/wiki/Gustatorische_Wahrnehmung</a:t>
            </a:r>
            <a:r>
              <a:rPr lang="pt-BR" dirty="0" smtClean="0">
                <a:effectLst/>
              </a:rPr>
              <a:t> [online]. [cit. 4.2.2013]. Dostupný na WWW: </a:t>
            </a:r>
            <a:r>
              <a:rPr lang="pt-BR" dirty="0" smtClean="0">
                <a:effectLst/>
                <a:hlinkClick r:id="rId5"/>
              </a:rPr>
              <a:t>http://commons.wikimedia.org/wiki/File:Zitronens%C3%A4ure_-_Citric_acid.svg</a:t>
            </a:r>
            <a:endParaRPr lang="cs-CZ" dirty="0" smtClean="0">
              <a:effectLst/>
            </a:endParaRPr>
          </a:p>
          <a:p>
            <a:r>
              <a:rPr lang="pt-BR" dirty="0" smtClean="0">
                <a:effectLst/>
              </a:rPr>
              <a:t>AUTOR NEUVEDEN. </a:t>
            </a:r>
            <a:r>
              <a:rPr lang="pt-BR" i="1" dirty="0" smtClean="0">
                <a:effectLst/>
              </a:rPr>
              <a:t>http://de.wikipedia.org/wiki/Gustatorische_Wahrnehmung</a:t>
            </a:r>
            <a:r>
              <a:rPr lang="pt-BR" dirty="0" smtClean="0">
                <a:effectLst/>
              </a:rPr>
              <a:t> [online]. [cit. 4.2.2013]. Dostupný na WWW: </a:t>
            </a:r>
            <a:r>
              <a:rPr lang="pt-BR" dirty="0" smtClean="0">
                <a:effectLst/>
                <a:hlinkClick r:id="rId6"/>
              </a:rPr>
              <a:t>http://commons.wikimedia.org/wiki/File:Chinin.svg</a:t>
            </a:r>
            <a:endParaRPr lang="cs-CZ" dirty="0" smtClean="0">
              <a:effectLst/>
            </a:endParaRPr>
          </a:p>
          <a:p>
            <a:r>
              <a:rPr lang="pt-BR" dirty="0" smtClean="0">
                <a:effectLst/>
              </a:rPr>
              <a:t>AUTOR NEUVEDEN. </a:t>
            </a:r>
            <a:r>
              <a:rPr lang="pt-BR" i="1" dirty="0" smtClean="0">
                <a:effectLst/>
              </a:rPr>
              <a:t>http://de.wikipedia.org/wiki/Gustatorische_Wahrnehmung</a:t>
            </a:r>
            <a:r>
              <a:rPr lang="pt-BR" dirty="0" smtClean="0">
                <a:effectLst/>
              </a:rPr>
              <a:t> [online]. [cit. 4.2.2013]. Dostupný na WWW: http://commons.wikimedia.org/wiki/File:L-Glutamins%C3%A4ure_-_L-Glutamic_acid.svg </a:t>
            </a:r>
            <a:endParaRPr lang="cs-CZ" dirty="0" smtClean="0">
              <a:effectLst/>
            </a:endParaRPr>
          </a:p>
          <a:p>
            <a:r>
              <a:rPr lang="pt-BR" dirty="0" smtClean="0">
                <a:effectLst/>
              </a:rPr>
              <a:t>AUTOR NEUVEDEN. </a:t>
            </a:r>
            <a:r>
              <a:rPr lang="pt-BR" i="1" dirty="0" smtClean="0">
                <a:effectLst/>
              </a:rPr>
              <a:t>http://en.wikipedia.org/wiki/Taste_bud</a:t>
            </a:r>
            <a:r>
              <a:rPr lang="pt-BR" dirty="0" smtClean="0">
                <a:effectLst/>
              </a:rPr>
              <a:t> [online]. [cit. 4.2.2013]. Dostupný na WWW: </a:t>
            </a:r>
            <a:r>
              <a:rPr lang="pt-BR" dirty="0" smtClean="0">
                <a:effectLst/>
                <a:hlinkClick r:id="rId7"/>
              </a:rPr>
              <a:t>http://en.wikipedia.org/wiki/File:Gray1018.png</a:t>
            </a:r>
            <a:endParaRPr lang="cs-CZ" dirty="0" smtClean="0">
              <a:effectLst/>
            </a:endParaRPr>
          </a:p>
          <a:p>
            <a:r>
              <a:rPr lang="pt-BR" dirty="0" smtClean="0">
                <a:effectLst/>
              </a:rPr>
              <a:t>AUTOR NEUVEDEN. </a:t>
            </a:r>
            <a:r>
              <a:rPr lang="pt-BR" i="1" dirty="0" smtClean="0">
                <a:effectLst/>
              </a:rPr>
              <a:t>http://cs.wikipedia.org/wiki/Chu%C5%A5ov%C3%BD_receptor</a:t>
            </a:r>
            <a:r>
              <a:rPr lang="pt-BR" dirty="0" smtClean="0">
                <a:effectLst/>
              </a:rPr>
              <a:t> [online]. [cit. 4.2.2013]. Dostupný na WWW: http://cs.wikipedia.org/wiki/Soubor:Sweet_receptor_%2B_glucose.svg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906059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Vlastní 1">
      <a:majorFont>
        <a:latin typeface="Arial"/>
        <a:ea typeface=""/>
        <a:cs typeface=""/>
      </a:majorFont>
      <a:minorFont>
        <a:latin typeface="Calibri"/>
        <a:ea typeface=""/>
        <a:cs typeface="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73</TotalTime>
  <Words>357</Words>
  <Application>Microsoft Office PowerPoint</Application>
  <PresentationFormat>Předvádění na obrazovce (4:3)</PresentationFormat>
  <Paragraphs>69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Vrchol</vt:lpstr>
      <vt:lpstr>Ústrojí chuti</vt:lpstr>
      <vt:lpstr>Prezentace aplikace PowerPoint</vt:lpstr>
      <vt:lpstr>Ústrojí chuti</vt:lpstr>
      <vt:lpstr>Prezentace aplikace PowerPoint</vt:lpstr>
      <vt:lpstr>Prezentace aplikace PowerPoint</vt:lpstr>
      <vt:lpstr>Chuťové buňky a vjemy</vt:lpstr>
      <vt:lpstr>Prezentace aplikace PowerPoint</vt:lpstr>
      <vt:lpstr>Prezentace aplikace PowerPoint</vt:lpstr>
      <vt:lpstr>Ostatní chuťové vjemy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Ústrojí chuti</dc:title>
  <dc:creator>Lubor</dc:creator>
  <cp:lastModifiedBy>Lubor</cp:lastModifiedBy>
  <cp:revision>25</cp:revision>
  <dcterms:created xsi:type="dcterms:W3CDTF">2013-02-04T08:11:09Z</dcterms:created>
  <dcterms:modified xsi:type="dcterms:W3CDTF">2013-02-04T09:24:18Z</dcterms:modified>
</cp:coreProperties>
</file>