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60" r:id="rId5"/>
    <p:sldId id="257" r:id="rId6"/>
    <p:sldId id="259" r:id="rId7"/>
    <p:sldId id="258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E1F33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10.2.2013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10.2.2013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10.2.2013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10.2.2013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10.2.2013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10.2.2013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10.2.2013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10.2.2013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10.2.2013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10.2.2013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10.2.2013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66"/>
            </a:gs>
            <a:gs pos="100000">
              <a:srgbClr val="E1F337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pPr/>
              <a:t>10.2.2013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85646613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VY_32_INOVACE_09_ANGLIČTINA V. ROČNÍK_A 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/ AN, SOME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0332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3715761720"/>
              </p:ext>
            </p:extLst>
          </p:nvPr>
        </p:nvGraphicFramePr>
        <p:xfrm>
          <a:off x="1431335" y="1594447"/>
          <a:ext cx="6281329" cy="4537470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správnému používání neurčitého členu a/an a zájmena some.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Angličtina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Umí používat 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neurčitý člen ve spojení s podstatnými jmény a ví, kdy použít ve větě zájmeno some.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Some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money, some cheese, some apples, some eggs….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2591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3744416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OPAKOVÁNÍ  a/</a:t>
            </a:r>
            <a:r>
              <a:rPr lang="cs-CZ" sz="3200" b="1" smtClean="0"/>
              <a:t>an</a:t>
            </a:r>
            <a:endParaRPr lang="cs-CZ" sz="3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484784"/>
            <a:ext cx="7560840" cy="17526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Připomeň si pravidlo:</a:t>
            </a:r>
          </a:p>
          <a:p>
            <a:pPr algn="l"/>
            <a:r>
              <a:rPr lang="cs-CZ" sz="2800" dirty="0">
                <a:solidFill>
                  <a:schemeClr val="tx1"/>
                </a:solidFill>
              </a:rPr>
              <a:t>r</a:t>
            </a:r>
            <a:r>
              <a:rPr lang="cs-CZ" sz="2800" dirty="0" smtClean="0">
                <a:solidFill>
                  <a:schemeClr val="tx1"/>
                </a:solidFill>
              </a:rPr>
              <a:t>ozhodující je začáteční hláska – samohláska  -  an</a:t>
            </a:r>
          </a:p>
          <a:p>
            <a:pPr algn="l"/>
            <a:r>
              <a:rPr lang="cs-CZ" sz="2800" dirty="0">
                <a:solidFill>
                  <a:schemeClr val="tx1"/>
                </a:solidFill>
              </a:rPr>
              <a:t>	</a:t>
            </a:r>
            <a:r>
              <a:rPr lang="cs-CZ" sz="2800" dirty="0" smtClean="0">
                <a:solidFill>
                  <a:schemeClr val="tx1"/>
                </a:solidFill>
              </a:rPr>
              <a:t>				 souhláska     -   a</a:t>
            </a:r>
          </a:p>
          <a:p>
            <a:pPr algn="l"/>
            <a:endParaRPr lang="cs-CZ" sz="2800" dirty="0">
              <a:solidFill>
                <a:schemeClr val="tx1"/>
              </a:solidFill>
            </a:endParaRPr>
          </a:p>
          <a:p>
            <a:pPr algn="l"/>
            <a:endParaRPr lang="cs-CZ" sz="2800" dirty="0" smtClean="0">
              <a:solidFill>
                <a:schemeClr val="tx1"/>
              </a:solidFill>
            </a:endParaRPr>
          </a:p>
          <a:p>
            <a:pPr algn="l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755576" y="3429000"/>
            <a:ext cx="7653536" cy="25488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dirty="0" smtClean="0">
                <a:solidFill>
                  <a:schemeClr val="tx1"/>
                </a:solidFill>
              </a:rPr>
              <a:t>a </a:t>
            </a:r>
            <a:r>
              <a:rPr lang="cs-CZ" dirty="0" smtClean="0">
                <a:solidFill>
                  <a:srgbClr val="C00000"/>
                </a:solidFill>
              </a:rPr>
              <a:t>b</a:t>
            </a:r>
            <a:r>
              <a:rPr lang="cs-CZ" dirty="0" smtClean="0">
                <a:solidFill>
                  <a:schemeClr val="tx1"/>
                </a:solidFill>
              </a:rPr>
              <a:t>oy 			an </a:t>
            </a:r>
            <a:r>
              <a:rPr lang="cs-CZ" dirty="0" smtClean="0">
                <a:solidFill>
                  <a:srgbClr val="C00000"/>
                </a:solidFill>
              </a:rPr>
              <a:t>E</a:t>
            </a:r>
            <a:r>
              <a:rPr lang="cs-CZ" dirty="0" smtClean="0">
                <a:solidFill>
                  <a:schemeClr val="tx1"/>
                </a:solidFill>
              </a:rPr>
              <a:t>nglish boy</a:t>
            </a:r>
            <a:endParaRPr lang="cs-CZ" dirty="0">
              <a:solidFill>
                <a:schemeClr val="tx1"/>
              </a:solidFill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an </a:t>
            </a:r>
            <a:r>
              <a:rPr lang="cs-CZ" dirty="0" smtClean="0">
                <a:solidFill>
                  <a:srgbClr val="C00000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pple			a </a:t>
            </a:r>
            <a:r>
              <a:rPr lang="cs-CZ" dirty="0" smtClean="0">
                <a:solidFill>
                  <a:srgbClr val="C00000"/>
                </a:solidFill>
              </a:rPr>
              <a:t>b</a:t>
            </a:r>
            <a:r>
              <a:rPr lang="cs-CZ" dirty="0" smtClean="0">
                <a:solidFill>
                  <a:schemeClr val="tx1"/>
                </a:solidFill>
              </a:rPr>
              <a:t>ig apple</a:t>
            </a:r>
          </a:p>
          <a:p>
            <a:pPr algn="l"/>
            <a:r>
              <a:rPr lang="cs-CZ" dirty="0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u</a:t>
            </a:r>
            <a:r>
              <a:rPr lang="cs-CZ" dirty="0" smtClean="0">
                <a:solidFill>
                  <a:schemeClr val="tx1"/>
                </a:solidFill>
              </a:rPr>
              <a:t>niversity			an </a:t>
            </a:r>
            <a:r>
              <a:rPr lang="cs-CZ" dirty="0" smtClean="0">
                <a:solidFill>
                  <a:srgbClr val="C00000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merican university</a:t>
            </a:r>
          </a:p>
          <a:p>
            <a:pPr algn="l"/>
            <a:r>
              <a:rPr lang="cs-CZ" dirty="0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m</a:t>
            </a:r>
            <a:r>
              <a:rPr lang="cs-CZ" dirty="0" smtClean="0">
                <a:solidFill>
                  <a:schemeClr val="tx1"/>
                </a:solidFill>
              </a:rPr>
              <a:t>an			an </a:t>
            </a:r>
            <a:r>
              <a:rPr lang="cs-CZ" dirty="0" smtClean="0">
                <a:solidFill>
                  <a:srgbClr val="C00000"/>
                </a:solidFill>
              </a:rPr>
              <a:t>o</a:t>
            </a:r>
            <a:r>
              <a:rPr lang="cs-CZ" dirty="0" smtClean="0">
                <a:solidFill>
                  <a:schemeClr val="tx1"/>
                </a:solidFill>
              </a:rPr>
              <a:t>ld man</a:t>
            </a:r>
          </a:p>
          <a:p>
            <a:pPr algn="l"/>
            <a:r>
              <a:rPr lang="cs-CZ" dirty="0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n </a:t>
            </a:r>
            <a:r>
              <a:rPr lang="cs-CZ" dirty="0" smtClean="0">
                <a:solidFill>
                  <a:srgbClr val="C00000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irport			a </a:t>
            </a:r>
            <a:r>
              <a:rPr lang="cs-CZ" dirty="0" smtClean="0">
                <a:solidFill>
                  <a:srgbClr val="C00000"/>
                </a:solidFill>
              </a:rPr>
              <a:t>n</a:t>
            </a:r>
            <a:r>
              <a:rPr lang="cs-CZ" dirty="0" smtClean="0">
                <a:solidFill>
                  <a:schemeClr val="tx1"/>
                </a:solidFill>
              </a:rPr>
              <a:t>ew airport</a:t>
            </a:r>
          </a:p>
          <a:p>
            <a:endParaRPr lang="cs-CZ" dirty="0"/>
          </a:p>
        </p:txBody>
      </p:sp>
      <p:pic>
        <p:nvPicPr>
          <p:cNvPr id="2050" name="Picture 2" descr="C:\Users\Marcela\AppData\Local\Microsoft\Windows\Temporary Internet Files\Content.IE5\R2RJ7U0H\MP9004031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569856"/>
            <a:ext cx="1368152" cy="915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arcela\AppData\Local\Microsoft\Windows\Temporary Internet Files\Content.IE5\6F8KXRNS\MP90044829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013176"/>
            <a:ext cx="934064" cy="140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arcela\AppData\Local\Microsoft\Windows\Temporary Internet Files\Content.IE5\R2RJ7U0H\MC9003105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18970" y="5256312"/>
            <a:ext cx="1448974" cy="112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538736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Choose a or an</a:t>
            </a:r>
            <a:r>
              <a:rPr lang="cs-CZ" dirty="0"/>
              <a:t>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8400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__ boy					__ university</a:t>
            </a:r>
          </a:p>
          <a:p>
            <a:pPr marL="0" indent="0">
              <a:buNone/>
            </a:pPr>
            <a:r>
              <a:rPr lang="cs-CZ" dirty="0" smtClean="0"/>
              <a:t>__ orange					__ hour </a:t>
            </a:r>
          </a:p>
          <a:p>
            <a:pPr marL="0" indent="0">
              <a:buNone/>
            </a:pPr>
            <a:r>
              <a:rPr lang="cs-CZ" dirty="0" smtClean="0"/>
              <a:t>__ game					__ animal</a:t>
            </a:r>
          </a:p>
          <a:p>
            <a:pPr marL="0" indent="0">
              <a:buNone/>
            </a:pPr>
            <a:r>
              <a:rPr lang="cs-CZ" dirty="0" smtClean="0"/>
              <a:t>__ banana					__ horse</a:t>
            </a:r>
          </a:p>
          <a:p>
            <a:pPr marL="0" indent="0">
              <a:buNone/>
            </a:pPr>
            <a:r>
              <a:rPr lang="cs-CZ" dirty="0" smtClean="0"/>
              <a:t>__ car					__ camera</a:t>
            </a:r>
          </a:p>
          <a:p>
            <a:pPr marL="0" indent="0">
              <a:buNone/>
            </a:pPr>
            <a:r>
              <a:rPr lang="cs-CZ" dirty="0" smtClean="0"/>
              <a:t>__ computer				__ apple</a:t>
            </a:r>
          </a:p>
          <a:p>
            <a:pPr marL="0" indent="0">
              <a:buNone/>
            </a:pPr>
            <a:r>
              <a:rPr lang="cs-CZ" dirty="0" smtClean="0"/>
              <a:t>__ exercice book			__ pencil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419872" y="2197015"/>
            <a:ext cx="156247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a</a:t>
            </a:r>
            <a:endParaRPr lang="cs-CZ" sz="5400" dirty="0"/>
          </a:p>
        </p:txBody>
      </p:sp>
      <p:sp>
        <p:nvSpPr>
          <p:cNvPr id="8" name="Obdélník 7"/>
          <p:cNvSpPr/>
          <p:nvPr/>
        </p:nvSpPr>
        <p:spPr>
          <a:xfrm>
            <a:off x="3419872" y="4005064"/>
            <a:ext cx="156247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an</a:t>
            </a:r>
            <a:endParaRPr lang="cs-CZ" sz="5400" dirty="0"/>
          </a:p>
        </p:txBody>
      </p:sp>
      <p:sp>
        <p:nvSpPr>
          <p:cNvPr id="9" name="Obdélník 8"/>
          <p:cNvSpPr/>
          <p:nvPr/>
        </p:nvSpPr>
        <p:spPr>
          <a:xfrm>
            <a:off x="395536" y="1819672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366541" y="4123928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1" name="Obdélník 10"/>
          <p:cNvSpPr/>
          <p:nvPr/>
        </p:nvSpPr>
        <p:spPr>
          <a:xfrm>
            <a:off x="366542" y="3501008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2" name="Obdélník 11"/>
          <p:cNvSpPr/>
          <p:nvPr/>
        </p:nvSpPr>
        <p:spPr>
          <a:xfrm>
            <a:off x="366540" y="2955357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3" name="Obdélník 12"/>
          <p:cNvSpPr/>
          <p:nvPr/>
        </p:nvSpPr>
        <p:spPr>
          <a:xfrm>
            <a:off x="5801135" y="5301208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4" name="Obdélník 13"/>
          <p:cNvSpPr/>
          <p:nvPr/>
        </p:nvSpPr>
        <p:spPr>
          <a:xfrm>
            <a:off x="5801135" y="4149824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5" name="Obdélník 14"/>
          <p:cNvSpPr/>
          <p:nvPr/>
        </p:nvSpPr>
        <p:spPr>
          <a:xfrm>
            <a:off x="5796136" y="3508648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6" name="Obdélník 15"/>
          <p:cNvSpPr/>
          <p:nvPr/>
        </p:nvSpPr>
        <p:spPr>
          <a:xfrm>
            <a:off x="366539" y="4750296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8" name="Obdélník 17"/>
          <p:cNvSpPr/>
          <p:nvPr/>
        </p:nvSpPr>
        <p:spPr>
          <a:xfrm>
            <a:off x="5796133" y="4750296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an</a:t>
            </a:r>
            <a:endParaRPr lang="cs-CZ" sz="3200" dirty="0"/>
          </a:p>
        </p:txBody>
      </p:sp>
      <p:sp>
        <p:nvSpPr>
          <p:cNvPr id="19" name="Obdélník 18"/>
          <p:cNvSpPr/>
          <p:nvPr/>
        </p:nvSpPr>
        <p:spPr>
          <a:xfrm>
            <a:off x="5796134" y="2955357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an</a:t>
            </a:r>
            <a:endParaRPr lang="cs-CZ" sz="3200" dirty="0"/>
          </a:p>
        </p:txBody>
      </p:sp>
      <p:sp>
        <p:nvSpPr>
          <p:cNvPr id="20" name="Obdélník 19"/>
          <p:cNvSpPr/>
          <p:nvPr/>
        </p:nvSpPr>
        <p:spPr>
          <a:xfrm>
            <a:off x="5796135" y="2380425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an</a:t>
            </a:r>
            <a:endParaRPr lang="cs-CZ" sz="3200" dirty="0"/>
          </a:p>
        </p:txBody>
      </p:sp>
      <p:sp>
        <p:nvSpPr>
          <p:cNvPr id="21" name="Obdélník 20"/>
          <p:cNvSpPr/>
          <p:nvPr/>
        </p:nvSpPr>
        <p:spPr>
          <a:xfrm>
            <a:off x="5801135" y="1819672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22" name="Obdélník 21"/>
          <p:cNvSpPr/>
          <p:nvPr/>
        </p:nvSpPr>
        <p:spPr>
          <a:xfrm>
            <a:off x="366542" y="5304865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an</a:t>
            </a:r>
            <a:endParaRPr lang="cs-CZ" sz="3200" dirty="0"/>
          </a:p>
        </p:txBody>
      </p:sp>
      <p:sp>
        <p:nvSpPr>
          <p:cNvPr id="23" name="Obdélník 22"/>
          <p:cNvSpPr/>
          <p:nvPr/>
        </p:nvSpPr>
        <p:spPr>
          <a:xfrm>
            <a:off x="395536" y="2446040"/>
            <a:ext cx="634663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an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841389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COUNTABLE NOUNS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1600" dirty="0" smtClean="0"/>
              <a:t>POČITATELNÁ PODSTATNÁ JMÉNA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č</a:t>
            </a:r>
            <a:r>
              <a:rPr lang="cs-CZ" dirty="0" smtClean="0"/>
              <a:t>len a/an se používá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bird			an orange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spoon			an egg</a:t>
            </a:r>
          </a:p>
          <a:p>
            <a:pPr marL="0" indent="0">
              <a:buNone/>
            </a:pPr>
            <a:r>
              <a:rPr lang="cs-CZ" dirty="0" smtClean="0"/>
              <a:t>a girl				an idea			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car				an opera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ball				an aid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 descr="C:\Users\Marcela\AppData\Local\Microsoft\Windows\Temporary Internet Files\Content.IE5\0690X3WD\MP9001789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13014" y="2205430"/>
            <a:ext cx="1632423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rcela\AppData\Local\Microsoft\Windows\Temporary Internet Files\Content.IE5\R2RJ7U0H\MC9004417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20543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rcela\AppData\Local\Microsoft\Windows\Temporary Internet Files\Content.IE5\0690X3WD\MC9004417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1578" y="3314003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arcela\AppData\Local\Microsoft\Windows\Temporary Internet Files\Content.IE5\0690X3WD\MP90043399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18527" y="5211739"/>
            <a:ext cx="1821396" cy="1366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Marcela\AppData\Local\Microsoft\Windows\Temporary Internet Files\Content.IE5\0690X3WD\MC90020840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0626" y="3933056"/>
            <a:ext cx="1050829" cy="181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884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UNCOUNTABLE NOUNS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1600" dirty="0" smtClean="0"/>
              <a:t>NEPOČITATELNÁ PODSTATNÁ JMÉNA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085584" cy="66247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člen a/an se </a:t>
            </a:r>
            <a:r>
              <a:rPr lang="cs-CZ" dirty="0" smtClean="0"/>
              <a:t>nepoužívá</a:t>
            </a:r>
          </a:p>
          <a:p>
            <a:pPr marL="0" indent="0">
              <a:lnSpc>
                <a:spcPct val="120000"/>
              </a:lnSpc>
              <a:buNone/>
            </a:pPr>
            <a:endParaRPr lang="cs-CZ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cs-CZ" dirty="0" smtClean="0"/>
              <a:t>money			oil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dirty="0"/>
              <a:t>w</a:t>
            </a:r>
            <a:r>
              <a:rPr lang="cs-CZ" dirty="0" smtClean="0"/>
              <a:t>ater			cheese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dirty="0"/>
              <a:t>r</a:t>
            </a:r>
            <a:r>
              <a:rPr lang="cs-CZ" dirty="0" smtClean="0"/>
              <a:t>ice				coffee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dirty="0" smtClean="0"/>
              <a:t>milk				chocolate</a:t>
            </a:r>
            <a:endParaRPr lang="cs-CZ" dirty="0"/>
          </a:p>
          <a:p>
            <a:pPr marL="0" indent="0">
              <a:lnSpc>
                <a:spcPct val="120000"/>
              </a:lnSpc>
              <a:buNone/>
            </a:pPr>
            <a:r>
              <a:rPr lang="cs-CZ" dirty="0" smtClean="0"/>
              <a:t>salt				bread</a:t>
            </a:r>
          </a:p>
          <a:p>
            <a:pPr marL="0" indent="0">
              <a:lnSpc>
                <a:spcPct val="110000"/>
              </a:lnSpc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		</a:t>
            </a:r>
          </a:p>
        </p:txBody>
      </p:sp>
      <p:pic>
        <p:nvPicPr>
          <p:cNvPr id="4098" name="Picture 2" descr="C:\Users\Marcela\AppData\Local\Microsoft\Windows\Temporary Internet Files\Content.IE5\3FLWODYQ\MP9004236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1475" y="2420888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arcela\AppData\Local\Microsoft\Windows\Temporary Internet Files\Content.IE5\6F8KXRNS\MC9003489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132856"/>
            <a:ext cx="1825142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Marcela\AppData\Local\Microsoft\Windows\Temporary Internet Files\Content.IE5\R2RJ7U0H\MP90044835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81128"/>
            <a:ext cx="2113174" cy="140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Marcela\AppData\Local\Microsoft\Windows\Temporary Internet Files\Content.IE5\6F8KXRNS\MC900441751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84784" y="4777827"/>
            <a:ext cx="1515616" cy="15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68870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oužíváme spojení s předložkou of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 glass of milk			a spoon of salt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bottle of water		a bowl of rice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bar of chocolate		a piece of paper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cup of tea			a jar of honey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UNCOUNTABLE NOUNS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1600" dirty="0" smtClean="0"/>
              <a:t>NEPOČITATELNÁ PODSTATNÁ JMÉNA</a:t>
            </a:r>
            <a:endParaRPr lang="cs-CZ" sz="1600" dirty="0"/>
          </a:p>
        </p:txBody>
      </p:sp>
      <p:pic>
        <p:nvPicPr>
          <p:cNvPr id="5122" name="Picture 2" descr="C:\Users\Marcela\AppData\Local\Microsoft\Windows\Temporary Internet Files\Content.IE5\6F8KXRNS\MP9004486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79908" y="5218077"/>
            <a:ext cx="1715683" cy="1286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arcela\AppData\Local\Microsoft\Windows\Temporary Internet Files\Content.IE5\0690X3WD\MC900250384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047058"/>
            <a:ext cx="1343380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348880"/>
            <a:ext cx="1090613" cy="153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79750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použití </a:t>
            </a:r>
            <a:r>
              <a:rPr lang="cs-CZ" b="1" dirty="0" smtClean="0"/>
              <a:t>some</a:t>
            </a:r>
            <a:r>
              <a:rPr lang="cs-CZ" dirty="0" smtClean="0"/>
              <a:t> ve smyslu nějaké </a:t>
            </a:r>
            <a:r>
              <a:rPr lang="cs-CZ" sz="2800" dirty="0" smtClean="0"/>
              <a:t>(neurčité množství)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jednotné číslo!</a:t>
            </a:r>
          </a:p>
          <a:p>
            <a:pPr marL="0" indent="0">
              <a:buNone/>
            </a:pPr>
            <a:r>
              <a:rPr lang="cs-CZ" dirty="0" smtClean="0"/>
              <a:t>some money			some rice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ome cheese			some oil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ome bread			some information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ome butter			some	 tea		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ome milk				some music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UNCOUNTABLE NOUNS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1600" dirty="0" smtClean="0"/>
              <a:t>NEPOČITATELNÁ PODSTATNÁ JMÉNA</a:t>
            </a:r>
            <a:endParaRPr lang="cs-CZ" sz="1600" dirty="0"/>
          </a:p>
        </p:txBody>
      </p:sp>
      <p:pic>
        <p:nvPicPr>
          <p:cNvPr id="6146" name="Picture 2" descr="C:\Users\Marcela\AppData\Local\Microsoft\Windows\Temporary Internet Files\Content.IE5\0690X3WD\MC900441777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06896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Marcela\AppData\Local\Microsoft\Windows\Temporary Internet Files\Content.IE5\3FLWODYQ\MC9002321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02870" y="5229200"/>
            <a:ext cx="1969129" cy="1084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Marcela\AppData\Local\Microsoft\Windows\Temporary Internet Files\Content.IE5\3FLWODYQ\MP9004096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185491"/>
            <a:ext cx="1440160" cy="180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72106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oužití </a:t>
            </a:r>
            <a:r>
              <a:rPr lang="cs-CZ" b="1" dirty="0" smtClean="0"/>
              <a:t>some</a:t>
            </a:r>
            <a:r>
              <a:rPr lang="cs-CZ" dirty="0" smtClean="0"/>
              <a:t> ve smyslu několik </a:t>
            </a:r>
            <a:r>
              <a:rPr lang="cs-CZ" sz="2800" dirty="0" smtClean="0"/>
              <a:t>(neurčité množství)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m</a:t>
            </a:r>
            <a:r>
              <a:rPr lang="cs-CZ" dirty="0" smtClean="0">
                <a:solidFill>
                  <a:srgbClr val="C00000"/>
                </a:solidFill>
              </a:rPr>
              <a:t>nožné číslo!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ome cakes			some tomatoes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ome cars				some apples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ome houses			some oranges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ome balls				some dumplings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ome cats				some sausages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COUNTABLE NOUNS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1600" dirty="0" smtClean="0"/>
              <a:t>POČITATELNÁ PODSTATNÁ JMÉNA</a:t>
            </a:r>
            <a:endParaRPr lang="cs-CZ" sz="1600" dirty="0"/>
          </a:p>
        </p:txBody>
      </p:sp>
      <p:pic>
        <p:nvPicPr>
          <p:cNvPr id="7170" name="Picture 2" descr="C:\Users\Marcela\AppData\Local\Microsoft\Windows\Temporary Internet Files\Content.IE5\R2RJ7U0H\MP90043415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76872"/>
            <a:ext cx="1710951" cy="1139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Marcela\AppData\Local\Microsoft\Windows\Temporary Internet Files\Content.IE5\6F8KXRNS\MP90044487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005064"/>
            <a:ext cx="1725340" cy="226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2447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83152" cy="114300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Choose a/an or some and comlete: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600200"/>
            <a:ext cx="6768752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I´d like ____ oranges.</a:t>
            </a:r>
          </a:p>
          <a:p>
            <a:pPr marL="0" indent="0">
              <a:buNone/>
            </a:pPr>
            <a:r>
              <a:rPr lang="cs-CZ" dirty="0" smtClean="0"/>
              <a:t>I need ____ money.</a:t>
            </a:r>
          </a:p>
          <a:p>
            <a:pPr marL="0" indent="0">
              <a:buNone/>
            </a:pPr>
            <a:r>
              <a:rPr lang="cs-CZ" dirty="0" smtClean="0"/>
              <a:t>I´m going to buy ____ pen. </a:t>
            </a:r>
          </a:p>
          <a:p>
            <a:pPr marL="0" indent="0">
              <a:buNone/>
            </a:pPr>
            <a:r>
              <a:rPr lang="cs-CZ" dirty="0" smtClean="0"/>
              <a:t>He´d like ____ roll.</a:t>
            </a:r>
          </a:p>
          <a:p>
            <a:pPr marL="0" indent="0">
              <a:buNone/>
            </a:pPr>
            <a:r>
              <a:rPr lang="cs-CZ" dirty="0" smtClean="0"/>
              <a:t>Can you give me ____ cheese.</a:t>
            </a:r>
          </a:p>
          <a:p>
            <a:pPr marL="0" indent="0">
              <a:buNone/>
            </a:pPr>
            <a:r>
              <a:rPr lang="cs-CZ" dirty="0" smtClean="0"/>
              <a:t>I eat ____ apple every day.</a:t>
            </a:r>
          </a:p>
          <a:p>
            <a:pPr marL="0" indent="0">
              <a:buNone/>
            </a:pPr>
            <a:r>
              <a:rPr lang="cs-CZ" dirty="0" smtClean="0"/>
              <a:t>Would you like ____ cakes?</a:t>
            </a:r>
          </a:p>
          <a:p>
            <a:pPr marL="0" indent="0">
              <a:buNone/>
            </a:pPr>
            <a:r>
              <a:rPr lang="cs-CZ" dirty="0" smtClean="0"/>
              <a:t>She likes ____ egg for breakfast.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54729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83152" cy="114300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Řešení: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600200"/>
            <a:ext cx="6768752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I´d like some oranges.</a:t>
            </a:r>
          </a:p>
          <a:p>
            <a:pPr marL="0" indent="0">
              <a:buNone/>
            </a:pPr>
            <a:r>
              <a:rPr lang="cs-CZ" dirty="0" smtClean="0"/>
              <a:t>I need some money.</a:t>
            </a:r>
          </a:p>
          <a:p>
            <a:pPr marL="0" indent="0">
              <a:buNone/>
            </a:pPr>
            <a:r>
              <a:rPr lang="cs-CZ" dirty="0" smtClean="0"/>
              <a:t>I´m going to buy a pen. </a:t>
            </a:r>
          </a:p>
          <a:p>
            <a:pPr marL="0" indent="0">
              <a:buNone/>
            </a:pPr>
            <a:r>
              <a:rPr lang="cs-CZ" dirty="0" smtClean="0"/>
              <a:t>He´d like a roll.</a:t>
            </a:r>
          </a:p>
          <a:p>
            <a:pPr marL="0" indent="0">
              <a:buNone/>
            </a:pPr>
            <a:r>
              <a:rPr lang="cs-CZ" dirty="0" smtClean="0"/>
              <a:t>Can you give me some cheese.</a:t>
            </a:r>
          </a:p>
          <a:p>
            <a:pPr marL="0" indent="0">
              <a:buNone/>
            </a:pPr>
            <a:r>
              <a:rPr lang="cs-CZ" dirty="0" smtClean="0"/>
              <a:t>I eat an apple every day.</a:t>
            </a:r>
          </a:p>
          <a:p>
            <a:pPr marL="0" indent="0">
              <a:buNone/>
            </a:pPr>
            <a:r>
              <a:rPr lang="cs-CZ" dirty="0" smtClean="0"/>
              <a:t>Would you like some cakes?</a:t>
            </a:r>
          </a:p>
          <a:p>
            <a:pPr marL="0" indent="0">
              <a:buNone/>
            </a:pPr>
            <a:r>
              <a:rPr lang="cs-CZ" dirty="0" smtClean="0"/>
              <a:t>She likes an egg for breakfast.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3812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 smtClean="0"/>
              <a:t>použité obrázky jsou z galerie </a:t>
            </a:r>
            <a:r>
              <a:rPr lang="cs-CZ" sz="1800" dirty="0" smtClean="0"/>
              <a:t>MS Office, www.office.</a:t>
            </a:r>
            <a:r>
              <a:rPr lang="cs-CZ" sz="1800" smtClean="0"/>
              <a:t>microsoft.com</a:t>
            </a:r>
            <a:endParaRPr lang="cs-CZ" sz="1800" dirty="0" smtClean="0"/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[cit. </a:t>
            </a:r>
            <a:r>
              <a:rPr lang="cs-CZ" sz="1800" dirty="0" smtClean="0"/>
              <a:t>2012-12-15].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251439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335</Words>
  <Application>Microsoft Office PowerPoint</Application>
  <PresentationFormat>Předvádění na obrazovce (4:3)</PresentationFormat>
  <Paragraphs>128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Snímek 2</vt:lpstr>
      <vt:lpstr>OPAKOVÁNÍ  a/an</vt:lpstr>
      <vt:lpstr>Choose a or an:</vt:lpstr>
      <vt:lpstr>COUNTABLE NOUNS POČITATELNÁ PODSTATNÁ JMÉNA</vt:lpstr>
      <vt:lpstr>UNCOUNTABLE NOUNS NEPOČITATELNÁ PODSTATNÁ JMÉNA</vt:lpstr>
      <vt:lpstr>UNCOUNTABLE NOUNS NEPOČITATELNÁ PODSTATNÁ JMÉNA</vt:lpstr>
      <vt:lpstr>UNCOUNTABLE NOUNS NEPOČITATELNÁ PODSTATNÁ JMÉNA</vt:lpstr>
      <vt:lpstr>COUNTABLE NOUNS POČITATELNÁ PODSTATNÁ JMÉNA</vt:lpstr>
      <vt:lpstr>Choose a/an or some and comlete: </vt:lpstr>
      <vt:lpstr>Řešení: 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Šárka</cp:lastModifiedBy>
  <cp:revision>22</cp:revision>
  <dcterms:created xsi:type="dcterms:W3CDTF">2012-08-20T19:24:43Z</dcterms:created>
  <dcterms:modified xsi:type="dcterms:W3CDTF">2013-02-10T13:25:20Z</dcterms:modified>
</cp:coreProperties>
</file>