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59" r:id="rId5"/>
    <p:sldId id="261" r:id="rId6"/>
    <p:sldId id="262" r:id="rId7"/>
    <p:sldId id="260" r:id="rId8"/>
    <p:sldId id="263" r:id="rId9"/>
    <p:sldId id="257" r:id="rId10"/>
    <p:sldId id="258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EEB6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4.2.2013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4.2.2013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4.2.2013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chemeClr val="accent2">
                <a:lumMod val="40000"/>
                <a:lumOff val="60000"/>
              </a:schemeClr>
            </a:gs>
            <a:gs pos="32000">
              <a:srgbClr val="EEEB67"/>
            </a:gs>
            <a:gs pos="100000">
              <a:schemeClr val="accent2">
                <a:lumMod val="75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pPr/>
              <a:t>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479443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s.wikipedia.org/wiki/Ivan_Andrejevi%C4%8D_Krylov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cs.wikipedia.org/wiki/Jean_de_La_Fontaine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cs.wikipedia.org/wiki/Ivan_Olbracht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Ivan_Andrejevi%C4%8D_Krylov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91176309"/>
              </p:ext>
            </p:extLst>
          </p:nvPr>
        </p:nvGraphicFramePr>
        <p:xfrm>
          <a:off x="1259632" y="2636912"/>
          <a:ext cx="6400799" cy="3155403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636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VY_32_INOVACE_12_LITERATURA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300" kern="1200" baseline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PRO DĚTI_BAJKA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18513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xmlns="" val="550578116"/>
              </p:ext>
            </p:extLst>
          </p:nvPr>
        </p:nvGraphicFramePr>
        <p:xfrm>
          <a:off x="1431335" y="1594447"/>
          <a:ext cx="6281329" cy="4537470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vymezení pojmu bajka a k 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seznámení                             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 některými autory bajek a jejich díly.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bg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Umí charakterizovat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bajku a uvede příklady.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Ezop,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Krylov, Jean de La Fontaine, Ivan Olbracht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20148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15498" y="638333"/>
            <a:ext cx="5112568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Základem </a:t>
            </a:r>
            <a:r>
              <a:rPr lang="cs-CZ" sz="2800" b="1" dirty="0">
                <a:solidFill>
                  <a:schemeClr val="bg1"/>
                </a:solidFill>
              </a:rPr>
              <a:t>bajky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je, že zvířata </a:t>
            </a:r>
            <a:r>
              <a:rPr lang="cs-CZ" sz="2800" dirty="0">
                <a:solidFill>
                  <a:schemeClr val="bg1"/>
                </a:solidFill>
              </a:rPr>
              <a:t>mluví a </a:t>
            </a:r>
            <a:r>
              <a:rPr lang="cs-CZ" sz="2800" dirty="0" smtClean="0">
                <a:solidFill>
                  <a:schemeClr val="bg1"/>
                </a:solidFill>
              </a:rPr>
              <a:t>konají jako </a:t>
            </a:r>
            <a:r>
              <a:rPr lang="cs-CZ" sz="2800" dirty="0">
                <a:solidFill>
                  <a:schemeClr val="bg1"/>
                </a:solidFill>
              </a:rPr>
              <a:t>lidé </a:t>
            </a:r>
            <a:r>
              <a:rPr lang="cs-CZ" sz="2800" dirty="0" smtClean="0">
                <a:solidFill>
                  <a:schemeClr val="bg1"/>
                </a:solidFill>
              </a:rPr>
              <a:t>a </a:t>
            </a:r>
            <a:r>
              <a:rPr lang="cs-CZ" sz="2800" dirty="0">
                <a:solidFill>
                  <a:schemeClr val="bg1"/>
                </a:solidFill>
              </a:rPr>
              <a:t>z tohoto jednání vyplyne nějaké poučení, či </a:t>
            </a:r>
            <a:r>
              <a:rPr lang="cs-CZ" sz="2800" dirty="0" smtClean="0">
                <a:solidFill>
                  <a:schemeClr val="bg1"/>
                </a:solidFill>
              </a:rPr>
              <a:t>kritika. 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Zvířata </a:t>
            </a:r>
            <a:r>
              <a:rPr lang="cs-CZ" sz="2800" dirty="0">
                <a:solidFill>
                  <a:schemeClr val="bg1"/>
                </a:solidFill>
              </a:rPr>
              <a:t>tím získávají lidské vlastnosti, které se pro ně tímto stávají typické (např. liška je chytrá až vychytralá). </a:t>
            </a:r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Cílem </a:t>
            </a:r>
            <a:r>
              <a:rPr lang="cs-CZ" sz="2800" dirty="0">
                <a:solidFill>
                  <a:schemeClr val="bg1"/>
                </a:solidFill>
              </a:rPr>
              <a:t>bajky je kritizovat nějaké společenské nešvary, působit </a:t>
            </a:r>
            <a:r>
              <a:rPr lang="cs-CZ" sz="2800" dirty="0" smtClean="0">
                <a:solidFill>
                  <a:schemeClr val="bg1"/>
                </a:solidFill>
              </a:rPr>
              <a:t>                na </a:t>
            </a:r>
            <a:r>
              <a:rPr lang="cs-CZ" sz="2800" dirty="0">
                <a:solidFill>
                  <a:schemeClr val="bg1"/>
                </a:solidFill>
              </a:rPr>
              <a:t>lidi a vychovávat </a:t>
            </a:r>
            <a:r>
              <a:rPr lang="cs-CZ" sz="2800" dirty="0" smtClean="0">
                <a:solidFill>
                  <a:schemeClr val="bg1"/>
                </a:solidFill>
              </a:rPr>
              <a:t>je. 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Bajky </a:t>
            </a:r>
            <a:r>
              <a:rPr lang="cs-CZ" sz="2800" dirty="0">
                <a:solidFill>
                  <a:schemeClr val="bg1"/>
                </a:solidFill>
              </a:rPr>
              <a:t>byly původně určeny </a:t>
            </a:r>
            <a:r>
              <a:rPr lang="cs-CZ" sz="2800" dirty="0" smtClean="0">
                <a:solidFill>
                  <a:schemeClr val="bg1"/>
                </a:solidFill>
              </a:rPr>
              <a:t>dospělým.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Marcela\AppData\Local\Microsoft\Windows\Temporary Internet Files\Content.IE5\0690X3WD\MC9004264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132856"/>
            <a:ext cx="3384376" cy="2859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4405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827584" y="711386"/>
            <a:ext cx="738346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chemeClr val="bg1"/>
                </a:solidFill>
              </a:rPr>
              <a:t>Ezop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je </a:t>
            </a:r>
            <a:r>
              <a:rPr lang="cs-CZ" sz="2800" dirty="0">
                <a:solidFill>
                  <a:schemeClr val="bg1"/>
                </a:solidFill>
              </a:rPr>
              <a:t>považován za zakladatele řecké bajky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a </a:t>
            </a:r>
            <a:r>
              <a:rPr lang="cs-CZ" sz="2800" dirty="0">
                <a:solidFill>
                  <a:schemeClr val="bg1"/>
                </a:solidFill>
              </a:rPr>
              <a:t>patří </a:t>
            </a:r>
            <a:r>
              <a:rPr lang="cs-CZ" sz="2800" dirty="0" smtClean="0">
                <a:solidFill>
                  <a:schemeClr val="bg1"/>
                </a:solidFill>
              </a:rPr>
              <a:t>k </a:t>
            </a:r>
            <a:r>
              <a:rPr lang="cs-CZ" sz="2800" dirty="0">
                <a:solidFill>
                  <a:schemeClr val="bg1"/>
                </a:solidFill>
              </a:rPr>
              <a:t>nejznámějším bajkařům.</a:t>
            </a:r>
          </a:p>
        </p:txBody>
      </p:sp>
      <p:sp>
        <p:nvSpPr>
          <p:cNvPr id="6" name="Obdélník 5"/>
          <p:cNvSpPr/>
          <p:nvPr/>
        </p:nvSpPr>
        <p:spPr>
          <a:xfrm>
            <a:off x="856814" y="2680176"/>
            <a:ext cx="3316446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Ezopova </a:t>
            </a:r>
            <a:r>
              <a:rPr lang="cs-CZ" sz="2800" dirty="0">
                <a:solidFill>
                  <a:schemeClr val="bg1"/>
                </a:solidFill>
              </a:rPr>
              <a:t>tvorba se stala postupem času známou po celém světě (např. </a:t>
            </a:r>
            <a:r>
              <a:rPr lang="cs-CZ" sz="2800" i="1" dirty="0">
                <a:solidFill>
                  <a:schemeClr val="bg1"/>
                </a:solidFill>
              </a:rPr>
              <a:t>O silném lvu</a:t>
            </a:r>
            <a:r>
              <a:rPr lang="cs-CZ" sz="2800" dirty="0">
                <a:solidFill>
                  <a:schemeClr val="bg1"/>
                </a:solidFill>
              </a:rPr>
              <a:t>, </a:t>
            </a:r>
            <a:r>
              <a:rPr lang="cs-CZ" sz="2800" i="1" dirty="0">
                <a:solidFill>
                  <a:schemeClr val="bg1"/>
                </a:solidFill>
              </a:rPr>
              <a:t>O pyšném orlu</a:t>
            </a:r>
            <a:r>
              <a:rPr lang="cs-CZ" sz="2800" dirty="0">
                <a:solidFill>
                  <a:schemeClr val="bg1"/>
                </a:solidFill>
              </a:rPr>
              <a:t>, </a:t>
            </a:r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i="1" dirty="0" smtClean="0">
                <a:solidFill>
                  <a:schemeClr val="bg1"/>
                </a:solidFill>
              </a:rPr>
              <a:t>O </a:t>
            </a:r>
            <a:r>
              <a:rPr lang="cs-CZ" sz="2800" i="1" dirty="0">
                <a:solidFill>
                  <a:schemeClr val="bg1"/>
                </a:solidFill>
              </a:rPr>
              <a:t>chytré lišce</a:t>
            </a:r>
            <a:r>
              <a:rPr lang="cs-CZ" sz="2800" dirty="0">
                <a:solidFill>
                  <a:schemeClr val="bg1"/>
                </a:solidFill>
              </a:rPr>
              <a:t> aj.).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0032" y="1665493"/>
            <a:ext cx="3713081" cy="4950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04134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i="1" dirty="0">
                <a:solidFill>
                  <a:schemeClr val="bg1"/>
                </a:solidFill>
              </a:rPr>
              <a:t>Lékař a </a:t>
            </a:r>
            <a:r>
              <a:rPr lang="cs-CZ" b="1" i="1" dirty="0" smtClean="0">
                <a:solidFill>
                  <a:schemeClr val="bg1"/>
                </a:solidFill>
              </a:rPr>
              <a:t>nemocný</a:t>
            </a: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r>
              <a:rPr lang="cs-CZ" dirty="0">
                <a:solidFill>
                  <a:schemeClr val="bg1"/>
                </a:solidFill>
              </a:rPr>
              <a:t>Byl pohřeb, v průvodu šel i lékař a říkal příbuzným, že kdyby nebyl ten člověk pil víno a kdyby byl užíval klystýry, nebyl by zemřel. Jeden z nich ho přerušil: "Teď to říkat nemusíš, když z toho není žádný užitek, ale měl jsi mu to poradit, dokud se tím mohl řídit."</a:t>
            </a:r>
            <a:br>
              <a:rPr lang="cs-CZ" dirty="0">
                <a:solidFill>
                  <a:schemeClr val="bg1"/>
                </a:solidFill>
              </a:rPr>
            </a:br>
            <a:r>
              <a:rPr lang="cs-CZ" dirty="0">
                <a:solidFill>
                  <a:schemeClr val="bg1"/>
                </a:solidFill>
              </a:rPr>
              <a:t>Bajka ukazuje, že je třeba poskytovat přátelům pomoc, když ji potřebují, a ne se jim vysmívat, když jsou v zoufalém postavení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Marcela\AppData\Local\Microsoft\Windows\Temporary Internet Files\Content.IE5\R2RJ7U0H\MC9002290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29766" y="4653136"/>
            <a:ext cx="2592288" cy="1993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31048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906888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Světovou proslulost mu přinesly bajky, kterých </a:t>
            </a:r>
            <a:r>
              <a:rPr lang="cs-CZ" dirty="0" smtClean="0">
                <a:solidFill>
                  <a:schemeClr val="bg1"/>
                </a:solidFill>
              </a:rPr>
              <a:t>vytvořil </a:t>
            </a:r>
            <a:r>
              <a:rPr lang="cs-CZ" dirty="0">
                <a:solidFill>
                  <a:schemeClr val="bg1"/>
                </a:solidFill>
              </a:rPr>
              <a:t>kolem </a:t>
            </a:r>
            <a:r>
              <a:rPr lang="cs-CZ" dirty="0" smtClean="0">
                <a:solidFill>
                  <a:schemeClr val="bg1"/>
                </a:solidFill>
              </a:rPr>
              <a:t>200. </a:t>
            </a:r>
            <a:r>
              <a:rPr lang="cs-CZ" dirty="0">
                <a:solidFill>
                  <a:schemeClr val="bg1"/>
                </a:solidFill>
              </a:rPr>
              <a:t>Kritizují nejen zlé lidské vlastnosti, ale </a:t>
            </a:r>
            <a:r>
              <a:rPr lang="cs-CZ" dirty="0" smtClean="0">
                <a:solidFill>
                  <a:schemeClr val="bg1"/>
                </a:solidFill>
              </a:rPr>
              <a:t>nastavují </a:t>
            </a:r>
            <a:r>
              <a:rPr lang="cs-CZ" dirty="0">
                <a:solidFill>
                  <a:schemeClr val="bg1"/>
                </a:solidFill>
              </a:rPr>
              <a:t>zrcadlo tehdejší ruské společnosti, cara nevyjímaje.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553750"/>
            <a:ext cx="785921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  <a:hlinkClick r:id="rId2" action="ppaction://hlinkfile" tooltip="Ivan Andrejevič Krylov"/>
              </a:rPr>
              <a:t>Ivan Andrejevič Krylov</a:t>
            </a:r>
            <a:r>
              <a:rPr lang="cs-CZ" sz="3200" dirty="0">
                <a:solidFill>
                  <a:schemeClr val="bg1"/>
                </a:solidFill>
              </a:rPr>
              <a:t> (1769–1844), Rusko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06291" y="1756387"/>
            <a:ext cx="2781173" cy="33452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25219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7058"/>
            <a:ext cx="8229600" cy="403244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chemeClr val="bg1"/>
                </a:solidFill>
              </a:rPr>
              <a:t>Vlk a beránek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</a:rPr>
              <a:t>Hladový vlk spatřil malého beránka, jak pije u potoka. Vlk potřeboval najít důvod, pro nějž by mohl beránka sežrat. Vymýšlí si, že mu beránek kalí vodu, že byl na něj drzý , ale beránek mu jeho obvinění vyvrací. Vlk se rozzlobí a nehledá již další obvinění: „Už tím jsi vinen, že mám hlad,“ říká beránkovi a odnáší si ho v zubech.</a:t>
            </a:r>
          </a:p>
          <a:p>
            <a:pPr marL="0" indent="0">
              <a:buNone/>
            </a:pPr>
            <a:r>
              <a:rPr lang="cs-CZ" sz="2800" i="1" dirty="0">
                <a:solidFill>
                  <a:schemeClr val="bg1"/>
                </a:solidFill>
              </a:rPr>
              <a:t>Naučení</a:t>
            </a:r>
            <a:r>
              <a:rPr lang="cs-CZ" sz="2800" dirty="0">
                <a:solidFill>
                  <a:schemeClr val="bg1"/>
                </a:solidFill>
              </a:rPr>
              <a:t>: Kdo je bohatý, mocný a silný, je vždy v právu – slabý a chudý se spravedlnosti nedovolá.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5123" name="Picture 3" descr="C:\Users\Marcela\AppData\Local\Microsoft\Windows\Temporary Internet Files\Content.IE5\3FLWODYQ\MC9004414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509506"/>
            <a:ext cx="2899395" cy="2074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Marcela\AppData\Local\Microsoft\Windows\Temporary Internet Files\Content.IE5\6F8KXRNS\MM900040929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88065" y="5013176"/>
            <a:ext cx="2160240" cy="1454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13331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92696"/>
            <a:ext cx="8229600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3800" b="1" dirty="0">
                <a:solidFill>
                  <a:schemeClr val="bg1"/>
                </a:solidFill>
              </a:rPr>
              <a:t>Mravenec</a:t>
            </a:r>
          </a:p>
          <a:p>
            <a:pPr marL="0" indent="0">
              <a:buNone/>
            </a:pPr>
            <a:r>
              <a:rPr lang="cs-CZ" sz="3300" dirty="0">
                <a:solidFill>
                  <a:schemeClr val="bg1"/>
                </a:solidFill>
              </a:rPr>
              <a:t>V mraveništi žil velký mravenec, silný, uzvedl zrnko ječmene, nebál se ani pavouka. Všichni ho chválili </a:t>
            </a:r>
            <a:r>
              <a:rPr lang="cs-CZ" sz="3300" dirty="0" smtClean="0">
                <a:solidFill>
                  <a:schemeClr val="bg1"/>
                </a:solidFill>
              </a:rPr>
              <a:t>                      a </a:t>
            </a:r>
            <a:r>
              <a:rPr lang="cs-CZ" sz="3300" dirty="0">
                <a:solidFill>
                  <a:schemeClr val="bg1"/>
                </a:solidFill>
              </a:rPr>
              <a:t>jemu stoupla sláva do hlavy. Rozhodl se, že předvede svou sílu ve městě. Když jel kolem sedlák s fůrou sena, vlezl mravenec do sena. Myslel, že až dojedou </a:t>
            </a:r>
            <a:r>
              <a:rPr lang="cs-CZ" sz="3300" dirty="0" smtClean="0">
                <a:solidFill>
                  <a:schemeClr val="bg1"/>
                </a:solidFill>
              </a:rPr>
              <a:t>                           do </a:t>
            </a:r>
            <a:r>
              <a:rPr lang="cs-CZ" sz="3300" dirty="0">
                <a:solidFill>
                  <a:schemeClr val="bg1"/>
                </a:solidFill>
              </a:rPr>
              <a:t>města, bude se mu každý obdivovat. V seně ho však nikdo neviděl, ať se snažil předvádět sebevíc. Lidé si hleděli svého a nikdo o něj nestál. Postěžoval si psovi, že u nich v mraveništi by se na jeho sílu všichni rádi přišli podívat. Pes mu odpovídá (</a:t>
            </a:r>
            <a:r>
              <a:rPr lang="cs-CZ" sz="3300" i="1" dirty="0">
                <a:solidFill>
                  <a:schemeClr val="bg1"/>
                </a:solidFill>
              </a:rPr>
              <a:t>naučení</a:t>
            </a:r>
            <a:r>
              <a:rPr lang="cs-CZ" sz="3300" dirty="0">
                <a:solidFill>
                  <a:schemeClr val="bg1"/>
                </a:solidFill>
              </a:rPr>
              <a:t>): „Co doma </a:t>
            </a:r>
            <a:r>
              <a:rPr lang="cs-CZ" sz="3300" dirty="0" smtClean="0">
                <a:solidFill>
                  <a:schemeClr val="bg1"/>
                </a:solidFill>
              </a:rPr>
              <a:t>              k </a:t>
            </a:r>
            <a:r>
              <a:rPr lang="cs-CZ" sz="3300" dirty="0">
                <a:solidFill>
                  <a:schemeClr val="bg1"/>
                </a:solidFill>
              </a:rPr>
              <a:t>slávě stačí, svět ještě neomráčí.“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146" name="Picture 2" descr="C:\Users\Marcela\AppData\Local\Microsoft\Windows\Temporary Internet Files\Content.IE5\0690X3WD\MC90043802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082899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19005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4553" y="620688"/>
            <a:ext cx="8229600" cy="6766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hlinkClick r:id="rId2" action="ppaction://hlinkfile" tooltip="Jean de La Fontaine"/>
              </a:rPr>
              <a:t>Jean </a:t>
            </a:r>
            <a:r>
              <a:rPr lang="cs-CZ" dirty="0">
                <a:hlinkClick r:id="rId2" action="ppaction://hlinkfile" tooltip="Jean de La Fontaine"/>
              </a:rPr>
              <a:t>de La Fontaine</a:t>
            </a:r>
            <a:r>
              <a:rPr lang="cs-CZ" dirty="0"/>
              <a:t> </a:t>
            </a:r>
            <a:r>
              <a:rPr lang="cs-CZ" dirty="0">
                <a:solidFill>
                  <a:schemeClr val="bg1"/>
                </a:solidFill>
              </a:rPr>
              <a:t>(1621–1695), Francie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3568" y="2642459"/>
            <a:ext cx="489654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</a:rPr>
              <a:t>Jeho bajky byly </a:t>
            </a:r>
            <a:r>
              <a:rPr lang="cs-CZ" sz="2800" dirty="0" smtClean="0">
                <a:solidFill>
                  <a:schemeClr val="bg1"/>
                </a:solidFill>
              </a:rPr>
              <a:t>spíše </a:t>
            </a:r>
            <a:r>
              <a:rPr lang="cs-CZ" sz="2800" dirty="0">
                <a:solidFill>
                  <a:schemeClr val="bg1"/>
                </a:solidFill>
              </a:rPr>
              <a:t>jako malá </a:t>
            </a:r>
            <a:r>
              <a:rPr lang="cs-CZ" sz="2800" dirty="0" smtClean="0">
                <a:solidFill>
                  <a:schemeClr val="bg1"/>
                </a:solidFill>
              </a:rPr>
              <a:t>dramata.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Zachytil obraz </a:t>
            </a:r>
            <a:r>
              <a:rPr lang="cs-CZ" sz="2800" dirty="0">
                <a:solidFill>
                  <a:schemeClr val="bg1"/>
                </a:solidFill>
              </a:rPr>
              <a:t>francouzské společnosti 17. </a:t>
            </a:r>
            <a:r>
              <a:rPr lang="cs-CZ" sz="2800" dirty="0" smtClean="0">
                <a:solidFill>
                  <a:schemeClr val="bg1"/>
                </a:solidFill>
              </a:rPr>
              <a:t>století.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628800"/>
            <a:ext cx="2965888" cy="41258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40112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836712"/>
            <a:ext cx="8229600" cy="1665616"/>
          </a:xfrm>
        </p:spPr>
        <p:txBody>
          <a:bodyPr>
            <a:normAutofit fontScale="90000"/>
          </a:bodyPr>
          <a:lstStyle/>
          <a:p>
            <a:pPr marL="0" indent="0" algn="l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3600" b="1" dirty="0" smtClean="0">
                <a:solidFill>
                  <a:schemeClr val="bg1"/>
                </a:solidFill>
              </a:rPr>
              <a:t>Český představitel</a:t>
            </a:r>
            <a:br>
              <a:rPr lang="cs-CZ" sz="3600" b="1" dirty="0" smtClean="0">
                <a:solidFill>
                  <a:schemeClr val="bg1"/>
                </a:solidFill>
              </a:rPr>
            </a:br>
            <a:r>
              <a:rPr lang="cs-CZ" sz="3600" b="1" dirty="0">
                <a:solidFill>
                  <a:schemeClr val="bg1"/>
                </a:solidFill>
              </a:rPr>
              <a:t/>
            </a:r>
            <a:br>
              <a:rPr lang="cs-CZ" sz="3600" b="1" dirty="0">
                <a:solidFill>
                  <a:schemeClr val="bg1"/>
                </a:solidFill>
              </a:rPr>
            </a:br>
            <a:r>
              <a:rPr lang="cs-CZ" sz="3600" dirty="0">
                <a:solidFill>
                  <a:schemeClr val="bg1"/>
                </a:solidFill>
                <a:hlinkClick r:id="rId2" action="ppaction://hlinkfile" tooltip="Ivan Olbracht"/>
              </a:rPr>
              <a:t>Ivan Olbracht</a:t>
            </a:r>
            <a:r>
              <a:rPr lang="cs-CZ" sz="3600" dirty="0">
                <a:solidFill>
                  <a:schemeClr val="bg1"/>
                </a:solidFill>
              </a:rPr>
              <a:t> (1882–1952)</a:t>
            </a:r>
            <a:br>
              <a:rPr lang="cs-CZ" sz="3600" dirty="0">
                <a:solidFill>
                  <a:schemeClr val="bg1"/>
                </a:solidFill>
              </a:rPr>
            </a:b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3" y="3501008"/>
            <a:ext cx="561662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</a:rPr>
              <a:t>O mudrci Bidpajovi a jeho </a:t>
            </a:r>
            <a:r>
              <a:rPr lang="cs-CZ" sz="2800" b="1" dirty="0" smtClean="0">
                <a:solidFill>
                  <a:schemeClr val="bg1"/>
                </a:solidFill>
              </a:rPr>
              <a:t>zvířátkách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zpracování </a:t>
            </a:r>
            <a:r>
              <a:rPr lang="cs-CZ" sz="2800" dirty="0">
                <a:solidFill>
                  <a:schemeClr val="bg1"/>
                </a:solidFill>
              </a:rPr>
              <a:t>staroindických bajek </a:t>
            </a:r>
            <a:endParaRPr lang="cs-CZ" sz="2800" dirty="0" smtClean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645544"/>
            <a:ext cx="2504876" cy="37109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88459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bg1"/>
                </a:solidFill>
              </a:rPr>
              <a:t>Použité zdroje: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556792"/>
            <a:ext cx="8229600" cy="5184575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2300" dirty="0" smtClean="0">
                <a:solidFill>
                  <a:schemeClr val="bg1"/>
                </a:solidFill>
              </a:rPr>
              <a:t>http</a:t>
            </a:r>
            <a:r>
              <a:rPr lang="cs-CZ" sz="2300" dirty="0">
                <a:solidFill>
                  <a:schemeClr val="bg1"/>
                </a:solidFill>
              </a:rPr>
              <a:t>://cs.wikipedia.org/wiki/Bajka</a:t>
            </a:r>
          </a:p>
          <a:p>
            <a:pPr>
              <a:buFont typeface="Wingdings" pitchFamily="2" charset="2"/>
              <a:buChar char="v"/>
            </a:pPr>
            <a:r>
              <a:rPr lang="cs-CZ" sz="2300" dirty="0">
                <a:solidFill>
                  <a:schemeClr val="bg1"/>
                </a:solidFill>
              </a:rPr>
              <a:t>http://cs.wikipedia.org/wiki/Ezop</a:t>
            </a:r>
          </a:p>
          <a:p>
            <a:pPr>
              <a:buFont typeface="Wingdings" pitchFamily="2" charset="2"/>
              <a:buChar char="v"/>
            </a:pPr>
            <a:r>
              <a:rPr lang="cs-CZ" sz="2300" dirty="0">
                <a:solidFill>
                  <a:schemeClr val="bg1"/>
                </a:solidFill>
                <a:hlinkClick r:id="rId2"/>
              </a:rPr>
              <a:t>http://</a:t>
            </a:r>
            <a:r>
              <a:rPr lang="cs-CZ" sz="2300" dirty="0" smtClean="0">
                <a:solidFill>
                  <a:schemeClr val="bg1"/>
                </a:solidFill>
                <a:hlinkClick r:id="rId2"/>
              </a:rPr>
              <a:t>cs.wikipedia.org/wiki/Ivan_Andrejevi%C4%8D_Krylov</a:t>
            </a:r>
            <a:endParaRPr lang="cs-CZ" sz="23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2300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2300" smtClean="0">
                <a:solidFill>
                  <a:schemeClr val="bg1"/>
                </a:solidFill>
              </a:rPr>
              <a:t>Obrázky:</a:t>
            </a:r>
            <a:endParaRPr lang="cs-CZ" sz="2300" dirty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300" dirty="0">
                <a:solidFill>
                  <a:schemeClr val="bg1"/>
                </a:solidFill>
              </a:rPr>
              <a:t>http://cs.wikiquote.org/wiki/Soubor:Ivan_Krylov.jpg</a:t>
            </a:r>
          </a:p>
          <a:p>
            <a:pPr>
              <a:buFont typeface="Wingdings" pitchFamily="2" charset="2"/>
              <a:buChar char="v"/>
            </a:pPr>
            <a:r>
              <a:rPr lang="cs-CZ" sz="2300" dirty="0">
                <a:solidFill>
                  <a:schemeClr val="bg1"/>
                </a:solidFill>
              </a:rPr>
              <a:t>http://commons.wikimedia.org/wiki/File:Jean-de-la-fontaine.jpg</a:t>
            </a:r>
          </a:p>
          <a:p>
            <a:pPr>
              <a:buFont typeface="Wingdings" pitchFamily="2" charset="2"/>
              <a:buChar char="v"/>
            </a:pPr>
            <a:r>
              <a:rPr lang="cs-CZ" sz="2300" dirty="0">
                <a:solidFill>
                  <a:schemeClr val="bg1"/>
                </a:solidFill>
              </a:rPr>
              <a:t>http://commons.wikimedia.org/wiki/File:Ivan_Olbracht_1929.jpg?uselang=cs</a:t>
            </a:r>
          </a:p>
          <a:p>
            <a:pPr>
              <a:buFont typeface="Wingdings" pitchFamily="2" charset="2"/>
              <a:buChar char="v"/>
            </a:pPr>
            <a:endParaRPr lang="cs-CZ" sz="2300" dirty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300" dirty="0">
                <a:solidFill>
                  <a:schemeClr val="bg1"/>
                </a:solidFill>
              </a:rPr>
              <a:t>v</a:t>
            </a:r>
            <a:r>
              <a:rPr lang="cs-CZ" sz="2300" dirty="0" smtClean="0">
                <a:solidFill>
                  <a:schemeClr val="bg1"/>
                </a:solidFill>
              </a:rPr>
              <a:t>lastní fotografie</a:t>
            </a:r>
          </a:p>
          <a:p>
            <a:pPr>
              <a:buFont typeface="Wingdings" pitchFamily="2" charset="2"/>
              <a:buChar char="v"/>
            </a:pPr>
            <a:r>
              <a:rPr lang="cs-CZ" sz="2300" dirty="0" smtClean="0">
                <a:solidFill>
                  <a:schemeClr val="bg1"/>
                </a:solidFill>
              </a:rPr>
              <a:t>ostatní </a:t>
            </a:r>
            <a:r>
              <a:rPr lang="cs-CZ" sz="2300" dirty="0" smtClean="0">
                <a:solidFill>
                  <a:schemeClr val="bg1"/>
                </a:solidFill>
              </a:rPr>
              <a:t>obrázky: www.office.</a:t>
            </a:r>
            <a:r>
              <a:rPr lang="cs-CZ" sz="2300" dirty="0" err="1" smtClean="0">
                <a:solidFill>
                  <a:schemeClr val="bg1"/>
                </a:solidFill>
              </a:rPr>
              <a:t>microsoft.com</a:t>
            </a:r>
            <a:endParaRPr lang="cs-CZ" sz="23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300" dirty="0" smtClean="0">
                <a:solidFill>
                  <a:schemeClr val="bg1"/>
                </a:solidFill>
              </a:rPr>
              <a:t>Ezop.: Nejznámější Ezopovy bajky</a:t>
            </a:r>
          </a:p>
          <a:p>
            <a:pPr>
              <a:buFont typeface="Wingdings" pitchFamily="2" charset="2"/>
              <a:buChar char="v"/>
            </a:pPr>
            <a:endParaRPr lang="cs-CZ" sz="2300" dirty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300" dirty="0">
                <a:solidFill>
                  <a:schemeClr val="bg1"/>
                </a:solidFill>
              </a:rPr>
              <a:t>[cit. </a:t>
            </a:r>
            <a:r>
              <a:rPr lang="cs-CZ" sz="2300" dirty="0" smtClean="0">
                <a:solidFill>
                  <a:schemeClr val="bg1"/>
                </a:solidFill>
              </a:rPr>
              <a:t>2012-10-02].</a:t>
            </a:r>
            <a:endParaRPr lang="cs-CZ" sz="2300" dirty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2300" dirty="0"/>
          </a:p>
          <a:p>
            <a:pPr>
              <a:buFont typeface="Wingdings" pitchFamily="2" charset="2"/>
              <a:buChar char="v"/>
            </a:pPr>
            <a:endParaRPr lang="cs-CZ" sz="2300" dirty="0"/>
          </a:p>
          <a:p>
            <a:pPr>
              <a:buFont typeface="Wingdings" pitchFamily="2" charset="2"/>
              <a:buChar char="v"/>
            </a:pPr>
            <a:endParaRPr lang="cs-CZ" sz="2300" dirty="0" smtClean="0"/>
          </a:p>
          <a:p>
            <a:pPr marL="0" indent="0">
              <a:buNone/>
            </a:pPr>
            <a:r>
              <a:rPr lang="cs-CZ" sz="2300" dirty="0" smtClean="0"/>
              <a:t> </a:t>
            </a:r>
            <a:endParaRPr lang="cs-CZ" sz="23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4181364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536</Words>
  <Application>Microsoft Office PowerPoint</Application>
  <PresentationFormat>Předvádění na obrazovce (4:3)</PresentationFormat>
  <Paragraphs>68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Snímek 3</vt:lpstr>
      <vt:lpstr>Snímek 4</vt:lpstr>
      <vt:lpstr>Snímek 5</vt:lpstr>
      <vt:lpstr>Ivan Andrejevič Krylov (1769–1844), Rusko</vt:lpstr>
      <vt:lpstr>Snímek 7</vt:lpstr>
      <vt:lpstr>Snímek 8</vt:lpstr>
      <vt:lpstr>Snímek 9</vt:lpstr>
      <vt:lpstr> Český představitel  Ivan Olbracht (1882–1952) 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Dum</cp:lastModifiedBy>
  <cp:revision>30</cp:revision>
  <dcterms:created xsi:type="dcterms:W3CDTF">2012-08-20T19:24:43Z</dcterms:created>
  <dcterms:modified xsi:type="dcterms:W3CDTF">2013-02-04T10:46:38Z</dcterms:modified>
</cp:coreProperties>
</file>