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60" r:id="rId5"/>
    <p:sldId id="257" r:id="rId6"/>
    <p:sldId id="259" r:id="rId7"/>
    <p:sldId id="258" r:id="rId8"/>
    <p:sldId id="262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100000">
              <a:schemeClr val="bg2">
                <a:lumMod val="2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a/a7/Poklad_Erben_Scheiwl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7498659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VY_32_INOVACE_09_LITERATURA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PRO DĚTI_BAJKA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913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92899394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balada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baladu a uvede příklad.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K.J.Erben Kytice, F.L.Čelakovský Toman a lesní panna, P.Bezruč, J. Wolker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911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836712"/>
            <a:ext cx="777686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Balada</a:t>
            </a:r>
            <a:r>
              <a:rPr lang="cs-CZ" sz="2800" dirty="0"/>
              <a:t> je </a:t>
            </a:r>
            <a:r>
              <a:rPr lang="cs-CZ" sz="2800" dirty="0" smtClean="0"/>
              <a:t>báseň </a:t>
            </a:r>
            <a:r>
              <a:rPr lang="cs-CZ" sz="2800" dirty="0"/>
              <a:t>s ponurým, tragickým dějem a </a:t>
            </a:r>
            <a:r>
              <a:rPr lang="cs-CZ" sz="2800" dirty="0" smtClean="0"/>
              <a:t>koncem</a:t>
            </a:r>
            <a:r>
              <a:rPr lang="cs-CZ" sz="2800" dirty="0"/>
              <a:t>. Děj se obyčejně obtáčí okolo viny </a:t>
            </a:r>
            <a:endParaRPr lang="cs-CZ" sz="2800" dirty="0" smtClean="0"/>
          </a:p>
          <a:p>
            <a:r>
              <a:rPr lang="cs-CZ" sz="2800" dirty="0" smtClean="0"/>
              <a:t>z </a:t>
            </a:r>
            <a:r>
              <a:rPr lang="cs-CZ" sz="2800" dirty="0"/>
              <a:t>porušení mravních principů, za což </a:t>
            </a:r>
            <a:r>
              <a:rPr lang="cs-CZ" sz="2800" dirty="0" smtClean="0"/>
              <a:t>následuje </a:t>
            </a:r>
            <a:r>
              <a:rPr lang="cs-CZ" sz="2800" dirty="0"/>
              <a:t>trest. </a:t>
            </a:r>
            <a:r>
              <a:rPr lang="cs-CZ" sz="2800" dirty="0" smtClean="0"/>
              <a:t>Původní </a:t>
            </a:r>
            <a:r>
              <a:rPr lang="cs-CZ" sz="2800" dirty="0"/>
              <a:t>balady jsou </a:t>
            </a:r>
            <a:r>
              <a:rPr lang="cs-CZ" sz="2800" dirty="0" smtClean="0"/>
              <a:t>lidové. </a:t>
            </a:r>
          </a:p>
          <a:p>
            <a:r>
              <a:rPr lang="cs-CZ" sz="2800" dirty="0" smtClean="0"/>
              <a:t>Ve </a:t>
            </a:r>
            <a:r>
              <a:rPr lang="cs-CZ" sz="2800" dirty="0"/>
              <a:t>dvacátém století získává balada sociální nádech: místo nadpřirozených jevů se jako zlo objevuje nespravedlnost společenského zřízení či nespravedlnost sociální. U Bezruče jsou to majitelé </a:t>
            </a:r>
            <a:r>
              <a:rPr lang="cs-CZ" sz="2800" dirty="0" smtClean="0"/>
              <a:t>dolů, u </a:t>
            </a:r>
            <a:r>
              <a:rPr lang="cs-CZ" sz="2800" dirty="0"/>
              <a:t>Jiřího Wolkera továrníci jako zosobnění nespravedlivého společenského zřízení, kterými jsou </a:t>
            </a:r>
            <a:r>
              <a:rPr lang="cs-CZ" sz="2800" dirty="0" smtClean="0"/>
              <a:t>dělníci vykořisťováni.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40264" y="555710"/>
            <a:ext cx="705607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Klasická </a:t>
            </a:r>
            <a:r>
              <a:rPr lang="cs-CZ" sz="2800" b="1" dirty="0" smtClean="0">
                <a:solidFill>
                  <a:srgbClr val="FFC000"/>
                </a:solidFill>
              </a:rPr>
              <a:t>balada</a:t>
            </a:r>
          </a:p>
          <a:p>
            <a:endParaRPr lang="cs-CZ" sz="2800" b="1" dirty="0"/>
          </a:p>
          <a:p>
            <a:r>
              <a:rPr lang="cs-CZ" sz="2800" b="1" dirty="0"/>
              <a:t>Karel Jaromír Erben - </a:t>
            </a:r>
            <a:r>
              <a:rPr lang="cs-CZ" sz="2800" b="1" i="1" dirty="0"/>
              <a:t>Kytice z pověstí </a:t>
            </a:r>
            <a:r>
              <a:rPr lang="cs-CZ" sz="2800" b="1" i="1" dirty="0" smtClean="0"/>
              <a:t>národních (sbírka)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29679" y="2620861"/>
            <a:ext cx="4338565" cy="3253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49195"/>
            <a:ext cx="2088232" cy="300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97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ŠTĚDRÝ VEČER</a:t>
            </a:r>
            <a:br>
              <a:rPr lang="cs-CZ" dirty="0" smtClean="0"/>
            </a:br>
            <a:r>
              <a:rPr lang="cs-CZ" sz="1600" dirty="0" smtClean="0"/>
              <a:t>úryvek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1916832"/>
            <a:ext cx="28083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Hoj, ty Štědrý večere,</a:t>
            </a:r>
            <a:br>
              <a:rPr lang="cs-CZ" dirty="0"/>
            </a:br>
            <a:r>
              <a:rPr lang="cs-CZ" dirty="0"/>
              <a:t>ty tajemný svátku,</a:t>
            </a:r>
            <a:br>
              <a:rPr lang="cs-CZ" dirty="0"/>
            </a:br>
            <a:r>
              <a:rPr lang="cs-CZ" dirty="0"/>
              <a:t>cože komu dobrého</a:t>
            </a:r>
            <a:br>
              <a:rPr lang="cs-CZ" dirty="0"/>
            </a:br>
            <a:r>
              <a:rPr lang="cs-CZ" dirty="0"/>
              <a:t>neseš na památku?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Hospodáři štědrovku,</a:t>
            </a:r>
            <a:br>
              <a:rPr lang="cs-CZ" dirty="0"/>
            </a:br>
            <a:r>
              <a:rPr lang="cs-CZ" dirty="0"/>
              <a:t>kravám po výslužce;</a:t>
            </a:r>
            <a:br>
              <a:rPr lang="cs-CZ" dirty="0"/>
            </a:br>
            <a:r>
              <a:rPr lang="cs-CZ" dirty="0"/>
              <a:t>kohoutovi česneku,</a:t>
            </a:r>
            <a:br>
              <a:rPr lang="cs-CZ" dirty="0"/>
            </a:br>
            <a:r>
              <a:rPr lang="cs-CZ" dirty="0"/>
              <a:t>hrachu jeho družce.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Ovocnému stromoví</a:t>
            </a:r>
            <a:br>
              <a:rPr lang="cs-CZ" dirty="0"/>
            </a:br>
            <a:r>
              <a:rPr lang="cs-CZ" dirty="0"/>
              <a:t>od večeře kosti</a:t>
            </a:r>
            <a:br>
              <a:rPr lang="cs-CZ" dirty="0"/>
            </a:br>
            <a:r>
              <a:rPr lang="cs-CZ" dirty="0"/>
              <a:t>a zlatoušky na stěnu</a:t>
            </a:r>
            <a:br>
              <a:rPr lang="cs-CZ" dirty="0"/>
            </a:br>
            <a:r>
              <a:rPr lang="cs-CZ" dirty="0"/>
              <a:t>tomu, kdo se postí.</a:t>
            </a:r>
            <a:br>
              <a:rPr lang="cs-CZ" dirty="0"/>
            </a:br>
            <a:endParaRPr lang="cs-CZ" dirty="0"/>
          </a:p>
        </p:txBody>
      </p:sp>
      <p:pic>
        <p:nvPicPr>
          <p:cNvPr id="2053" name="Picture 5" descr="C:\Users\Marcela\AppData\Local\Microsoft\Windows\Temporary Internet Files\Content.IE5\0690X3WD\MP9004327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60848"/>
            <a:ext cx="3815861" cy="286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32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POKLAD</a:t>
            </a:r>
            <a:br>
              <a:rPr lang="cs-CZ" dirty="0" smtClean="0"/>
            </a:br>
            <a:r>
              <a:rPr lang="cs-CZ" sz="1600" dirty="0" smtClean="0"/>
              <a:t>úryvek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35101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 když zlato matka nese,</a:t>
            </a:r>
            <a:br>
              <a:rPr lang="cs-CZ" dirty="0"/>
            </a:br>
            <a:r>
              <a:rPr lang="cs-CZ" dirty="0"/>
              <a:t>dítě se tu na ni třese,</a:t>
            </a:r>
            <a:br>
              <a:rPr lang="cs-CZ" dirty="0"/>
            </a:br>
            <a:r>
              <a:rPr lang="cs-CZ" dirty="0"/>
              <a:t>třese a žalostně pláče:</a:t>
            </a:r>
            <a:br>
              <a:rPr lang="cs-CZ" dirty="0"/>
            </a:br>
            <a:r>
              <a:rPr lang="cs-CZ" dirty="0"/>
              <a:t>„Mama, mama, ach, ach, mama!“</a:t>
            </a:r>
            <a:br>
              <a:rPr lang="cs-CZ" dirty="0"/>
            </a:br>
            <a:r>
              <a:rPr lang="cs-CZ" dirty="0"/>
              <a:t>chytajíc ji ručinkama.</a:t>
            </a:r>
            <a:br>
              <a:rPr lang="cs-CZ" dirty="0"/>
            </a:br>
            <a:r>
              <a:rPr lang="cs-CZ" dirty="0"/>
              <a:t>„Mlč, synáčku, mlč, mlč, hochu,</a:t>
            </a:r>
            <a:br>
              <a:rPr lang="cs-CZ" dirty="0"/>
            </a:br>
            <a:r>
              <a:rPr lang="cs-CZ" dirty="0"/>
              <a:t>počkej jenom ještě trochu.“</a:t>
            </a:r>
            <a:br>
              <a:rPr lang="cs-CZ" dirty="0"/>
            </a:br>
            <a:r>
              <a:rPr lang="cs-CZ" dirty="0"/>
              <a:t>A k dítěti se nakloní</a:t>
            </a:r>
            <a:br>
              <a:rPr lang="cs-CZ" dirty="0"/>
            </a:br>
            <a:r>
              <a:rPr lang="cs-CZ" dirty="0"/>
              <a:t>a do klína rukou sáhne,</a:t>
            </a:r>
            <a:br>
              <a:rPr lang="cs-CZ" dirty="0"/>
            </a:br>
            <a:r>
              <a:rPr lang="cs-CZ" dirty="0"/>
              <a:t>dva peníze ven vytáhne,</a:t>
            </a:r>
            <a:br>
              <a:rPr lang="cs-CZ" dirty="0"/>
            </a:br>
            <a:r>
              <a:rPr lang="cs-CZ" dirty="0"/>
              <a:t>o peníz penízem zvoní:</a:t>
            </a:r>
            <a:br>
              <a:rPr lang="cs-CZ" dirty="0"/>
            </a:br>
            <a:r>
              <a:rPr lang="cs-CZ" dirty="0"/>
              <a:t>„Hle hleď, co to má maminka!</a:t>
            </a:r>
            <a:br>
              <a:rPr lang="cs-CZ" dirty="0"/>
            </a:br>
            <a:r>
              <a:rPr lang="cs-CZ" dirty="0"/>
              <a:t>Cincin! slyšíš, jak to cinká?“</a:t>
            </a:r>
            <a:br>
              <a:rPr lang="cs-CZ" dirty="0"/>
            </a:br>
            <a:r>
              <a:rPr lang="cs-CZ" dirty="0"/>
              <a:t>Avšak dítě stále pláče —</a:t>
            </a:r>
            <a:br>
              <a:rPr lang="cs-CZ" dirty="0"/>
            </a:br>
            <a:r>
              <a:rPr lang="cs-CZ" dirty="0"/>
              <a:t>jí radostí srdce skáče.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Soubor:Poklad Erben Scheiwl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27" y="646270"/>
            <a:ext cx="40481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67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25922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VODNÍK</a:t>
            </a:r>
            <a:br>
              <a:rPr lang="cs-CZ" dirty="0" smtClean="0"/>
            </a:br>
            <a:r>
              <a:rPr lang="cs-CZ" sz="1600" dirty="0" smtClean="0"/>
              <a:t>úryvek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059832" y="692696"/>
            <a:ext cx="331236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 </a:t>
            </a:r>
            <a:r>
              <a:rPr lang="cs-CZ" dirty="0"/>
              <a:t>topole nad jezerem</a:t>
            </a:r>
            <a:br>
              <a:rPr lang="cs-CZ" dirty="0"/>
            </a:br>
            <a:r>
              <a:rPr lang="cs-CZ" dirty="0"/>
              <a:t>seděl vodník podvečerem:</a:t>
            </a:r>
            <a:br>
              <a:rPr lang="cs-CZ" dirty="0"/>
            </a:br>
            <a:r>
              <a:rPr lang="cs-CZ" dirty="0"/>
              <a:t>„Sviť, měsíčku, sviť,</a:t>
            </a:r>
            <a:br>
              <a:rPr lang="cs-CZ" dirty="0"/>
            </a:br>
            <a:r>
              <a:rPr lang="cs-CZ" dirty="0"/>
              <a:t>ať mi šije niť.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Šiju, šiju si botičky</a:t>
            </a:r>
            <a:br>
              <a:rPr lang="cs-CZ" dirty="0"/>
            </a:br>
            <a:r>
              <a:rPr lang="cs-CZ" dirty="0"/>
              <a:t>do sucha i do vodičky:</a:t>
            </a:r>
            <a:br>
              <a:rPr lang="cs-CZ" dirty="0"/>
            </a:br>
            <a:r>
              <a:rPr lang="cs-CZ" dirty="0"/>
              <a:t>sviť, měsíčku, sviť,</a:t>
            </a:r>
            <a:br>
              <a:rPr lang="cs-CZ" dirty="0"/>
            </a:br>
            <a:r>
              <a:rPr lang="cs-CZ" dirty="0"/>
              <a:t>ať mi šije niť.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Dnes je čtvrtek, zejtra pátek —</a:t>
            </a:r>
            <a:br>
              <a:rPr lang="cs-CZ" dirty="0"/>
            </a:br>
            <a:r>
              <a:rPr lang="cs-CZ" dirty="0"/>
              <a:t>šiju, šiju si kabátek:</a:t>
            </a:r>
            <a:br>
              <a:rPr lang="cs-CZ" dirty="0"/>
            </a:br>
            <a:r>
              <a:rPr lang="cs-CZ" dirty="0"/>
              <a:t>sviť, měsíčku, sviť,</a:t>
            </a:r>
            <a:br>
              <a:rPr lang="cs-CZ" dirty="0"/>
            </a:br>
            <a:r>
              <a:rPr lang="cs-CZ" dirty="0"/>
              <a:t>ať mi šije niť.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Zelené šaty, botky rudé,</a:t>
            </a:r>
            <a:br>
              <a:rPr lang="cs-CZ" dirty="0"/>
            </a:br>
            <a:r>
              <a:rPr lang="cs-CZ" dirty="0"/>
              <a:t>zejtra moje svatba bude:</a:t>
            </a:r>
            <a:br>
              <a:rPr lang="cs-CZ" dirty="0"/>
            </a:br>
            <a:r>
              <a:rPr lang="cs-CZ" dirty="0"/>
              <a:t>sviť, měsíčku, sviť,</a:t>
            </a:r>
            <a:br>
              <a:rPr lang="cs-CZ" dirty="0"/>
            </a:br>
            <a:r>
              <a:rPr lang="cs-CZ" dirty="0"/>
              <a:t>ať mi šije niť.“</a:t>
            </a:r>
          </a:p>
        </p:txBody>
      </p:sp>
      <p:pic>
        <p:nvPicPr>
          <p:cNvPr id="3074" name="Picture 2" descr="C:\Users\Marcela\AppData\Local\Microsoft\Windows\Temporary Internet Files\Content.IE5\6F8KXRNS\MC900227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1870862" cy="305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92696"/>
            <a:ext cx="3035300" cy="227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756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34076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František </a:t>
            </a:r>
            <a:r>
              <a:rPr lang="cs-CZ" sz="3100" b="1" dirty="0"/>
              <a:t>Ladislav Čelakovský - </a:t>
            </a:r>
            <a:r>
              <a:rPr lang="cs-CZ" sz="3100" b="1" i="1" dirty="0"/>
              <a:t>Toman a lesní panna</a:t>
            </a:r>
            <a:r>
              <a:rPr lang="cs-CZ" sz="3100" b="1" dirty="0"/>
              <a:t> (balada)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6120680" cy="46805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Toman se za </a:t>
            </a:r>
            <a:r>
              <a:rPr lang="cs-CZ" sz="2800" dirty="0" smtClean="0"/>
              <a:t>svatojánské </a:t>
            </a:r>
            <a:r>
              <a:rPr lang="cs-CZ" sz="2800" dirty="0"/>
              <a:t>noci vydává za svou milou. Jeho sestra jej varuje, aby nejezdil doubravou. Cestou k milé ji Toman poslechne. Když tam dojede, zjistí, že milá se zatím zasnoubila s jiným. Toman se vrací domů avšak cestou přes doubravu. </a:t>
            </a:r>
            <a:r>
              <a:rPr lang="cs-CZ" sz="2800" dirty="0" smtClean="0"/>
              <a:t>Toman se </a:t>
            </a:r>
            <a:r>
              <a:rPr lang="cs-CZ" sz="2800" dirty="0"/>
              <a:t>dostává do moci Lesní panny a nakonec se zřítí do propasti. Jeho sestra již může pouze plakat nad jeho smrtí.</a:t>
            </a:r>
          </a:p>
        </p:txBody>
      </p:sp>
      <p:pic>
        <p:nvPicPr>
          <p:cNvPr id="5124" name="Picture 4" descr="C:\Users\Marcela\AppData\Local\Microsoft\Windows\Temporary Internet Files\Content.IE5\3FLWODYQ\MP900403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857" y="2132856"/>
            <a:ext cx="2543626" cy="39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49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Moderní </a:t>
            </a:r>
            <a:r>
              <a:rPr lang="cs-CZ" b="1" dirty="0" smtClean="0">
                <a:solidFill>
                  <a:srgbClr val="FFC000"/>
                </a:solidFill>
              </a:rPr>
              <a:t>balada</a:t>
            </a:r>
          </a:p>
          <a:p>
            <a:pPr marL="0" indent="0">
              <a:buNone/>
            </a:pPr>
            <a:endParaRPr lang="cs-CZ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/>
              <a:t>Petr Bezruč - </a:t>
            </a:r>
            <a:r>
              <a:rPr lang="cs-CZ" i="1" dirty="0" smtClean="0"/>
              <a:t>Maryčka </a:t>
            </a:r>
            <a:r>
              <a:rPr lang="cs-CZ" i="1" dirty="0"/>
              <a:t>Magdónova</a:t>
            </a:r>
            <a:r>
              <a:rPr lang="cs-CZ" dirty="0"/>
              <a:t> (sociální </a:t>
            </a:r>
            <a:r>
              <a:rPr lang="cs-CZ" dirty="0" smtClean="0"/>
              <a:t>balada)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Jiří Wolker - </a:t>
            </a:r>
            <a:r>
              <a:rPr lang="cs-CZ" i="1" dirty="0"/>
              <a:t>Balada o </a:t>
            </a:r>
            <a:r>
              <a:rPr lang="cs-CZ" i="1" dirty="0" smtClean="0"/>
              <a:t>snu</a:t>
            </a:r>
          </a:p>
          <a:p>
            <a:pPr marL="0" indent="0">
              <a:buNone/>
            </a:pPr>
            <a:r>
              <a:rPr lang="cs-CZ" i="1"/>
              <a:t>	</a:t>
            </a:r>
            <a:r>
              <a:rPr lang="cs-CZ" i="1" smtClean="0"/>
              <a:t>	  </a:t>
            </a:r>
            <a:r>
              <a:rPr lang="cs-CZ" i="1" smtClean="0"/>
              <a:t>Balada </a:t>
            </a:r>
            <a:r>
              <a:rPr lang="cs-CZ" i="1" dirty="0"/>
              <a:t>o </a:t>
            </a:r>
            <a:r>
              <a:rPr lang="cs-CZ" i="1" dirty="0" smtClean="0"/>
              <a:t>námořníku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88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6192688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4500" dirty="0" smtClean="0"/>
              <a:t>http</a:t>
            </a:r>
            <a:r>
              <a:rPr lang="cs-CZ" sz="4500" dirty="0"/>
              <a:t>://commons.wikimedia.org/wiki/File:Karel_Jarom%C3%ADr_Erben.jpg?uselang=cs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http://cs.wikisource.org/wiki/Kytice_z_pov%C4%9Bst%C3%AD_n%C3%A1rodn%C3%ADch/%C5%A0t%C4%9Bdr%C3%BD_den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http://cs.wikisource.org/wiki/Kytice_z_pov%C4%9Bst%C3%AD_n%C3%A1rodn%C3%ADch/Poklad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http://cs.wikisource.org/wiki/Soubor:Poklad_Erben_Scheiwl.png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http://cs.wikisource.org/wiki/Kytice_z_pov%C4%9Bst%C3%AD_n%C3%A1rodn%C3%ADch/Vodn%C3%ADk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http://cs.wikipedia.org/wiki/Toman_a_Lesn%C3%AD_panna#Toman_a_Lesn.C3.AD_panna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/>
              <a:t>http://cs.wikipedia.org/wiki/Balada</a:t>
            </a:r>
          </a:p>
          <a:p>
            <a:pPr>
              <a:buFont typeface="Wingdings" pitchFamily="2" charset="2"/>
              <a:buChar char="v"/>
            </a:pPr>
            <a:endParaRPr lang="cs-CZ" sz="45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4500" dirty="0">
                <a:solidFill>
                  <a:prstClr val="black"/>
                </a:solidFill>
              </a:rPr>
              <a:t>v</a:t>
            </a:r>
            <a:r>
              <a:rPr lang="cs-CZ" sz="45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 smtClean="0"/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4500" dirty="0" smtClean="0"/>
              <a:t>Erben K.J.: Kytice z pověstí národních, nakladatelství V. Šeby ve St. Strašnicích, Ilustrace  František Vrobel</a:t>
            </a:r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>
              <a:buFont typeface="Wingdings" pitchFamily="2" charset="2"/>
              <a:buChar char="v"/>
            </a:pPr>
            <a:r>
              <a:rPr lang="cs-CZ" sz="4500" dirty="0" smtClean="0"/>
              <a:t>[</a:t>
            </a:r>
            <a:r>
              <a:rPr lang="cs-CZ" sz="4500" dirty="0"/>
              <a:t>cit. </a:t>
            </a:r>
            <a:r>
              <a:rPr lang="cs-CZ" sz="4500" dirty="0" smtClean="0"/>
              <a:t>2012-09-20].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6214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361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ŠTĚDRÝ VEČER úryvek</vt:lpstr>
      <vt:lpstr>POKLAD úryvek</vt:lpstr>
      <vt:lpstr>VODNÍK úryvek</vt:lpstr>
      <vt:lpstr> František Ladislav Čelakovský - Toman a lesní panna (balada)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20</cp:revision>
  <dcterms:created xsi:type="dcterms:W3CDTF">2012-08-20T19:24:43Z</dcterms:created>
  <dcterms:modified xsi:type="dcterms:W3CDTF">2013-02-03T17:10:32Z</dcterms:modified>
</cp:coreProperties>
</file>