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9" r:id="rId5"/>
    <p:sldId id="261" r:id="rId6"/>
    <p:sldId id="260" r:id="rId7"/>
    <p:sldId id="258" r:id="rId8"/>
    <p:sldId id="257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A9C"/>
    <a:srgbClr val="FFD9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72000">
              <a:srgbClr val="F8FA9C"/>
            </a:gs>
            <a:gs pos="29000">
              <a:schemeClr val="accent4">
                <a:lumMod val="60000"/>
                <a:lumOff val="40000"/>
              </a:schemeClr>
            </a:gs>
            <a:gs pos="50000">
              <a:srgbClr val="FFD961"/>
            </a:gs>
            <a:gs pos="96000">
              <a:schemeClr val="accent4">
                <a:lumMod val="7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3.2.2013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rychl%C3%A9+%C5%A1%C3%ADpy&amp;num=10&amp;hl=cs&amp;tbo=d&amp;biw=1525&amp;bih=717&amp;tbm=isch&amp;tbnid=t-1VR6NFyYaJaM:&amp;imgrefurl=http://boomboos.rajce.idnes.cz/Rychle_sipy/&amp;docid=djlS6qYpgwoA8M&amp;imgurl=http://img9.rajce.idnes.cz/d0903/7/7031/7031791_95829fdacfe36058dd5336a014252d71/images/DSC04264.jpg&amp;w=1200&amp;h=866&amp;ei=2RP7UKmoKMeUswbeyYGgCw&amp;zoom=1&amp;iact=hc&amp;vpx=924&amp;vpy=412&amp;dur=1770&amp;hovh=191&amp;hovw=264&amp;tx=152&amp;ty=118&amp;sig=110646610105698307558&amp;page=1&amp;tbnh=144&amp;tbnw=199&amp;start=0&amp;ndsp=45&amp;ved=1t:429,r:31,s:0,i:221" TargetMode="External"/><Relationship Id="rId2" Type="http://schemas.openxmlformats.org/officeDocument/2006/relationships/hyperlink" Target="http://www.google.cz/imgres?q=ferda+mravenec+komiks&amp;hl=cs&amp;tbo=d&amp;biw=1525&amp;bih=717&amp;tbm=isch&amp;tbnid=VIh8NF61sXfGfM:&amp;imgrefurl=http://www.geocaching.com/seek/cache_details.aspx?guid=500b97a9-eb9d-48b4-af8d-0b540b973768&amp;docid=lf9qULDqLTNjdM&amp;imgurl=http://www.comicsdb.cz/pics/2781/b_c2781-f05f414e348802189c43095f2ee71ec1.jpg&amp;w=750&amp;h=1104&amp;ei=gBX7UKfrA4mYtAbHwoHADA&amp;zoom=1&amp;iact=hc&amp;vpx=2&amp;vpy=97&amp;dur=83&amp;hovh=272&amp;hovw=185&amp;tx=72&amp;ty=130&amp;sig=110646610105698307558&amp;page=1&amp;tbnh=159&amp;tbnw=108&amp;start=0&amp;ndsp=34&amp;ved=1t:429,r:0,s:0,i:7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www.google.cz/imgres?q=%C4%8Dty%C5%99l%C3%ADstek&amp;um=1&amp;hl=cs&amp;sa=N&amp;tbo=d&amp;biw=1525&amp;bih=717&amp;tbm=isch&amp;tbnid=EC1LO22WIP4XfM:&amp;imgrefurl=http://aktualne.centrum.cz/kultura/umeni/clanek.phtml%3Fid%3D637488&amp;docid=gNja9PZKsZ4c-M&amp;imgurl=http://img.aktualne.centrum.cz/233/17/2331706-ctyrlistek.jpg&amp;w=477&amp;h=632&amp;ei=T6cOUaTaBOe70QWcmIC4AQ&amp;zoom=1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74849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VY_32_INOVACE_20_LITERATURA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300" kern="1200" baseline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PRO DĚTI_KOMIKS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842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989467376"/>
              </p:ext>
            </p:extLst>
          </p:nvPr>
        </p:nvGraphicFramePr>
        <p:xfrm>
          <a:off x="1431335" y="1594447"/>
          <a:ext cx="6281329" cy="456503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vymezení pojmu komiks a k seznámení s některými autory komiksu a jejich díly.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charakterizovat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komiks a uvede příklad.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Panel, bublina, strip, karikatura, J. 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Lada, O. Sekora, J. Foglar, Čtyřlístek.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44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551892"/>
              </p:ext>
            </p:extLst>
          </p:nvPr>
        </p:nvGraphicFramePr>
        <p:xfrm>
          <a:off x="457200" y="3543141"/>
          <a:ext cx="8229600" cy="36576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 flipH="1">
            <a:off x="395536" y="618075"/>
            <a:ext cx="4186692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Komiks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je chronologické uspořádání kreseb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 doprovodným textem. Dohromady vytvářejí celek, nejčastěji příběh. Jednomu obrázku, který většinou zachycuje jeden okamžik, se v komiksové terminologii říká</a:t>
            </a:r>
            <a:r>
              <a:rPr kumimoji="0" lang="cs-CZ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cs-CZ" sz="28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panel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. Podmínkou je, že panely musí být uspořádány vedle sebe.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412776"/>
            <a:ext cx="38100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429000"/>
            <a:ext cx="8229600" cy="2854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Komiksy se většinou vyznačují používáním „bublin“ k zobrazení mluvené řeči nebo myšlenek, velmi často jsou monology nebo doprovodné texty vypravěče napsány v obdélnících uvnitř jednotlivých </a:t>
            </a:r>
            <a:r>
              <a:rPr lang="cs-CZ" dirty="0" smtClean="0"/>
              <a:t>panelů.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624" y="476673"/>
            <a:ext cx="2709212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5995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0432" y="813171"/>
            <a:ext cx="8229600" cy="290386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Tradičním rysem komiksů je též využívání karikatury, a to převážně při zobrazování postav. Pozadí bývá zobrazováno spíše realisticky, pro zvýšení důvěryhodnosti prostředí, ve kterém se hrdina pohybuje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76200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212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04864"/>
            <a:ext cx="3312368" cy="288032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Pokud je komiks krátký (obvykle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3–5 </a:t>
            </a:r>
            <a:r>
              <a:rPr lang="cs-CZ" dirty="0"/>
              <a:t>panelů), nazývá se strip (angl. proužek). </a:t>
            </a: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733628"/>
            <a:ext cx="412432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775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9766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Český </a:t>
            </a:r>
            <a:r>
              <a:rPr lang="cs-CZ" b="1" dirty="0" smtClean="0"/>
              <a:t>komiks</a:t>
            </a:r>
          </a:p>
          <a:p>
            <a:endParaRPr lang="cs-CZ" b="1" dirty="0" smtClean="0"/>
          </a:p>
          <a:p>
            <a:pPr marL="0" indent="0">
              <a:buNone/>
            </a:pPr>
            <a:r>
              <a:rPr lang="cs-CZ" sz="2800" b="1" dirty="0" smtClean="0"/>
              <a:t>Počátky</a:t>
            </a:r>
            <a:endParaRPr lang="cs-CZ" sz="2800" b="1" dirty="0"/>
          </a:p>
          <a:p>
            <a:r>
              <a:rPr lang="cs-CZ" sz="2800" b="1" dirty="0" smtClean="0"/>
              <a:t>Josef Lada </a:t>
            </a:r>
            <a:r>
              <a:rPr lang="cs-CZ" sz="2800" dirty="0" smtClean="0"/>
              <a:t>představil </a:t>
            </a:r>
            <a:r>
              <a:rPr lang="cs-CZ" sz="2800" dirty="0"/>
              <a:t>velké množství zvířecích hrdinů pro nejmenší děti. </a:t>
            </a:r>
            <a:endParaRPr lang="cs-CZ" sz="2800" dirty="0" smtClean="0"/>
          </a:p>
          <a:p>
            <a:r>
              <a:rPr lang="cs-CZ" sz="2800" b="1" dirty="0" smtClean="0"/>
              <a:t>Ondřej Sekora</a:t>
            </a:r>
            <a:r>
              <a:rPr lang="cs-CZ" sz="2800" dirty="0" smtClean="0"/>
              <a:t>, jehož </a:t>
            </a:r>
            <a:r>
              <a:rPr lang="cs-CZ" sz="2800" dirty="0"/>
              <a:t>největším úspěchem byl asi </a:t>
            </a:r>
            <a:r>
              <a:rPr lang="cs-CZ" sz="2800" dirty="0" smtClean="0">
                <a:hlinkClick r:id="rId2"/>
              </a:rPr>
              <a:t>Ferda Mravenec </a:t>
            </a:r>
            <a:endParaRPr lang="cs-CZ" sz="2800" dirty="0" smtClean="0"/>
          </a:p>
          <a:p>
            <a:r>
              <a:rPr lang="cs-CZ" sz="2800" dirty="0"/>
              <a:t>V Česku je historicky znám komiks </a:t>
            </a:r>
            <a:r>
              <a:rPr lang="cs-CZ" sz="2800" dirty="0">
                <a:hlinkClick r:id="rId3"/>
              </a:rPr>
              <a:t>Rychlé šípy</a:t>
            </a:r>
            <a:r>
              <a:rPr lang="cs-CZ" sz="2800" dirty="0"/>
              <a:t>, spjatý s dílem </a:t>
            </a:r>
            <a:r>
              <a:rPr lang="cs-CZ" sz="2800" b="1" dirty="0"/>
              <a:t>Jaroslava Foglara</a:t>
            </a:r>
            <a:r>
              <a:rPr lang="cs-CZ" sz="2800" dirty="0"/>
              <a:t>. </a:t>
            </a:r>
          </a:p>
          <a:p>
            <a:endParaRPr lang="cs-CZ" sz="2800" b="1" dirty="0"/>
          </a:p>
          <a:p>
            <a:pPr marL="0" indent="0">
              <a:buNone/>
            </a:pPr>
            <a:r>
              <a:rPr lang="cs-CZ" sz="2800" b="1" dirty="0" smtClean="0"/>
              <a:t>Od </a:t>
            </a:r>
            <a:r>
              <a:rPr lang="cs-CZ" sz="2800" b="1" dirty="0"/>
              <a:t>60. </a:t>
            </a:r>
            <a:r>
              <a:rPr lang="cs-CZ" sz="2800" b="1" dirty="0" smtClean="0"/>
              <a:t>let</a:t>
            </a:r>
          </a:p>
          <a:p>
            <a:r>
              <a:rPr lang="cs-CZ" sz="2800" dirty="0"/>
              <a:t>Velmi populární je v Česku </a:t>
            </a:r>
            <a:r>
              <a:rPr lang="cs-CZ" sz="2800" dirty="0" smtClean="0"/>
              <a:t>dětský </a:t>
            </a:r>
            <a:r>
              <a:rPr lang="cs-CZ" sz="2800" dirty="0"/>
              <a:t>komiksový časopis </a:t>
            </a:r>
            <a:r>
              <a:rPr lang="cs-CZ" sz="2800" i="1" dirty="0" smtClean="0">
                <a:hlinkClick r:id="rId4"/>
              </a:rPr>
              <a:t>Čtyřlístek</a:t>
            </a:r>
            <a:r>
              <a:rPr lang="cs-CZ" sz="2800" dirty="0" smtClean="0"/>
              <a:t>. </a:t>
            </a:r>
            <a:endParaRPr lang="cs-CZ" sz="2800" dirty="0"/>
          </a:p>
          <a:p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795663"/>
            <a:ext cx="3402013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739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5505475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V 70. </a:t>
            </a:r>
            <a:r>
              <a:rPr lang="cs-CZ" dirty="0" smtClean="0"/>
              <a:t>byla populární </a:t>
            </a:r>
            <a:r>
              <a:rPr lang="cs-CZ" dirty="0"/>
              <a:t>poslední strana </a:t>
            </a:r>
            <a:r>
              <a:rPr lang="cs-CZ" b="1" dirty="0"/>
              <a:t>časopisu ABC</a:t>
            </a:r>
            <a:r>
              <a:rPr lang="cs-CZ" dirty="0"/>
              <a:t>. Působilo zde mnoho zajímavých autorů, jako např. František Kobík, kteří se specializovali </a:t>
            </a:r>
            <a:r>
              <a:rPr lang="cs-CZ" dirty="0" smtClean="0"/>
              <a:t>na   sci-fi komiksy</a:t>
            </a:r>
            <a:r>
              <a:rPr lang="cs-CZ" dirty="0"/>
              <a:t>, které byly ve své době velmi mládeží vyhledávané. Mezi nejvýznamnější </a:t>
            </a:r>
            <a:r>
              <a:rPr lang="cs-CZ" dirty="0" smtClean="0"/>
              <a:t>patří </a:t>
            </a:r>
            <a:r>
              <a:rPr lang="cs-CZ" dirty="0"/>
              <a:t>např. </a:t>
            </a:r>
            <a:r>
              <a:rPr lang="cs-CZ" b="1" dirty="0"/>
              <a:t>Vzpoura mozků</a:t>
            </a:r>
            <a:r>
              <a:rPr lang="cs-CZ" dirty="0"/>
              <a:t>, cyklus </a:t>
            </a:r>
            <a:r>
              <a:rPr lang="cs-CZ" b="1" dirty="0"/>
              <a:t>Pod paprsky Zářícího </a:t>
            </a:r>
            <a:r>
              <a:rPr lang="cs-CZ" dirty="0"/>
              <a:t>či </a:t>
            </a:r>
            <a:r>
              <a:rPr lang="cs-CZ" b="1" dirty="0"/>
              <a:t>Druhá výprava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Z </a:t>
            </a:r>
            <a:r>
              <a:rPr lang="cs-CZ" dirty="0"/>
              <a:t>modernějších komiksů se díky časopisu </a:t>
            </a:r>
            <a:r>
              <a:rPr lang="cs-CZ" b="1" dirty="0" smtClean="0"/>
              <a:t>Reflex</a:t>
            </a:r>
            <a:r>
              <a:rPr lang="cs-CZ" dirty="0" smtClean="0"/>
              <a:t> </a:t>
            </a:r>
            <a:r>
              <a:rPr lang="cs-CZ" dirty="0"/>
              <a:t>staly oblíbenými původní české </a:t>
            </a:r>
            <a:r>
              <a:rPr lang="cs-CZ" dirty="0" smtClean="0"/>
              <a:t>komiksy pro dospělé např. </a:t>
            </a:r>
            <a:r>
              <a:rPr lang="cs-CZ" b="1" dirty="0" smtClean="0"/>
              <a:t>Zelený Raoul</a:t>
            </a:r>
            <a:r>
              <a:rPr lang="cs-CZ" dirty="0" smtClean="0"/>
              <a:t>, známý </a:t>
            </a:r>
            <a:r>
              <a:rPr lang="cs-CZ" dirty="0"/>
              <a:t>je též komiks </a:t>
            </a:r>
            <a:r>
              <a:rPr lang="cs-CZ" b="1" dirty="0" smtClean="0"/>
              <a:t>Alois Nebel</a:t>
            </a:r>
            <a:r>
              <a:rPr lang="cs-CZ" dirty="0"/>
              <a:t>.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071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340768"/>
            <a:ext cx="8229600" cy="52292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/>
              <a:t>http</a:t>
            </a:r>
            <a:r>
              <a:rPr lang="cs-CZ" sz="1800" dirty="0"/>
              <a:t>://commons.wikimedia.org/wiki/File:Mysivyvar.jpg?uselang=cs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http://cs.wikipedia.org/wiki/Komiks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http://commons.wikimedia.org/wiki/File:Comic_bocadillo.PNG?uselang=cs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http://cs.wikipedia.org/wiki/Soubor:Little_Nemo_moon.jpg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http://commons.wikimedia.org/wiki/File:Strip_24.jpg?uselang=cs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http://cs.wikipedia.org/wiki/%C4%8Cesk%C3%BD_komiks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</a:t>
            </a:r>
            <a:r>
              <a:rPr lang="cs-CZ" sz="1800" dirty="0" smtClean="0"/>
              <a:t>cs.wikipedia.org/wiki/Soubor:Logo_ctyrlistek.png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[</a:t>
            </a:r>
            <a:r>
              <a:rPr lang="cs-CZ" sz="1800" dirty="0"/>
              <a:t>cit. </a:t>
            </a:r>
            <a:r>
              <a:rPr lang="cs-CZ" sz="1800" dirty="0" smtClean="0"/>
              <a:t>2012-09-25].</a:t>
            </a:r>
            <a:endParaRPr lang="cs-CZ" sz="1800" dirty="0"/>
          </a:p>
          <a:p>
            <a:pPr lvl="1">
              <a:buFont typeface="Wingdings" pitchFamily="2" charset="2"/>
              <a:buChar char="v"/>
            </a:pPr>
            <a:endParaRPr lang="cs-CZ" sz="1800" dirty="0"/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 </a:t>
            </a:r>
            <a:endParaRPr lang="cs-CZ" sz="1900" dirty="0"/>
          </a:p>
          <a:p>
            <a:pPr>
              <a:buFont typeface="Wingdings" pitchFamily="2" charset="2"/>
              <a:buChar char="v"/>
            </a:pPr>
            <a:endParaRPr lang="cs-CZ" sz="1900" dirty="0"/>
          </a:p>
        </p:txBody>
      </p:sp>
    </p:spTree>
    <p:extLst>
      <p:ext uri="{BB962C8B-B14F-4D97-AF65-F5344CB8AC3E}">
        <p14:creationId xmlns:p14="http://schemas.microsoft.com/office/powerpoint/2010/main" val="388529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398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25</cp:revision>
  <dcterms:created xsi:type="dcterms:W3CDTF">2012-08-20T19:24:43Z</dcterms:created>
  <dcterms:modified xsi:type="dcterms:W3CDTF">2013-02-03T18:07:51Z</dcterms:modified>
</cp:coreProperties>
</file>