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60" r:id="rId5"/>
    <p:sldId id="257" r:id="rId6"/>
    <p:sldId id="258" r:id="rId7"/>
    <p:sldId id="259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F329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5000">
              <a:srgbClr val="EEF329"/>
            </a:gs>
            <a:gs pos="0">
              <a:srgbClr val="F3CA59"/>
            </a:gs>
            <a:gs pos="100000">
              <a:srgbClr val="FF66CC"/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9870387"/>
              </p:ext>
            </p:extLst>
          </p:nvPr>
        </p:nvGraphicFramePr>
        <p:xfrm>
          <a:off x="1259632" y="2636912"/>
          <a:ext cx="6400799" cy="3155403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636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b="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b="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b="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VY_32_INOVACE_01_LITERATURA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PRO DĚTI_LEPORELO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6988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592258205"/>
              </p:ext>
            </p:extLst>
          </p:nvPr>
        </p:nvGraphicFramePr>
        <p:xfrm>
          <a:off x="1431335" y="1594447"/>
          <a:ext cx="6281329" cy="4553617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leporelo a k seznámení s některými autory a jejich díly.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914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 charakterizovat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leporelo a uvede příklady.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Fr. Kožíšek, Zd. Miler, E. Petiška, J. Lada, Fr. Hrubín.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9459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59590" y="467380"/>
            <a:ext cx="797285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chemeClr val="bg2">
                    <a:lumMod val="75000"/>
                  </a:schemeClr>
                </a:solidFill>
              </a:rPr>
              <a:t>Leporelo</a:t>
            </a:r>
            <a:r>
              <a:rPr lang="cs-CZ" sz="3200" dirty="0">
                <a:solidFill>
                  <a:schemeClr val="bg2">
                    <a:lumMod val="75000"/>
                  </a:schemeClr>
                </a:solidFill>
              </a:rPr>
              <a:t> je harmonikově skládaná kniha, </a:t>
            </a:r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</a:rPr>
              <a:t>bohatě </a:t>
            </a:r>
            <a:r>
              <a:rPr lang="cs-CZ" sz="3200" dirty="0">
                <a:solidFill>
                  <a:schemeClr val="bg2">
                    <a:lumMod val="75000"/>
                  </a:schemeClr>
                </a:solidFill>
              </a:rPr>
              <a:t>ilustrovaná, s minimem textu a nízkým počtem stran. Každá ilustrace, případně fotografie, se většinou nachází na samostatné straně. </a:t>
            </a:r>
          </a:p>
        </p:txBody>
      </p:sp>
      <p:sp>
        <p:nvSpPr>
          <p:cNvPr id="2" name="Obdélník 1"/>
          <p:cNvSpPr/>
          <p:nvPr/>
        </p:nvSpPr>
        <p:spPr>
          <a:xfrm>
            <a:off x="4788024" y="2566717"/>
            <a:ext cx="3528392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chemeClr val="bg2">
                    <a:lumMod val="75000"/>
                  </a:schemeClr>
                </a:solidFill>
              </a:rPr>
              <a:t>Jednotlivé strany jsou navzájem slepeny či sešity za boční okraj, takže celou knihu lze složit do balíčku nebo rozložit do dlouhého pruhu.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26" b="29028"/>
          <a:stretch/>
        </p:blipFill>
        <p:spPr>
          <a:xfrm>
            <a:off x="74475" y="3355975"/>
            <a:ext cx="4497227" cy="2453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38338"/>
            <a:ext cx="8229600" cy="2592288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chemeClr val="bg2">
                    <a:lumMod val="75000"/>
                  </a:schemeClr>
                </a:solidFill>
              </a:rPr>
              <a:t>L</a:t>
            </a:r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eporela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dirty="0">
                <a:solidFill>
                  <a:schemeClr val="bg2">
                    <a:lumMod val="75000"/>
                  </a:schemeClr>
                </a:solidFill>
              </a:rPr>
              <a:t>bývají nejčastěji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knihy </a:t>
            </a:r>
            <a:r>
              <a:rPr lang="cs-CZ" dirty="0">
                <a:solidFill>
                  <a:schemeClr val="bg2">
                    <a:lumMod val="75000"/>
                  </a:schemeClr>
                </a:solidFill>
              </a:rPr>
              <a:t>pro nejmenší děti. Jednotlivé strany leporela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jsou </a:t>
            </a:r>
            <a:r>
              <a:rPr lang="cs-CZ" dirty="0">
                <a:solidFill>
                  <a:schemeClr val="bg2">
                    <a:lumMod val="75000"/>
                  </a:schemeClr>
                </a:solidFill>
              </a:rPr>
              <a:t>vyrobeny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  z </a:t>
            </a:r>
            <a:r>
              <a:rPr lang="cs-CZ" dirty="0">
                <a:solidFill>
                  <a:schemeClr val="bg2">
                    <a:lumMod val="75000"/>
                  </a:schemeClr>
                </a:solidFill>
              </a:rPr>
              <a:t>tuhého papíru, aby se tak prodloužila jejich životnost při častém a nešetrném používání.</a:t>
            </a:r>
          </a:p>
          <a:p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56" r="3181" b="24278"/>
          <a:stretch/>
        </p:blipFill>
        <p:spPr>
          <a:xfrm>
            <a:off x="4067944" y="3140968"/>
            <a:ext cx="4565267" cy="216661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755576" y="3244334"/>
            <a:ext cx="3096343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</a:rPr>
              <a:t>Leporela slouží malým dětem také jako hračka.</a:t>
            </a:r>
          </a:p>
          <a:p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</a:rPr>
              <a:t>Staví si z nich ohrádky, ploty, domy.</a:t>
            </a:r>
            <a:endParaRPr lang="cs-CZ" sz="3200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4352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32040" y="1916832"/>
            <a:ext cx="3852428" cy="3751503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cap="small" dirty="0" smtClean="0">
                <a:solidFill>
                  <a:schemeClr val="bg2">
                    <a:lumMod val="75000"/>
                  </a:schemeClr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J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de o tzv. </a:t>
            </a:r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předčtenářskou fázi naslouchací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, dítě je </a:t>
            </a:r>
            <a:r>
              <a:rPr lang="cs-CZ" dirty="0">
                <a:solidFill>
                  <a:schemeClr val="bg2">
                    <a:lumMod val="75000"/>
                  </a:schemeClr>
                </a:solidFill>
              </a:rPr>
              <a:t>v roli posluchače odkázáno na zvukový příjem textu prostřednictvím jiného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čtenáře. 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39552" y="548680"/>
            <a:ext cx="770485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</a:rPr>
              <a:t>Leporelo </a:t>
            </a:r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</a:rPr>
              <a:t>je vhodné pro děti mladšího předškolního  věku </a:t>
            </a:r>
            <a:r>
              <a:rPr lang="cs-CZ" sz="3200" dirty="0">
                <a:solidFill>
                  <a:schemeClr val="bg2">
                    <a:lumMod val="75000"/>
                  </a:schemeClr>
                </a:solidFill>
              </a:rPr>
              <a:t>(do 3 let</a:t>
            </a:r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</a:rPr>
              <a:t>).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384" t="14421" r="-248" b="14421"/>
          <a:stretch/>
        </p:blipFill>
        <p:spPr>
          <a:xfrm>
            <a:off x="251520" y="2708920"/>
            <a:ext cx="4411992" cy="2272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897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90793"/>
            <a:ext cx="8229600" cy="53330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Josef Kožíšek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	Polámal se mraveneček</a:t>
            </a:r>
          </a:p>
          <a:p>
            <a:pPr marL="0" indent="0">
              <a:buNone/>
            </a:pPr>
            <a:endParaRPr lang="cs-CZ" dirty="0" smtClean="0">
              <a:solidFill>
                <a:schemeClr val="bg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Zdeněk Miler, Josef Brukner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						Jak krtek cestoval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Josef Lada 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	Říkadla</a:t>
            </a:r>
          </a:p>
          <a:p>
            <a:pPr marL="2286000" lvl="5" indent="0">
              <a:buNone/>
            </a:pPr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</a:rPr>
              <a:t>	Moje abeceda</a:t>
            </a:r>
          </a:p>
          <a:p>
            <a:pPr marL="2286000" lvl="5" indent="0">
              <a:buNone/>
            </a:pPr>
            <a:endParaRPr lang="cs-CZ" sz="3200" dirty="0" smtClean="0">
              <a:solidFill>
                <a:schemeClr val="bg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Eduard Petiška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	O jabloňce</a:t>
            </a:r>
          </a:p>
          <a:p>
            <a:pPr marL="0" indent="0">
              <a:buNone/>
            </a:pPr>
            <a:r>
              <a:rPr lang="cs-CZ" sz="3200" dirty="0">
                <a:solidFill>
                  <a:schemeClr val="bg2">
                    <a:lumMod val="75000"/>
                  </a:schemeClr>
                </a:solidFill>
              </a:rPr>
              <a:t>	</a:t>
            </a:r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</a:rPr>
              <a:t>		Kam se schoval nůž</a:t>
            </a:r>
          </a:p>
          <a:p>
            <a:pPr marL="2743200" lvl="6" indent="0">
              <a:buNone/>
            </a:pP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1027" name="Picture 3" descr="C:\Users\Marcela\AppData\Local\Microsoft\Windows\Temporary Internet Files\Content.IE5\3FLWODYQ\MC9003914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2668" y="4888873"/>
            <a:ext cx="1333195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a\AppData\Local\Microsoft\Windows\Temporary Internet Files\Content.IE5\0690X3WD\MC9003079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88873"/>
            <a:ext cx="1323606" cy="1470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cela\AppData\Local\Microsoft\Windows\Temporary Internet Files\Content.IE5\3FLWODYQ\MC9002331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296" y="365850"/>
            <a:ext cx="1495331" cy="2163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cela\AppData\Local\Microsoft\Windows\Temporary Internet Files\Content.IE5\6F8KXRNS\MC9002811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7744" y="3560335"/>
            <a:ext cx="1680927" cy="920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10" b="23315"/>
          <a:stretch/>
        </p:blipFill>
        <p:spPr>
          <a:xfrm>
            <a:off x="5575409" y="2686186"/>
            <a:ext cx="3335774" cy="160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2296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37338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bg2">
                    <a:lumMod val="75000"/>
                  </a:schemeClr>
                </a:solidFill>
              </a:rPr>
              <a:t>František Hrubín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  <a:p>
            <a:pPr marL="1371600" lvl="3" indent="0">
              <a:buNone/>
            </a:pPr>
            <a:r>
              <a:rPr lang="cs-CZ" sz="3200" dirty="0">
                <a:solidFill>
                  <a:schemeClr val="bg2">
                    <a:lumMod val="75000"/>
                  </a:schemeClr>
                </a:solidFill>
              </a:rPr>
              <a:t>Říkejte si se mnou </a:t>
            </a:r>
          </a:p>
          <a:p>
            <a:pPr marL="1371600" lvl="3" indent="0">
              <a:buNone/>
            </a:pPr>
            <a:r>
              <a:rPr lang="cs-CZ" sz="3200" dirty="0">
                <a:solidFill>
                  <a:schemeClr val="bg2">
                    <a:lumMod val="75000"/>
                  </a:schemeClr>
                </a:solidFill>
              </a:rPr>
              <a:t>Říkejte si abecedu</a:t>
            </a:r>
          </a:p>
          <a:p>
            <a:pPr marL="1371600" lvl="3" indent="0">
              <a:buNone/>
            </a:pPr>
            <a:r>
              <a:rPr lang="cs-CZ" sz="3200" dirty="0">
                <a:solidFill>
                  <a:schemeClr val="bg2">
                    <a:lumMod val="75000"/>
                  </a:schemeClr>
                </a:solidFill>
              </a:rPr>
              <a:t>Paleček </a:t>
            </a:r>
          </a:p>
          <a:p>
            <a:pPr marL="1371600" lvl="3" indent="0">
              <a:buNone/>
            </a:pPr>
            <a:r>
              <a:rPr lang="cs-CZ" sz="3200" dirty="0">
                <a:solidFill>
                  <a:schemeClr val="bg2">
                    <a:lumMod val="75000"/>
                  </a:schemeClr>
                </a:solidFill>
              </a:rPr>
              <a:t>Kuřátko a obilí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282009"/>
            <a:ext cx="1871663" cy="1639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3314" y="2924944"/>
            <a:ext cx="3995936" cy="2996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9104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bg1"/>
                </a:solidFill>
              </a:rPr>
              <a:t>Použité zdroje: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340768"/>
            <a:ext cx="8229600" cy="5112568"/>
          </a:xfrm>
        </p:spPr>
        <p:txBody>
          <a:bodyPr>
            <a:normAutofit fontScale="3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5500" dirty="0">
                <a:solidFill>
                  <a:schemeClr val="bg1"/>
                </a:solidFill>
              </a:rPr>
              <a:t>http://</a:t>
            </a:r>
            <a:r>
              <a:rPr lang="cs-CZ" sz="5500" dirty="0" smtClean="0">
                <a:solidFill>
                  <a:schemeClr val="bg1"/>
                </a:solidFill>
              </a:rPr>
              <a:t>cs.wikipedia.org/wiki/Leporelo</a:t>
            </a:r>
          </a:p>
          <a:p>
            <a:pPr>
              <a:buFont typeface="Wingdings" pitchFamily="2" charset="2"/>
              <a:buChar char="v"/>
            </a:pPr>
            <a:endParaRPr lang="cs-CZ" sz="3800" dirty="0"/>
          </a:p>
          <a:p>
            <a:pPr>
              <a:buFont typeface="Wingdings" pitchFamily="2" charset="2"/>
              <a:buChar char="v"/>
            </a:pPr>
            <a:r>
              <a:rPr lang="cs-CZ" sz="5500" dirty="0" smtClean="0">
                <a:solidFill>
                  <a:prstClr val="black"/>
                </a:solidFill>
              </a:rPr>
              <a:t>vlastní fotografie</a:t>
            </a:r>
          </a:p>
          <a:p>
            <a:pPr>
              <a:buFont typeface="Wingdings" pitchFamily="2" charset="2"/>
              <a:buChar char="v"/>
            </a:pPr>
            <a:r>
              <a:rPr lang="cs-CZ" sz="5500" dirty="0" smtClean="0">
                <a:solidFill>
                  <a:schemeClr val="bg1"/>
                </a:solidFill>
              </a:rPr>
              <a:t>ostatní obrázky jsou z galerie Office</a:t>
            </a:r>
          </a:p>
          <a:p>
            <a:pPr>
              <a:buFont typeface="Wingdings" pitchFamily="2" charset="2"/>
              <a:buChar char="v"/>
            </a:pPr>
            <a:endParaRPr lang="cs-CZ" sz="55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5500" dirty="0" smtClean="0">
                <a:solidFill>
                  <a:schemeClr val="bg1"/>
                </a:solidFill>
              </a:rPr>
              <a:t>Hrubín</a:t>
            </a:r>
            <a:r>
              <a:rPr lang="cs-CZ" sz="5500" dirty="0">
                <a:solidFill>
                  <a:schemeClr val="bg1"/>
                </a:solidFill>
              </a:rPr>
              <a:t>.</a:t>
            </a:r>
            <a:r>
              <a:rPr lang="cs-CZ" sz="5500" dirty="0" smtClean="0">
                <a:solidFill>
                  <a:schemeClr val="bg1"/>
                </a:solidFill>
              </a:rPr>
              <a:t> Fr., Zmatlíková. H.: Paleček, Albatros</a:t>
            </a:r>
          </a:p>
          <a:p>
            <a:pPr>
              <a:buFont typeface="Wingdings" pitchFamily="2" charset="2"/>
              <a:buChar char="v"/>
            </a:pPr>
            <a:r>
              <a:rPr lang="cs-CZ" sz="5500" dirty="0" smtClean="0">
                <a:solidFill>
                  <a:schemeClr val="bg1"/>
                </a:solidFill>
              </a:rPr>
              <a:t>Miler. Zd., Brukner. J.: Jak krtek cestoval, Albatros</a:t>
            </a:r>
          </a:p>
          <a:p>
            <a:pPr>
              <a:buFont typeface="Wingdings" pitchFamily="2" charset="2"/>
              <a:buChar char="v"/>
            </a:pPr>
            <a:r>
              <a:rPr lang="cs-CZ" sz="5500" dirty="0" smtClean="0">
                <a:solidFill>
                  <a:schemeClr val="bg1"/>
                </a:solidFill>
              </a:rPr>
              <a:t>Plicková. E.: Červená karkulka, Axióma Praha</a:t>
            </a:r>
          </a:p>
          <a:p>
            <a:pPr>
              <a:buFont typeface="Wingdings" pitchFamily="2" charset="2"/>
              <a:buChar char="v"/>
            </a:pPr>
            <a:r>
              <a:rPr lang="cs-CZ" sz="5500" dirty="0" smtClean="0">
                <a:solidFill>
                  <a:schemeClr val="bg1"/>
                </a:solidFill>
              </a:rPr>
              <a:t>Dudek. A.: Kolik je hodin?, </a:t>
            </a:r>
            <a:r>
              <a:rPr lang="cs-CZ" sz="5500" dirty="0">
                <a:solidFill>
                  <a:schemeClr val="bg1"/>
                </a:solidFill>
              </a:rPr>
              <a:t>L</a:t>
            </a:r>
            <a:r>
              <a:rPr lang="cs-CZ" sz="5500" dirty="0" smtClean="0">
                <a:solidFill>
                  <a:schemeClr val="bg1"/>
                </a:solidFill>
              </a:rPr>
              <a:t>ibrex Sfinga</a:t>
            </a:r>
          </a:p>
          <a:p>
            <a:pPr>
              <a:buFont typeface="Wingdings" pitchFamily="2" charset="2"/>
              <a:buChar char="v"/>
            </a:pPr>
            <a:r>
              <a:rPr lang="cs-CZ" sz="5500" dirty="0" smtClean="0">
                <a:solidFill>
                  <a:schemeClr val="bg1"/>
                </a:solidFill>
              </a:rPr>
              <a:t>Plicková. E.: O Koblížkovi, Axióma Praha</a:t>
            </a:r>
          </a:p>
          <a:p>
            <a:pPr>
              <a:buFont typeface="Wingdings" pitchFamily="2" charset="2"/>
              <a:buChar char="v"/>
            </a:pPr>
            <a:endParaRPr lang="cs-CZ" sz="55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38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55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5500" dirty="0" smtClean="0">
                <a:solidFill>
                  <a:schemeClr val="bg1"/>
                </a:solidFill>
              </a:rPr>
              <a:t>[</a:t>
            </a:r>
            <a:r>
              <a:rPr lang="cs-CZ" sz="5500" dirty="0">
                <a:solidFill>
                  <a:schemeClr val="bg1"/>
                </a:solidFill>
              </a:rPr>
              <a:t>cit. </a:t>
            </a:r>
            <a:r>
              <a:rPr lang="cs-CZ" sz="5500" dirty="0" smtClean="0">
                <a:solidFill>
                  <a:schemeClr val="bg1"/>
                </a:solidFill>
              </a:rPr>
              <a:t>2012-10-20].</a:t>
            </a:r>
            <a:endParaRPr lang="cs-CZ" sz="5500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3800" dirty="0"/>
          </a:p>
          <a:p>
            <a:pPr marL="0" indent="0">
              <a:buNone/>
            </a:pPr>
            <a:endParaRPr lang="cs-CZ" sz="3800" dirty="0"/>
          </a:p>
          <a:p>
            <a:pPr>
              <a:buFont typeface="Wingdings" pitchFamily="2" charset="2"/>
              <a:buChar char="v"/>
            </a:pPr>
            <a:endParaRPr lang="cs-CZ" sz="3800" dirty="0" smtClean="0"/>
          </a:p>
          <a:p>
            <a:pPr marL="0" indent="0">
              <a:buNone/>
            </a:pPr>
            <a:r>
              <a:rPr lang="cs-CZ" sz="3800" dirty="0" smtClean="0"/>
              <a:t> </a:t>
            </a:r>
            <a:endParaRPr lang="cs-CZ" sz="3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406923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320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20</cp:revision>
  <dcterms:created xsi:type="dcterms:W3CDTF">2012-08-20T19:24:43Z</dcterms:created>
  <dcterms:modified xsi:type="dcterms:W3CDTF">2013-02-03T19:43:57Z</dcterms:modified>
</cp:coreProperties>
</file>