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7" r:id="rId5"/>
    <p:sldId id="268" r:id="rId6"/>
    <p:sldId id="269" r:id="rId7"/>
    <p:sldId id="274" r:id="rId8"/>
    <p:sldId id="270" r:id="rId9"/>
    <p:sldId id="275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Jindřiška Šmídová 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VY_32_INOVACE_16_Present </a:t>
          </a:r>
          <a:r>
            <a:rPr lang="cs-CZ" dirty="0" err="1" smtClean="0"/>
            <a:t>continuous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err="1" smtClean="0"/>
            <a:t>Present</a:t>
          </a:r>
          <a:r>
            <a:rPr lang="cs-CZ" dirty="0" smtClean="0"/>
            <a:t> </a:t>
          </a:r>
          <a:r>
            <a:rPr lang="cs-CZ" dirty="0" err="1" smtClean="0"/>
            <a:t>continuous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Angličtina 7.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6A86AC-3138-4F34-A33E-CAD52CB3F3AC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BF0E3E0-9781-485B-ACBE-37E67D18D21A}" type="presOf" srcId="{FBBFC3EA-9D9D-4F3A-BEA6-9C2C0E46BF20}" destId="{832BF48F-0145-4429-9E02-8FCA946CCE9E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3760AFC-A812-463E-A86F-503F3BD40DF6}" type="presOf" srcId="{39F8B381-5807-488E-AC22-73DD4140ED4A}" destId="{71045F8C-00FA-488E-A7BD-E2E6753D979D}" srcOrd="0" destOrd="0" presId="urn:microsoft.com/office/officeart/2005/8/layout/target3"/>
    <dgm:cxn modelId="{89E0D018-D69B-4FA5-BA37-3811D39DEC8F}" type="presOf" srcId="{019433A1-1324-4DE1-9E6F-32B851095F74}" destId="{E7297F21-D4FD-4A41-AE58-814D01A6B5E7}" srcOrd="1" destOrd="0" presId="urn:microsoft.com/office/officeart/2005/8/layout/target3"/>
    <dgm:cxn modelId="{3EF44D74-2F87-4B4F-9AD5-03DA68440278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5734271-8FFF-42DA-8C3F-900BB6E0897E}" type="presOf" srcId="{DAEA276B-ECF9-46F6-A7D3-4693B2D32BC4}" destId="{CDED6FE3-AD8F-4ACC-B6B8-710EDDD97598}" srcOrd="0" destOrd="0" presId="urn:microsoft.com/office/officeart/2005/8/layout/target3"/>
    <dgm:cxn modelId="{AFD3268A-F3DC-4E22-B894-47728D0A0612}" type="presOf" srcId="{C73C7642-F245-4585-8F88-243F9FAEF6CA}" destId="{97289DF2-90F4-4EC2-A9FC-633B00BAB610}" srcOrd="0" destOrd="0" presId="urn:microsoft.com/office/officeart/2005/8/layout/target3"/>
    <dgm:cxn modelId="{DB592E5B-EC87-4B13-B62C-92C1073E372E}" type="presOf" srcId="{445C7998-7549-48B0-BD68-D4F0167F02E5}" destId="{4D19AB04-24FA-40C2-B203-52AE3D15E171}" srcOrd="1" destOrd="0" presId="urn:microsoft.com/office/officeart/2005/8/layout/target3"/>
    <dgm:cxn modelId="{62EF2287-625A-40F0-9C4A-B446F37C0B9E}" type="presOf" srcId="{EBC41103-E2E5-4D48-9B4B-425520D3D098}" destId="{F969C235-9271-4D34-B740-D627A121CAD0}" srcOrd="1" destOrd="0" presId="urn:microsoft.com/office/officeart/2005/8/layout/target3"/>
    <dgm:cxn modelId="{C1FDF6E9-B5F7-466B-BCCB-94DBAE1B1371}" type="presOf" srcId="{EBC41103-E2E5-4D48-9B4B-425520D3D098}" destId="{50C2F88D-8688-44C2-A854-691F34009D3B}" srcOrd="0" destOrd="0" presId="urn:microsoft.com/office/officeart/2005/8/layout/target3"/>
    <dgm:cxn modelId="{9CB18ACE-CBFE-489B-8A30-959EF86A9967}" type="presOf" srcId="{445C7998-7549-48B0-BD68-D4F0167F02E5}" destId="{BC35EE03-4121-4EF9-923D-7CB6D30D358D}" srcOrd="0" destOrd="0" presId="urn:microsoft.com/office/officeart/2005/8/layout/target3"/>
    <dgm:cxn modelId="{7940046E-EC35-4185-B5F0-4D223F79C698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CCC7645-630E-40F4-9E0D-50560C3E3F25}" type="presOf" srcId="{019433A1-1324-4DE1-9E6F-32B851095F74}" destId="{A3817367-F2BC-482F-8832-FA00B51DCCF3}" srcOrd="0" destOrd="0" presId="urn:microsoft.com/office/officeart/2005/8/layout/target3"/>
    <dgm:cxn modelId="{CCA2B6B1-128F-4BB1-BCEB-1DD04606DE43}" type="presParOf" srcId="{71045F8C-00FA-488E-A7BD-E2E6753D979D}" destId="{3577EC6B-C980-4F34-8C69-4365E7B8FC8C}" srcOrd="0" destOrd="0" presId="urn:microsoft.com/office/officeart/2005/8/layout/target3"/>
    <dgm:cxn modelId="{AF51F630-A3A1-4E41-90CE-5A086E0CE728}" type="presParOf" srcId="{71045F8C-00FA-488E-A7BD-E2E6753D979D}" destId="{6940EB87-DC1D-4BC3-9408-9AC2E1FFC039}" srcOrd="1" destOrd="0" presId="urn:microsoft.com/office/officeart/2005/8/layout/target3"/>
    <dgm:cxn modelId="{8B76D1C0-7CBB-4DBB-97C3-091440FF1D9F}" type="presParOf" srcId="{71045F8C-00FA-488E-A7BD-E2E6753D979D}" destId="{BC35EE03-4121-4EF9-923D-7CB6D30D358D}" srcOrd="2" destOrd="0" presId="urn:microsoft.com/office/officeart/2005/8/layout/target3"/>
    <dgm:cxn modelId="{088F75EE-D0E7-411F-AEE3-EEA2099E2B7B}" type="presParOf" srcId="{71045F8C-00FA-488E-A7BD-E2E6753D979D}" destId="{C95EEA27-3CBF-4645-A92D-9D8AF5C1CBFC}" srcOrd="3" destOrd="0" presId="urn:microsoft.com/office/officeart/2005/8/layout/target3"/>
    <dgm:cxn modelId="{784CD90C-56F8-43C3-B509-7B6A5C11B7C9}" type="presParOf" srcId="{71045F8C-00FA-488E-A7BD-E2E6753D979D}" destId="{851BB866-B6AE-4566-893F-4C635BA974FC}" srcOrd="4" destOrd="0" presId="urn:microsoft.com/office/officeart/2005/8/layout/target3"/>
    <dgm:cxn modelId="{D71D4ACB-C446-4B1B-B4DE-643883D00114}" type="presParOf" srcId="{71045F8C-00FA-488E-A7BD-E2E6753D979D}" destId="{643EA938-EDE0-4533-ACCC-D2BD6F3A527C}" srcOrd="5" destOrd="0" presId="urn:microsoft.com/office/officeart/2005/8/layout/target3"/>
    <dgm:cxn modelId="{A6239E5E-6B60-4D59-8A54-9428A6BC6E60}" type="presParOf" srcId="{71045F8C-00FA-488E-A7BD-E2E6753D979D}" destId="{92F31B18-D66D-4CC7-89B9-378928DE877D}" srcOrd="6" destOrd="0" presId="urn:microsoft.com/office/officeart/2005/8/layout/target3"/>
    <dgm:cxn modelId="{D9D6A2E2-BD23-4F0B-B8B4-920C54F49DFE}" type="presParOf" srcId="{71045F8C-00FA-488E-A7BD-E2E6753D979D}" destId="{902074E1-B931-4618-97F1-FADBE82E9C3C}" srcOrd="7" destOrd="0" presId="urn:microsoft.com/office/officeart/2005/8/layout/target3"/>
    <dgm:cxn modelId="{9C82483E-E338-43D8-8E8B-CB5AC741AF20}" type="presParOf" srcId="{71045F8C-00FA-488E-A7BD-E2E6753D979D}" destId="{A3817367-F2BC-482F-8832-FA00B51DCCF3}" srcOrd="8" destOrd="0" presId="urn:microsoft.com/office/officeart/2005/8/layout/target3"/>
    <dgm:cxn modelId="{90EBC255-AE6C-47C1-BA79-FE82A708027D}" type="presParOf" srcId="{71045F8C-00FA-488E-A7BD-E2E6753D979D}" destId="{626ABFF6-56C8-4386-B662-68EC364EED9D}" srcOrd="9" destOrd="0" presId="urn:microsoft.com/office/officeart/2005/8/layout/target3"/>
    <dgm:cxn modelId="{A44A1CD7-AACF-40CB-9AA6-E5506208DD44}" type="presParOf" srcId="{71045F8C-00FA-488E-A7BD-E2E6753D979D}" destId="{6DB11F1C-D028-4800-9625-6611CA9DE6D4}" srcOrd="10" destOrd="0" presId="urn:microsoft.com/office/officeart/2005/8/layout/target3"/>
    <dgm:cxn modelId="{7CD4D9E6-5D36-4094-BC36-667A9652EAB1}" type="presParOf" srcId="{71045F8C-00FA-488E-A7BD-E2E6753D979D}" destId="{CDED6FE3-AD8F-4ACC-B6B8-710EDDD97598}" srcOrd="11" destOrd="0" presId="urn:microsoft.com/office/officeart/2005/8/layout/target3"/>
    <dgm:cxn modelId="{1CC40B48-B2EF-417B-B692-C2A7BAB6A007}" type="presParOf" srcId="{71045F8C-00FA-488E-A7BD-E2E6753D979D}" destId="{397AC6D7-84A6-4150-958F-83C92D9ACF38}" srcOrd="12" destOrd="0" presId="urn:microsoft.com/office/officeart/2005/8/layout/target3"/>
    <dgm:cxn modelId="{F58F9BEE-8C44-46E9-B0D4-AA458685A632}" type="presParOf" srcId="{71045F8C-00FA-488E-A7BD-E2E6753D979D}" destId="{D7419528-33A6-416D-9E64-B3F7915C5149}" srcOrd="13" destOrd="0" presId="urn:microsoft.com/office/officeart/2005/8/layout/target3"/>
    <dgm:cxn modelId="{31F8F84B-44D7-4733-8840-8544892E826A}" type="presParOf" srcId="{71045F8C-00FA-488E-A7BD-E2E6753D979D}" destId="{97289DF2-90F4-4EC2-A9FC-633B00BAB610}" srcOrd="14" destOrd="0" presId="urn:microsoft.com/office/officeart/2005/8/layout/target3"/>
    <dgm:cxn modelId="{C7E28BC6-C932-4F3E-B878-33EF109A26DC}" type="presParOf" srcId="{71045F8C-00FA-488E-A7BD-E2E6753D979D}" destId="{234EBA9D-95B4-4C20-A84E-6F65F1085DC6}" srcOrd="15" destOrd="0" presId="urn:microsoft.com/office/officeart/2005/8/layout/target3"/>
    <dgm:cxn modelId="{EA0287EF-D193-4E5D-A2DA-303913BD9135}" type="presParOf" srcId="{71045F8C-00FA-488E-A7BD-E2E6753D979D}" destId="{12255512-213F-41DF-90A6-8B4CD74A2B52}" srcOrd="16" destOrd="0" presId="urn:microsoft.com/office/officeart/2005/8/layout/target3"/>
    <dgm:cxn modelId="{88C48E2C-FD64-4DBA-BE76-F2FF9BE27813}" type="presParOf" srcId="{71045F8C-00FA-488E-A7BD-E2E6753D979D}" destId="{50C2F88D-8688-44C2-A854-691F34009D3B}" srcOrd="17" destOrd="0" presId="urn:microsoft.com/office/officeart/2005/8/layout/target3"/>
    <dgm:cxn modelId="{9DD6F500-0706-48E9-8224-B87632AACFC2}" type="presParOf" srcId="{71045F8C-00FA-488E-A7BD-E2E6753D979D}" destId="{4D19AB04-24FA-40C2-B203-52AE3D15E171}" srcOrd="18" destOrd="0" presId="urn:microsoft.com/office/officeart/2005/8/layout/target3"/>
    <dgm:cxn modelId="{272B5C2E-A484-4267-BF62-29F9D05A9F36}" type="presParOf" srcId="{71045F8C-00FA-488E-A7BD-E2E6753D979D}" destId="{832BF48F-0145-4429-9E02-8FCA946CCE9E}" srcOrd="19" destOrd="0" presId="urn:microsoft.com/office/officeart/2005/8/layout/target3"/>
    <dgm:cxn modelId="{AD8C9DB7-AE2C-41C6-8AA6-922389B6F393}" type="presParOf" srcId="{71045F8C-00FA-488E-A7BD-E2E6753D979D}" destId="{E7297F21-D4FD-4A41-AE58-814D01A6B5E7}" srcOrd="20" destOrd="0" presId="urn:microsoft.com/office/officeart/2005/8/layout/target3"/>
    <dgm:cxn modelId="{EF4FC1FD-240B-419A-B1A7-64F2E209A209}" type="presParOf" srcId="{71045F8C-00FA-488E-A7BD-E2E6753D979D}" destId="{F69A1436-182C-465B-AD7F-FE48E0C090C1}" srcOrd="21" destOrd="0" presId="urn:microsoft.com/office/officeart/2005/8/layout/target3"/>
    <dgm:cxn modelId="{A5DEB454-E9E6-4C77-8932-9137441DE6D8}" type="presParOf" srcId="{71045F8C-00FA-488E-A7BD-E2E6753D979D}" destId="{AA41A67C-3D3F-4AE9-9E0F-5D7F7BB2E741}" srcOrd="22" destOrd="0" presId="urn:microsoft.com/office/officeart/2005/8/layout/target3"/>
    <dgm:cxn modelId="{365C8631-BFF6-498B-AB29-C195BAEEED9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Jindřiška Šmídová 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VY_32_INOVACE_16_Present </a:t>
          </a:r>
          <a:r>
            <a:rPr lang="cs-CZ" sz="1400" kern="1200" dirty="0" err="1" smtClean="0"/>
            <a:t>continuous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Angličtina 7.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err="1" smtClean="0"/>
            <a:t>Present</a:t>
          </a:r>
          <a:r>
            <a:rPr lang="cs-CZ" sz="1400" kern="1200" dirty="0" smtClean="0"/>
            <a:t> </a:t>
          </a:r>
          <a:r>
            <a:rPr lang="cs-CZ" sz="1400" kern="1200" dirty="0" err="1" smtClean="0"/>
            <a:t>continuous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4906495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7864066"/>
              </p:ext>
            </p:extLst>
          </p:nvPr>
        </p:nvGraphicFramePr>
        <p:xfrm>
          <a:off x="457200" y="1600200"/>
          <a:ext cx="8229600" cy="23977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 ročník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Sešit, psací potřeby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Procvičení</a:t>
                      </a:r>
                      <a:r>
                        <a:rPr lang="cs-CZ" baseline="0" dirty="0" smtClean="0"/>
                        <a:t> a rozšíření slovní zásoby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 si dle prezentace dělají poznámky do sešitu. Za DÚ každý žák napíše 2 kladné věty, 2 záporné a </a:t>
                      </a:r>
                      <a:r>
                        <a:rPr lang="cs-CZ" smtClean="0"/>
                        <a:t>2 otázky.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4810546"/>
          </a:xfrm>
        </p:spPr>
        <p:txBody>
          <a:bodyPr>
            <a:normAutofit/>
          </a:bodyPr>
          <a:lstStyle/>
          <a:p>
            <a:r>
              <a:rPr lang="cs-CZ" sz="6000" b="1" dirty="0"/>
              <a:t>Přítomný čas průběhový</a:t>
            </a:r>
            <a:br>
              <a:rPr lang="cs-CZ" sz="6000" b="1" dirty="0"/>
            </a:br>
            <a:r>
              <a:rPr lang="cs-CZ" sz="6000" b="1" dirty="0" err="1"/>
              <a:t>Present</a:t>
            </a:r>
            <a:r>
              <a:rPr lang="cs-CZ" sz="6000" b="1" dirty="0"/>
              <a:t> </a:t>
            </a:r>
            <a:r>
              <a:rPr lang="cs-CZ" sz="6000" b="1" dirty="0" err="1"/>
              <a:t>Continuous</a:t>
            </a: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val="262780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102027"/>
          </a:xfrm>
        </p:spPr>
        <p:txBody>
          <a:bodyPr/>
          <a:lstStyle/>
          <a:p>
            <a:r>
              <a:rPr lang="cs-CZ" b="1" dirty="0"/>
              <a:t>Přítomný čas průběhový popisuje děj nebo činnost, která se odehrává právě teď v současnosti nebo probíhá po určitou dobu</a:t>
            </a:r>
            <a:r>
              <a:rPr lang="cs-CZ" dirty="0"/>
              <a:t>.</a:t>
            </a:r>
          </a:p>
          <a:p>
            <a:pPr>
              <a:buFontTx/>
              <a:buNone/>
            </a:pPr>
            <a:endParaRPr lang="cs-CZ" dirty="0"/>
          </a:p>
          <a:p>
            <a:r>
              <a:rPr lang="cs-CZ" sz="3600" b="1" i="1" dirty="0" err="1"/>
              <a:t>She´s</a:t>
            </a:r>
            <a:r>
              <a:rPr lang="cs-CZ" sz="3600" b="1" i="1" dirty="0"/>
              <a:t> </a:t>
            </a:r>
            <a:r>
              <a:rPr lang="cs-CZ" sz="3600" b="1" i="1" dirty="0" err="1"/>
              <a:t>wearing</a:t>
            </a:r>
            <a:r>
              <a:rPr lang="cs-CZ" sz="3600" b="1" i="1" dirty="0"/>
              <a:t> </a:t>
            </a:r>
            <a:r>
              <a:rPr lang="cs-CZ" sz="3600" b="1" i="1" dirty="0" err="1"/>
              <a:t>jeans</a:t>
            </a:r>
            <a:r>
              <a:rPr lang="cs-CZ" sz="3600" b="1" i="1" dirty="0" smtClean="0"/>
              <a:t>.</a:t>
            </a:r>
            <a:r>
              <a:rPr lang="cs-CZ" sz="3600" i="1" dirty="0"/>
              <a:t>	</a:t>
            </a:r>
            <a:r>
              <a:rPr lang="cs-CZ" sz="3600" dirty="0"/>
              <a:t>Má na sobě džíny</a:t>
            </a:r>
            <a:r>
              <a:rPr lang="cs-CZ" sz="3600" dirty="0" smtClean="0"/>
              <a:t>.</a:t>
            </a:r>
          </a:p>
          <a:p>
            <a:endParaRPr lang="cs-CZ" sz="3600" dirty="0"/>
          </a:p>
          <a:p>
            <a:r>
              <a:rPr lang="cs-CZ" sz="3600" b="1" i="1" dirty="0" err="1"/>
              <a:t>I´m</a:t>
            </a:r>
            <a:r>
              <a:rPr lang="cs-CZ" sz="3600" b="1" i="1" dirty="0"/>
              <a:t> </a:t>
            </a:r>
            <a:r>
              <a:rPr lang="cs-CZ" sz="3600" b="1" i="1" dirty="0" err="1"/>
              <a:t>studying</a:t>
            </a:r>
            <a:r>
              <a:rPr lang="cs-CZ" sz="3600" b="1" i="1" dirty="0"/>
              <a:t> </a:t>
            </a:r>
            <a:r>
              <a:rPr lang="cs-CZ" sz="3600" b="1" i="1" dirty="0" err="1"/>
              <a:t>English</a:t>
            </a:r>
            <a:r>
              <a:rPr lang="cs-CZ" sz="3600" b="1" i="1" dirty="0" smtClean="0"/>
              <a:t>.</a:t>
            </a:r>
            <a:r>
              <a:rPr lang="cs-CZ" sz="3600" dirty="0" smtClean="0"/>
              <a:t>    </a:t>
            </a:r>
            <a:r>
              <a:rPr lang="cs-CZ" sz="3600" dirty="0"/>
              <a:t>Studuji </a:t>
            </a:r>
            <a:r>
              <a:rPr lang="cs-CZ" sz="3600" dirty="0" smtClean="0"/>
              <a:t>angličtinu</a:t>
            </a:r>
            <a:r>
              <a:rPr lang="cs-CZ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168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r>
              <a:rPr lang="cs-CZ" sz="3600" b="1" dirty="0"/>
              <a:t>Přítomný čas průběhový může také popisovat činnost, která nastane v blízké budoucnosti.</a:t>
            </a:r>
          </a:p>
          <a:p>
            <a:r>
              <a:rPr lang="cs-CZ" sz="3600" b="1" i="1" dirty="0" err="1" smtClean="0"/>
              <a:t>I´m</a:t>
            </a:r>
            <a:r>
              <a:rPr lang="cs-CZ" sz="3600" b="1" i="1" dirty="0" smtClean="0"/>
              <a:t> </a:t>
            </a:r>
            <a:r>
              <a:rPr lang="cs-CZ" sz="3600" b="1" i="1" dirty="0" err="1"/>
              <a:t>playing</a:t>
            </a:r>
            <a:r>
              <a:rPr lang="cs-CZ" sz="3600" b="1" i="1" dirty="0"/>
              <a:t> </a:t>
            </a:r>
            <a:r>
              <a:rPr lang="cs-CZ" sz="3600" b="1" i="1" dirty="0" err="1"/>
              <a:t>tennis</a:t>
            </a:r>
            <a:r>
              <a:rPr lang="cs-CZ" sz="3600" b="1" i="1" dirty="0"/>
              <a:t> </a:t>
            </a:r>
            <a:r>
              <a:rPr lang="cs-CZ" sz="3600" b="1" i="1" dirty="0" err="1"/>
              <a:t>this</a:t>
            </a:r>
            <a:r>
              <a:rPr lang="cs-CZ" sz="3600" b="1" i="1" dirty="0"/>
              <a:t> </a:t>
            </a:r>
            <a:r>
              <a:rPr lang="cs-CZ" sz="3600" b="1" i="1" dirty="0" err="1"/>
              <a:t>afternoon</a:t>
            </a:r>
            <a:r>
              <a:rPr lang="cs-CZ" sz="3600" b="1" i="1" dirty="0"/>
              <a:t>.</a:t>
            </a:r>
          </a:p>
          <a:p>
            <a:pPr>
              <a:buFontTx/>
              <a:buNone/>
            </a:pPr>
            <a:r>
              <a:rPr lang="cs-CZ" dirty="0"/>
              <a:t>	</a:t>
            </a:r>
            <a:r>
              <a:rPr lang="cs-CZ" sz="3600" dirty="0"/>
              <a:t>Budu hrát tenis dnes odpoledne.</a:t>
            </a:r>
          </a:p>
          <a:p>
            <a:r>
              <a:rPr lang="cs-CZ" sz="3600" b="1" i="1" dirty="0" err="1"/>
              <a:t>Jane´s</a:t>
            </a:r>
            <a:r>
              <a:rPr lang="cs-CZ" sz="3600" b="1" i="1" dirty="0"/>
              <a:t> </a:t>
            </a:r>
            <a:r>
              <a:rPr lang="cs-CZ" sz="3600" b="1" i="1" dirty="0" err="1"/>
              <a:t>seeing</a:t>
            </a:r>
            <a:r>
              <a:rPr lang="cs-CZ" sz="3600" b="1" i="1" dirty="0"/>
              <a:t> her </a:t>
            </a:r>
            <a:r>
              <a:rPr lang="cs-CZ" sz="3600" b="1" i="1" dirty="0" err="1"/>
              <a:t>boyfriend</a:t>
            </a:r>
            <a:r>
              <a:rPr lang="cs-CZ" sz="3600" b="1" i="1" dirty="0"/>
              <a:t> </a:t>
            </a:r>
            <a:r>
              <a:rPr lang="cs-CZ" sz="3600" b="1" i="1" dirty="0" err="1"/>
              <a:t>tonight</a:t>
            </a:r>
            <a:r>
              <a:rPr lang="cs-CZ" sz="3600" b="1" i="1" dirty="0"/>
              <a:t>.</a:t>
            </a:r>
          </a:p>
          <a:p>
            <a:pPr>
              <a:buFontTx/>
              <a:buNone/>
            </a:pPr>
            <a:r>
              <a:rPr lang="cs-CZ" sz="3600" dirty="0"/>
              <a:t>	Jana navštíví svého přítele dnes večer.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7558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/>
          </a:bodyPr>
          <a:lstStyle/>
          <a:p>
            <a:endParaRPr lang="cs-CZ" sz="4400" b="1" dirty="0" smtClean="0"/>
          </a:p>
          <a:p>
            <a:r>
              <a:rPr lang="cs-CZ" sz="4400" b="1" dirty="0" smtClean="0"/>
              <a:t>Přítomný </a:t>
            </a:r>
            <a:r>
              <a:rPr lang="cs-CZ" sz="4400" b="1" dirty="0"/>
              <a:t>čas průběhový se tvoří:</a:t>
            </a:r>
          </a:p>
          <a:p>
            <a:pPr>
              <a:buFontTx/>
              <a:buNone/>
            </a:pPr>
            <a:r>
              <a:rPr lang="cs-CZ" sz="4400" b="1" dirty="0"/>
              <a:t>	tvarem slovesa </a:t>
            </a:r>
            <a:r>
              <a:rPr lang="cs-CZ" sz="4400" b="1" i="1" dirty="0">
                <a:solidFill>
                  <a:srgbClr val="00B050"/>
                </a:solidFill>
              </a:rPr>
              <a:t>to </a:t>
            </a:r>
            <a:r>
              <a:rPr lang="cs-CZ" sz="4400" b="1" i="1" dirty="0" err="1">
                <a:solidFill>
                  <a:srgbClr val="00B050"/>
                </a:solidFill>
              </a:rPr>
              <a:t>be</a:t>
            </a:r>
            <a:r>
              <a:rPr lang="cs-CZ" sz="4400" b="1" i="1" dirty="0">
                <a:solidFill>
                  <a:srgbClr val="00B050"/>
                </a:solidFill>
              </a:rPr>
              <a:t> (</a:t>
            </a:r>
            <a:r>
              <a:rPr lang="cs-CZ" sz="4400" b="1" i="1" dirty="0" err="1">
                <a:solidFill>
                  <a:srgbClr val="00B050"/>
                </a:solidFill>
              </a:rPr>
              <a:t>am</a:t>
            </a:r>
            <a:r>
              <a:rPr lang="cs-CZ" sz="4400" b="1" i="1" dirty="0">
                <a:solidFill>
                  <a:srgbClr val="00B050"/>
                </a:solidFill>
              </a:rPr>
              <a:t>, </a:t>
            </a:r>
            <a:r>
              <a:rPr lang="cs-CZ" sz="4400" b="1" i="1" dirty="0" err="1">
                <a:solidFill>
                  <a:srgbClr val="00B050"/>
                </a:solidFill>
              </a:rPr>
              <a:t>is</a:t>
            </a:r>
            <a:r>
              <a:rPr lang="cs-CZ" sz="4400" b="1" i="1" dirty="0">
                <a:solidFill>
                  <a:srgbClr val="00B050"/>
                </a:solidFill>
              </a:rPr>
              <a:t>, are) </a:t>
            </a:r>
            <a:r>
              <a:rPr lang="en-US" sz="4400" b="1" dirty="0"/>
              <a:t>+</a:t>
            </a:r>
            <a:r>
              <a:rPr lang="cs-CZ" sz="4400" b="1" dirty="0"/>
              <a:t> </a:t>
            </a:r>
            <a:r>
              <a:rPr lang="en-US" sz="4400" b="1" dirty="0"/>
              <a:t>v</a:t>
            </a:r>
            <a:r>
              <a:rPr lang="cs-CZ" sz="4400" b="1" dirty="0" err="1"/>
              <a:t>ýznamovým</a:t>
            </a:r>
            <a:r>
              <a:rPr lang="cs-CZ" sz="4400" b="1" dirty="0"/>
              <a:t> slovesem s koncovkou </a:t>
            </a:r>
            <a:r>
              <a:rPr lang="cs-CZ" sz="4400" b="1" i="1" dirty="0">
                <a:solidFill>
                  <a:schemeClr val="bg2"/>
                </a:solidFill>
              </a:rPr>
              <a:t>– </a:t>
            </a:r>
            <a:r>
              <a:rPr lang="cs-CZ" sz="4400" b="1" i="1" dirty="0" err="1" smtClean="0">
                <a:solidFill>
                  <a:srgbClr val="00B050"/>
                </a:solidFill>
              </a:rPr>
              <a:t>ing</a:t>
            </a:r>
            <a:endParaRPr lang="cs-CZ" sz="4400" b="1" i="1" dirty="0" smtClean="0">
              <a:solidFill>
                <a:srgbClr val="00B050"/>
              </a:solidFill>
            </a:endParaRPr>
          </a:p>
          <a:p>
            <a:pPr>
              <a:buFontTx/>
              <a:buNone/>
            </a:pPr>
            <a:endParaRPr lang="cs-CZ" sz="3600" b="1" i="1" dirty="0" smtClean="0">
              <a:solidFill>
                <a:srgbClr val="00B050"/>
              </a:solidFill>
            </a:endParaRPr>
          </a:p>
          <a:p>
            <a:pPr>
              <a:buFontTx/>
              <a:buNone/>
            </a:pPr>
            <a:r>
              <a:rPr lang="cs-CZ" i="1" dirty="0" smtClean="0">
                <a:solidFill>
                  <a:schemeClr val="bg2"/>
                </a:solidFill>
              </a:rPr>
              <a:t> </a:t>
            </a:r>
          </a:p>
          <a:p>
            <a:pPr>
              <a:buFontTx/>
              <a:buNone/>
            </a:pPr>
            <a:endParaRPr lang="cs-CZ" sz="35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5639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836712"/>
            <a:ext cx="8784976" cy="5289451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cs-CZ" i="1" dirty="0" smtClean="0">
                <a:solidFill>
                  <a:schemeClr val="bg2"/>
                </a:solidFill>
              </a:rPr>
              <a:t> </a:t>
            </a:r>
            <a:endParaRPr lang="cs-CZ" i="1" dirty="0" smtClean="0">
              <a:solidFill>
                <a:schemeClr val="bg2"/>
              </a:solidFill>
            </a:endParaRPr>
          </a:p>
          <a:p>
            <a:pPr>
              <a:buFontTx/>
              <a:buNone/>
            </a:pPr>
            <a:r>
              <a:rPr lang="cs-CZ" sz="4000" b="1" i="1" u="sng" dirty="0" smtClean="0">
                <a:solidFill>
                  <a:srgbClr val="DC1645"/>
                </a:solidFill>
              </a:rPr>
              <a:t>Kladná věta</a:t>
            </a:r>
          </a:p>
          <a:p>
            <a:pPr>
              <a:buFontTx/>
              <a:buNone/>
            </a:pPr>
            <a:r>
              <a:rPr lang="cs-CZ" sz="4000" b="1" dirty="0" smtClean="0"/>
              <a:t>I </a:t>
            </a:r>
            <a:r>
              <a:rPr lang="cs-CZ" sz="4000" b="1" dirty="0" err="1"/>
              <a:t>am</a:t>
            </a:r>
            <a:r>
              <a:rPr lang="cs-CZ" sz="4000" b="1" dirty="0"/>
              <a:t> </a:t>
            </a:r>
            <a:r>
              <a:rPr lang="cs-CZ" sz="4000" b="1" dirty="0" err="1"/>
              <a:t>going</a:t>
            </a:r>
            <a:r>
              <a:rPr lang="cs-CZ" sz="4000" b="1" dirty="0"/>
              <a:t> </a:t>
            </a:r>
            <a:r>
              <a:rPr lang="cs-CZ" sz="4000" b="1" dirty="0" err="1"/>
              <a:t>outside</a:t>
            </a:r>
            <a:r>
              <a:rPr lang="cs-CZ" sz="4000" b="1" dirty="0"/>
              <a:t>.	</a:t>
            </a:r>
            <a:r>
              <a:rPr lang="cs-CZ" sz="4000" b="1" dirty="0" smtClean="0"/>
              <a:t>Já </a:t>
            </a:r>
            <a:r>
              <a:rPr lang="cs-CZ" sz="4000" b="1" dirty="0"/>
              <a:t>půjdu ven</a:t>
            </a:r>
            <a:r>
              <a:rPr lang="cs-CZ" sz="4000" b="1" dirty="0" smtClean="0"/>
              <a:t>.</a:t>
            </a:r>
          </a:p>
          <a:p>
            <a:pPr>
              <a:buFontTx/>
              <a:buNone/>
            </a:pPr>
            <a:endParaRPr lang="cs-CZ" sz="4000" b="1" dirty="0"/>
          </a:p>
          <a:p>
            <a:pPr>
              <a:buFontTx/>
              <a:buNone/>
            </a:pPr>
            <a:r>
              <a:rPr lang="cs-CZ" sz="4000" b="1" dirty="0"/>
              <a:t>He </a:t>
            </a:r>
            <a:r>
              <a:rPr lang="cs-CZ" sz="4000" b="1" dirty="0" err="1"/>
              <a:t>is</a:t>
            </a:r>
            <a:r>
              <a:rPr lang="cs-CZ" sz="4000" b="1" dirty="0"/>
              <a:t> </a:t>
            </a:r>
            <a:r>
              <a:rPr lang="cs-CZ" sz="4000" b="1" dirty="0" err="1"/>
              <a:t>going</a:t>
            </a:r>
            <a:r>
              <a:rPr lang="cs-CZ" sz="4000" b="1" dirty="0"/>
              <a:t> </a:t>
            </a:r>
            <a:r>
              <a:rPr lang="cs-CZ" sz="4000" b="1" dirty="0" err="1"/>
              <a:t>outside</a:t>
            </a:r>
            <a:r>
              <a:rPr lang="cs-CZ" sz="4000" b="1" dirty="0"/>
              <a:t>. 	</a:t>
            </a:r>
            <a:r>
              <a:rPr lang="cs-CZ" sz="4000" b="1" dirty="0" smtClean="0"/>
              <a:t>On </a:t>
            </a:r>
            <a:r>
              <a:rPr lang="cs-CZ" sz="4000" b="1" dirty="0"/>
              <a:t>půjde ven</a:t>
            </a:r>
            <a:r>
              <a:rPr lang="cs-CZ" sz="4000" b="1" dirty="0" smtClean="0"/>
              <a:t>.</a:t>
            </a:r>
          </a:p>
          <a:p>
            <a:pPr>
              <a:buFontTx/>
              <a:buNone/>
            </a:pPr>
            <a:endParaRPr lang="cs-CZ" sz="4000" b="1" dirty="0"/>
          </a:p>
          <a:p>
            <a:pPr>
              <a:buFontTx/>
              <a:buNone/>
            </a:pPr>
            <a:r>
              <a:rPr lang="cs-CZ" sz="4000" b="1" dirty="0" err="1"/>
              <a:t>They</a:t>
            </a:r>
            <a:r>
              <a:rPr lang="cs-CZ" sz="4000" b="1" dirty="0"/>
              <a:t> are </a:t>
            </a:r>
            <a:r>
              <a:rPr lang="cs-CZ" sz="4000" b="1" dirty="0" err="1"/>
              <a:t>going</a:t>
            </a:r>
            <a:r>
              <a:rPr lang="cs-CZ" sz="4000" b="1" dirty="0"/>
              <a:t> </a:t>
            </a:r>
            <a:r>
              <a:rPr lang="cs-CZ" sz="4000" b="1" dirty="0" err="1"/>
              <a:t>outside</a:t>
            </a:r>
            <a:r>
              <a:rPr lang="cs-CZ" sz="4000" b="1" dirty="0"/>
              <a:t>. </a:t>
            </a:r>
            <a:r>
              <a:rPr lang="cs-CZ" sz="4000" b="1" dirty="0" smtClean="0"/>
              <a:t>Oni </a:t>
            </a:r>
            <a:r>
              <a:rPr lang="cs-CZ" sz="4000" b="1" dirty="0"/>
              <a:t>půjdou </a:t>
            </a:r>
            <a:r>
              <a:rPr lang="cs-CZ" sz="4000" b="1" dirty="0" smtClean="0"/>
              <a:t>ven</a:t>
            </a:r>
            <a:r>
              <a:rPr lang="cs-CZ" sz="4000" b="1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112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980728"/>
            <a:ext cx="9144000" cy="514543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cs-CZ" sz="4000" b="1" i="1" u="sng" dirty="0">
                <a:solidFill>
                  <a:srgbClr val="DC1645"/>
                </a:solidFill>
              </a:rPr>
              <a:t>Záporná věta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4000" b="1" dirty="0">
                <a:solidFill>
                  <a:srgbClr val="002060"/>
                </a:solidFill>
              </a:rPr>
              <a:t>I </a:t>
            </a:r>
            <a:r>
              <a:rPr lang="cs-CZ" sz="4000" b="1" dirty="0" err="1">
                <a:solidFill>
                  <a:srgbClr val="002060"/>
                </a:solidFill>
              </a:rPr>
              <a:t>am</a:t>
            </a:r>
            <a:r>
              <a:rPr lang="cs-CZ" sz="4000" b="1" dirty="0">
                <a:solidFill>
                  <a:srgbClr val="002060"/>
                </a:solidFill>
              </a:rPr>
              <a:t> not </a:t>
            </a:r>
            <a:r>
              <a:rPr lang="cs-CZ" sz="4000" b="1" dirty="0" err="1">
                <a:solidFill>
                  <a:srgbClr val="002060"/>
                </a:solidFill>
              </a:rPr>
              <a:t>going</a:t>
            </a:r>
            <a:r>
              <a:rPr lang="cs-CZ" sz="4000" b="1" dirty="0">
                <a:solidFill>
                  <a:srgbClr val="002060"/>
                </a:solidFill>
              </a:rPr>
              <a:t> </a:t>
            </a:r>
            <a:r>
              <a:rPr lang="cs-CZ" sz="4000" b="1" dirty="0" err="1" smtClean="0">
                <a:solidFill>
                  <a:srgbClr val="002060"/>
                </a:solidFill>
              </a:rPr>
              <a:t>outside</a:t>
            </a:r>
            <a:r>
              <a:rPr lang="cs-CZ" sz="4000" b="1" dirty="0" smtClean="0">
                <a:solidFill>
                  <a:srgbClr val="002060"/>
                </a:solidFill>
              </a:rPr>
              <a:t>.</a:t>
            </a:r>
            <a:r>
              <a:rPr lang="cs-CZ" sz="4000" b="1" dirty="0"/>
              <a:t> </a:t>
            </a:r>
            <a:r>
              <a:rPr lang="cs-CZ" sz="4000" b="1" dirty="0" smtClean="0"/>
              <a:t>     </a:t>
            </a:r>
            <a:r>
              <a:rPr lang="cs-CZ" sz="4000" b="1" dirty="0" smtClean="0"/>
              <a:t>Já </a:t>
            </a:r>
            <a:r>
              <a:rPr lang="cs-CZ" sz="4000" b="1" dirty="0"/>
              <a:t>nepůjdu ven</a:t>
            </a:r>
            <a:r>
              <a:rPr lang="cs-CZ" sz="4000" b="1" dirty="0" smtClean="0"/>
              <a:t>.</a:t>
            </a:r>
          </a:p>
          <a:p>
            <a:pPr>
              <a:lnSpc>
                <a:spcPct val="90000"/>
              </a:lnSpc>
              <a:buFontTx/>
              <a:buNone/>
            </a:pPr>
            <a:endParaRPr lang="cs-CZ" sz="4000" b="1" dirty="0"/>
          </a:p>
          <a:p>
            <a:pPr>
              <a:lnSpc>
                <a:spcPct val="90000"/>
              </a:lnSpc>
              <a:buFontTx/>
              <a:buNone/>
            </a:pPr>
            <a:r>
              <a:rPr lang="cs-CZ" sz="4000" b="1" dirty="0">
                <a:solidFill>
                  <a:srgbClr val="002060"/>
                </a:solidFill>
              </a:rPr>
              <a:t>He </a:t>
            </a:r>
            <a:r>
              <a:rPr lang="cs-CZ" sz="4000" b="1" dirty="0" err="1">
                <a:solidFill>
                  <a:srgbClr val="002060"/>
                </a:solidFill>
              </a:rPr>
              <a:t>is</a:t>
            </a:r>
            <a:r>
              <a:rPr lang="cs-CZ" sz="4000" b="1" dirty="0">
                <a:solidFill>
                  <a:srgbClr val="002060"/>
                </a:solidFill>
              </a:rPr>
              <a:t> not </a:t>
            </a:r>
            <a:r>
              <a:rPr lang="cs-CZ" sz="4000" b="1" dirty="0" err="1">
                <a:solidFill>
                  <a:srgbClr val="002060"/>
                </a:solidFill>
              </a:rPr>
              <a:t>going</a:t>
            </a:r>
            <a:r>
              <a:rPr lang="cs-CZ" sz="4000" b="1" dirty="0">
                <a:solidFill>
                  <a:srgbClr val="002060"/>
                </a:solidFill>
              </a:rPr>
              <a:t> </a:t>
            </a:r>
            <a:r>
              <a:rPr lang="cs-CZ" sz="4000" b="1" dirty="0" err="1">
                <a:solidFill>
                  <a:srgbClr val="002060"/>
                </a:solidFill>
              </a:rPr>
              <a:t>outside</a:t>
            </a:r>
            <a:r>
              <a:rPr lang="cs-CZ" sz="4000" b="1" dirty="0">
                <a:solidFill>
                  <a:srgbClr val="002060"/>
                </a:solidFill>
              </a:rPr>
              <a:t>.   </a:t>
            </a:r>
            <a:r>
              <a:rPr lang="cs-CZ" sz="4000" b="1" dirty="0" smtClean="0">
                <a:solidFill>
                  <a:srgbClr val="002060"/>
                </a:solidFill>
              </a:rPr>
              <a:t> </a:t>
            </a:r>
            <a:r>
              <a:rPr lang="cs-CZ" sz="4000" b="1" dirty="0" smtClean="0"/>
              <a:t>On </a:t>
            </a:r>
            <a:r>
              <a:rPr lang="cs-CZ" sz="4000" b="1" dirty="0"/>
              <a:t>nepůjde ven</a:t>
            </a:r>
            <a:r>
              <a:rPr lang="cs-CZ" sz="4000" b="1" dirty="0" smtClean="0"/>
              <a:t>.</a:t>
            </a:r>
          </a:p>
          <a:p>
            <a:pPr>
              <a:lnSpc>
                <a:spcPct val="90000"/>
              </a:lnSpc>
              <a:buFontTx/>
              <a:buNone/>
            </a:pPr>
            <a:endParaRPr lang="cs-CZ" sz="4000" b="1" dirty="0"/>
          </a:p>
          <a:p>
            <a:pPr>
              <a:lnSpc>
                <a:spcPct val="90000"/>
              </a:lnSpc>
              <a:buFontTx/>
              <a:buNone/>
            </a:pPr>
            <a:r>
              <a:rPr lang="cs-CZ" sz="4000" b="1" dirty="0" err="1">
                <a:solidFill>
                  <a:srgbClr val="002060"/>
                </a:solidFill>
              </a:rPr>
              <a:t>They</a:t>
            </a:r>
            <a:r>
              <a:rPr lang="cs-CZ" sz="4000" b="1" dirty="0">
                <a:solidFill>
                  <a:srgbClr val="002060"/>
                </a:solidFill>
              </a:rPr>
              <a:t> are not </a:t>
            </a:r>
            <a:r>
              <a:rPr lang="cs-CZ" sz="4000" b="1" dirty="0" err="1">
                <a:solidFill>
                  <a:srgbClr val="002060"/>
                </a:solidFill>
              </a:rPr>
              <a:t>going</a:t>
            </a:r>
            <a:r>
              <a:rPr lang="cs-CZ" sz="4000" b="1" dirty="0">
                <a:solidFill>
                  <a:srgbClr val="002060"/>
                </a:solidFill>
              </a:rPr>
              <a:t> </a:t>
            </a:r>
            <a:r>
              <a:rPr lang="cs-CZ" sz="4000" b="1" dirty="0" err="1">
                <a:solidFill>
                  <a:srgbClr val="002060"/>
                </a:solidFill>
              </a:rPr>
              <a:t>outside</a:t>
            </a:r>
            <a:r>
              <a:rPr lang="cs-CZ" sz="4000" b="1" dirty="0">
                <a:solidFill>
                  <a:srgbClr val="002060"/>
                </a:solidFill>
              </a:rPr>
              <a:t>. </a:t>
            </a:r>
            <a:r>
              <a:rPr lang="cs-CZ" sz="4000" b="1" dirty="0" smtClean="0"/>
              <a:t>Oni nepůjdou ven.</a:t>
            </a:r>
            <a:endParaRPr lang="cs-CZ" sz="40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7324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980728"/>
            <a:ext cx="8435280" cy="514543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cs-CZ" sz="4000" b="1" i="1" u="sng" dirty="0" smtClean="0">
                <a:solidFill>
                  <a:srgbClr val="DC1645"/>
                </a:solidFill>
              </a:rPr>
              <a:t>Otázka</a:t>
            </a:r>
            <a:endParaRPr lang="cs-CZ" sz="4000" b="1" i="1" u="sng" dirty="0">
              <a:solidFill>
                <a:srgbClr val="DC1645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cs-CZ" sz="4000" b="1" dirty="0" err="1">
                <a:solidFill>
                  <a:srgbClr val="002060"/>
                </a:solidFill>
              </a:rPr>
              <a:t>Where</a:t>
            </a:r>
            <a:r>
              <a:rPr lang="cs-CZ" sz="4000" b="1" dirty="0">
                <a:solidFill>
                  <a:srgbClr val="002060"/>
                </a:solidFill>
              </a:rPr>
              <a:t> </a:t>
            </a:r>
            <a:r>
              <a:rPr lang="cs-CZ" sz="4000" b="1" dirty="0" err="1">
                <a:solidFill>
                  <a:srgbClr val="002060"/>
                </a:solidFill>
              </a:rPr>
              <a:t>am</a:t>
            </a:r>
            <a:r>
              <a:rPr lang="cs-CZ" sz="4000" b="1" dirty="0">
                <a:solidFill>
                  <a:srgbClr val="002060"/>
                </a:solidFill>
              </a:rPr>
              <a:t> I </a:t>
            </a:r>
            <a:r>
              <a:rPr lang="cs-CZ" sz="4000" b="1" dirty="0" err="1">
                <a:solidFill>
                  <a:srgbClr val="002060"/>
                </a:solidFill>
              </a:rPr>
              <a:t>going</a:t>
            </a:r>
            <a:r>
              <a:rPr lang="cs-CZ" sz="4000" b="1" dirty="0">
                <a:solidFill>
                  <a:srgbClr val="002060"/>
                </a:solidFill>
              </a:rPr>
              <a:t>?	</a:t>
            </a:r>
            <a:r>
              <a:rPr lang="cs-CZ" sz="4000" b="1" dirty="0" smtClean="0">
                <a:solidFill>
                  <a:schemeClr val="bg2"/>
                </a:solidFill>
              </a:rPr>
              <a:t>     </a:t>
            </a:r>
            <a:r>
              <a:rPr lang="cs-CZ" sz="4000" b="1" dirty="0" smtClean="0"/>
              <a:t>Kam </a:t>
            </a:r>
            <a:r>
              <a:rPr lang="cs-CZ" sz="4000" b="1" dirty="0"/>
              <a:t>jdu</a:t>
            </a:r>
            <a:r>
              <a:rPr lang="cs-CZ" sz="4000" b="1" dirty="0" smtClean="0"/>
              <a:t>?</a:t>
            </a:r>
          </a:p>
          <a:p>
            <a:pPr>
              <a:lnSpc>
                <a:spcPct val="90000"/>
              </a:lnSpc>
              <a:buFontTx/>
              <a:buNone/>
            </a:pPr>
            <a:endParaRPr lang="cs-CZ" sz="4000" b="1" dirty="0"/>
          </a:p>
          <a:p>
            <a:pPr>
              <a:lnSpc>
                <a:spcPct val="90000"/>
              </a:lnSpc>
              <a:buFontTx/>
              <a:buNone/>
            </a:pPr>
            <a:r>
              <a:rPr lang="cs-CZ" sz="4000" b="1" dirty="0" err="1">
                <a:solidFill>
                  <a:srgbClr val="002060"/>
                </a:solidFill>
              </a:rPr>
              <a:t>Where</a:t>
            </a:r>
            <a:r>
              <a:rPr lang="cs-CZ" sz="4000" b="1" dirty="0">
                <a:solidFill>
                  <a:srgbClr val="002060"/>
                </a:solidFill>
              </a:rPr>
              <a:t> </a:t>
            </a:r>
            <a:r>
              <a:rPr lang="cs-CZ" sz="4000" b="1" dirty="0" err="1">
                <a:solidFill>
                  <a:srgbClr val="002060"/>
                </a:solidFill>
              </a:rPr>
              <a:t>is</a:t>
            </a:r>
            <a:r>
              <a:rPr lang="cs-CZ" sz="4000" b="1" dirty="0">
                <a:solidFill>
                  <a:srgbClr val="002060"/>
                </a:solidFill>
              </a:rPr>
              <a:t> he </a:t>
            </a:r>
            <a:r>
              <a:rPr lang="cs-CZ" sz="4000" b="1" dirty="0" err="1">
                <a:solidFill>
                  <a:srgbClr val="002060"/>
                </a:solidFill>
              </a:rPr>
              <a:t>going</a:t>
            </a:r>
            <a:r>
              <a:rPr lang="cs-CZ" sz="4000" b="1" dirty="0">
                <a:solidFill>
                  <a:srgbClr val="002060"/>
                </a:solidFill>
              </a:rPr>
              <a:t>?</a:t>
            </a:r>
            <a:r>
              <a:rPr lang="cs-CZ" sz="4000" b="1" dirty="0">
                <a:solidFill>
                  <a:schemeClr val="bg2"/>
                </a:solidFill>
              </a:rPr>
              <a:t>	    </a:t>
            </a:r>
            <a:r>
              <a:rPr lang="cs-CZ" sz="4000" b="1" dirty="0" smtClean="0">
                <a:solidFill>
                  <a:schemeClr val="bg2"/>
                </a:solidFill>
              </a:rPr>
              <a:t>  </a:t>
            </a:r>
            <a:r>
              <a:rPr lang="cs-CZ" sz="4000" b="1" dirty="0"/>
              <a:t>Kam jde</a:t>
            </a:r>
            <a:r>
              <a:rPr lang="cs-CZ" sz="4000" b="1" dirty="0" smtClean="0"/>
              <a:t>?</a:t>
            </a:r>
          </a:p>
          <a:p>
            <a:pPr>
              <a:lnSpc>
                <a:spcPct val="90000"/>
              </a:lnSpc>
              <a:buFontTx/>
              <a:buNone/>
            </a:pPr>
            <a:endParaRPr lang="cs-CZ" sz="4000" b="1" dirty="0"/>
          </a:p>
          <a:p>
            <a:pPr>
              <a:lnSpc>
                <a:spcPct val="90000"/>
              </a:lnSpc>
              <a:buFontTx/>
              <a:buNone/>
            </a:pPr>
            <a:r>
              <a:rPr lang="cs-CZ" sz="4000" b="1" dirty="0" err="1">
                <a:solidFill>
                  <a:srgbClr val="002060"/>
                </a:solidFill>
              </a:rPr>
              <a:t>Where</a:t>
            </a:r>
            <a:r>
              <a:rPr lang="cs-CZ" sz="4000" b="1" dirty="0">
                <a:solidFill>
                  <a:srgbClr val="002060"/>
                </a:solidFill>
              </a:rPr>
              <a:t> are </a:t>
            </a:r>
            <a:r>
              <a:rPr lang="cs-CZ" sz="4000" b="1" dirty="0" err="1">
                <a:solidFill>
                  <a:srgbClr val="002060"/>
                </a:solidFill>
              </a:rPr>
              <a:t>they</a:t>
            </a:r>
            <a:r>
              <a:rPr lang="cs-CZ" sz="4000" b="1" dirty="0">
                <a:solidFill>
                  <a:srgbClr val="002060"/>
                </a:solidFill>
              </a:rPr>
              <a:t> </a:t>
            </a:r>
            <a:r>
              <a:rPr lang="cs-CZ" sz="4000" b="1" dirty="0" err="1">
                <a:solidFill>
                  <a:srgbClr val="002060"/>
                </a:solidFill>
              </a:rPr>
              <a:t>going</a:t>
            </a:r>
            <a:r>
              <a:rPr lang="cs-CZ" sz="4000" b="1" dirty="0" smtClean="0">
                <a:solidFill>
                  <a:srgbClr val="002060"/>
                </a:solidFill>
              </a:rPr>
              <a:t>?    </a:t>
            </a:r>
            <a:r>
              <a:rPr lang="cs-CZ" sz="4000" b="1" dirty="0" smtClean="0"/>
              <a:t> </a:t>
            </a:r>
            <a:r>
              <a:rPr lang="cs-CZ" sz="4000" b="1" dirty="0"/>
              <a:t>Kam jdou?</a:t>
            </a:r>
          </a:p>
          <a:p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069402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8229600" cy="1914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1.Ilustrace : www. </a:t>
            </a:r>
            <a:r>
              <a:rPr lang="cs-CZ" dirty="0" err="1"/>
              <a:t>office</a:t>
            </a:r>
            <a:r>
              <a:rPr lang="cs-CZ" dirty="0"/>
              <a:t>. microsoft.com </a:t>
            </a:r>
          </a:p>
          <a:p>
            <a:endParaRPr lang="cs-CZ" dirty="0"/>
          </a:p>
          <a:p>
            <a:pPr marL="0" indent="0">
              <a:buNone/>
            </a:pP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84536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201</Words>
  <Application>Microsoft Office PowerPoint</Application>
  <PresentationFormat>Předvádění na obrazovce (4:3)</PresentationFormat>
  <Paragraphs>54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Anotace</vt:lpstr>
      <vt:lpstr>Přítomný čas průběhový Present Continuous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smid.jaromir</dc:creator>
  <cp:lastModifiedBy>X</cp:lastModifiedBy>
  <cp:revision>17</cp:revision>
  <dcterms:created xsi:type="dcterms:W3CDTF">2011-11-09T14:01:04Z</dcterms:created>
  <dcterms:modified xsi:type="dcterms:W3CDTF">2012-02-11T15:46:05Z</dcterms:modified>
</cp:coreProperties>
</file>