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72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7" r:id="rId11"/>
    <p:sldId id="288" r:id="rId12"/>
    <p:sldId id="289" r:id="rId13"/>
    <p:sldId id="27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q=lodyha+s+listy&amp;bav=on.2,or.r_gc.r_pw.r_qf.&amp;biw=1249&amp;bih=595&amp;wrapid=tlif135997508815710&amp;um=1&amp;ie=UTF-8&amp;tbm=isch&amp;source=og&amp;sa=N&amp;tab=wi&amp;ei=g5QPUbHOEsKWtQbH7oGIAw" TargetMode="External"/><Relationship Id="rId7" Type="http://schemas.openxmlformats.org/officeDocument/2006/relationships/hyperlink" Target="http://www.google.cz/search?hl=cs&amp;gs_rn=2&amp;gs_ri=serp&amp;pq=stromy&amp;cp=3&amp;gs_id=o&amp;xhr=t&amp;q=ke%C5%99e&amp;bav=on.2,or.r_gc.r_pw.r_qf.&amp;biw=1249&amp;bih=595&amp;wrapid=tljp1359975686005214&amp;um=1&amp;ie=UTF-8&amp;tbm=isch&amp;source=og&amp;sa=N&amp;tab=wi&amp;ei=2ZYPUcPzA83AtAa31oDQDw" TargetMode="External"/><Relationship Id="rId2" Type="http://schemas.openxmlformats.org/officeDocument/2006/relationships/hyperlink" Target="http://www.google.cz/search?hl=cs&amp;gs_rn=2&amp;gs_ri=hp&amp;cp=6&amp;gs_id=m&amp;xhr=t&amp;q=stonek&amp;bav=on.2,or.r_gc.r_pw.r_qf.&amp;bvm=bv.41867550,d.d2k&amp;biw=1249&amp;bih=595&amp;wrapid=tljp1359974964237010&amp;um=1&amp;ie=UTF-8&amp;tbm=isch&amp;source=og&amp;sa=N&amp;tab=wi&amp;ei=BJQPUcnALcjYsga31YHQC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search?hl=cs&amp;gs_rn=2&amp;gs_ri=serp&amp;pq=st%C3%A9blo&amp;cp=6&amp;gs_id=10&amp;xhr=t&amp;q=stromy&amp;bav=on.2,or.r_gc.r_pw.r_qf.&amp;biw=1249&amp;bih=595&amp;wrapid=tljp1359975600013218&amp;um=1&amp;ie=UTF-8&amp;tbm=isch&amp;source=og&amp;sa=N&amp;tab=wi&amp;ei=j5YPUfrLJYTMtAbcooHQBA" TargetMode="External"/><Relationship Id="rId5" Type="http://schemas.openxmlformats.org/officeDocument/2006/relationships/hyperlink" Target="http://www.google.cz/search?hl=cs&amp;gs_rn=2&amp;gs_ri=serp&amp;pq=stvol&amp;cp=4&amp;gs_id=s&amp;xhr=t&amp;q=st%C3%A9blo&amp;bav=on.2,or.r_gc.r_pw.r_qf.&amp;biw=1249&amp;bih=595&amp;wrapid=tljp1359975270442212&amp;um=1&amp;ie=UTF-8&amp;tbm=isch&amp;source=og&amp;sa=N&amp;tab=wi&amp;ei=OZUPUb-hHYvEswbTqoD4Aw" TargetMode="External"/><Relationship Id="rId4" Type="http://schemas.openxmlformats.org/officeDocument/2006/relationships/hyperlink" Target="http://www.google.cz/search?hl=cs&amp;gs_rn=2&amp;gs_ri=serp&amp;pq=lodyha+s+listy&amp;cp=5&amp;gs_id=i&amp;xhr=t&amp;q=stvol&amp;biw=1249&amp;bih=595&amp;bav=on.2,or.r_gc.r_pw.r_qf.&amp;wrapid=tljp135997517489028&amp;um=1&amp;ie=UTF-8&amp;tbm=isch&amp;source=og&amp;sa=N&amp;tab=wi&amp;ei=1pQPUZrpAcGZtQbpkYHAA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Vegetativní orgány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charakteristické znaky stonku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prýt, uzliny, stvol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pravidla nadzemní orgán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rostliny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52936"/>
            <a:ext cx="219075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57673"/>
            <a:ext cx="184785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3286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ese ostatní orgány rostliny ( listy, pupeny, reprodukční orgány, plody )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ozvádí vodu a minerální látky z kořenů do listů a rozvádí produkty fotosyntézy z listů do místa spotřeby</a:t>
            </a:r>
          </a:p>
          <a:p>
            <a:pPr>
              <a:buFont typeface="Wingdings" pitchFamily="2" charset="2"/>
              <a:buChar char="q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tonkem rostlina roste</a:t>
            </a:r>
          </a:p>
          <a:p>
            <a:pPr>
              <a:buFont typeface="Wingdings" pitchFamily="2" charset="2"/>
              <a:buChar char="q"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některých rostlin má stonek zásobní funkci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886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tonek s listy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prýt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ísto přisednutí listu ke stonku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uzliny (nody)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ezi uzlinami jsou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články  internodia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, dlouhé u lián, krátké u prvosenky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46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Stonky bylin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80728"/>
            <a:ext cx="8686800" cy="509939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lodyha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stonek 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listy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stvol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stonek bez listů zakončený květem 			či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květenství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stéblo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dutý stonek s vyvinutými uzlinami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(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kolénky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24743"/>
            <a:ext cx="1847850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884" y="3212976"/>
            <a:ext cx="1171575" cy="1439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181" y="5157191"/>
            <a:ext cx="1676400" cy="1512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28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Stonky dřevin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tromy - kmen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nerozvětvená nadzemní část 	    		  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spojující kořeny s korunou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keře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	stonky dřevnaté a větví se hned od 		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země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polokeře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zdřevnatělá spodní část stonku, 			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bylinná část na zimu odumírá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2160240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27" y="3645024"/>
            <a:ext cx="1962918" cy="940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45224"/>
            <a:ext cx="2025577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492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Prvotní stavba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0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tonek s primární kůrou je zelený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pokožka ( epidermis )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primární kůra (ochranná a zásobní funkce)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třední válec 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ericykl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évní svazky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řeň    živá</a:t>
            </a:r>
          </a:p>
          <a:p>
            <a:pPr marL="0" indent="0">
              <a:buNone/>
            </a:pPr>
            <a:r>
              <a:rPr lang="cs-CZ" sz="3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buňky odumřelé – vyplněné vzduchem ) bez</a:t>
            </a:r>
          </a:p>
          <a:p>
            <a:pPr marL="0" indent="0">
              <a:buNone/>
            </a:pPr>
            <a:r>
              <a:rPr lang="cs-CZ" sz="3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není trávy</a:t>
            </a:r>
          </a:p>
          <a:p>
            <a:pPr marL="0" indent="0">
              <a:buNone/>
            </a:pPr>
            <a:r>
              <a:rPr lang="cs-CZ" sz="3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63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Druhotná </a:t>
            </a:r>
            <a:r>
              <a:rPr lang="cs-CZ" dirty="0"/>
              <a:t>s</a:t>
            </a:r>
            <a:r>
              <a:rPr lang="cs-CZ" dirty="0" smtClean="0"/>
              <a:t>tavba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 způsobena činností druhotného pletiva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kambia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oto pletivo produkuje 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druhotné lýko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směrem k obvodu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ruhotné dřevo 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směrem do středu stonku 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ruhotným tloustnutím přibývá až desetkrát více dřeva než lýka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l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etokruhy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 vznikají periodickou činností kambria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67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Větvení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rcholičnaté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hlavní stonek zpomaluje svůj růst  a nové postranní stonky ho přerůstají ( jabloň )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517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Metamorfózy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550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stonky mohou být přizpůsobeny dalším funkcím</a:t>
            </a:r>
          </a:p>
          <a:p>
            <a:pPr marL="0" indent="0">
              <a:buNone/>
            </a:pPr>
            <a:r>
              <a:rPr lang="cs-CZ" b="1" i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ásobní funkce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oddenek - podzemní část stonku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	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oddenková hlíza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brambora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		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		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	stonková hlíza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kedluben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87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Metamorfózy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/>
          <a:lstStyle/>
          <a:p>
            <a:pPr marL="0" indent="0">
              <a:buNone/>
            </a:pPr>
            <a:r>
              <a:rPr lang="cs-CZ" b="1" i="1" dirty="0">
                <a:latin typeface="Arial" pitchFamily="34" charset="0"/>
                <a:cs typeface="Arial" pitchFamily="34" charset="0"/>
              </a:rPr>
              <a:t>rozmnožovací funkce  </a:t>
            </a:r>
            <a:r>
              <a:rPr lang="cs-CZ" dirty="0">
                <a:latin typeface="Arial" pitchFamily="34" charset="0"/>
                <a:cs typeface="Arial" pitchFamily="34" charset="0"/>
              </a:rPr>
              <a:t>-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šlahouny</a:t>
            </a:r>
            <a:r>
              <a:rPr lang="cs-CZ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jahodník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přichycovací </a:t>
            </a:r>
            <a:r>
              <a:rPr lang="cs-CZ" b="1" i="1" dirty="0">
                <a:latin typeface="Arial" pitchFamily="34" charset="0"/>
                <a:cs typeface="Arial" pitchFamily="34" charset="0"/>
              </a:rPr>
              <a:t>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úponek </a:t>
            </a:r>
            <a:r>
              <a:rPr lang="cs-CZ" dirty="0">
                <a:latin typeface="Arial" pitchFamily="34" charset="0"/>
                <a:cs typeface="Arial" pitchFamily="34" charset="0"/>
              </a:rPr>
              <a:t>– vinná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réva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ochranná </a:t>
            </a:r>
            <a:r>
              <a:rPr lang="cs-CZ" b="1" i="1" dirty="0">
                <a:latin typeface="Arial" pitchFamily="34" charset="0"/>
                <a:cs typeface="Arial" pitchFamily="34" charset="0"/>
              </a:rPr>
              <a:t>funkce </a:t>
            </a:r>
            <a:r>
              <a:rPr lang="cs-CZ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kolce </a:t>
            </a:r>
            <a:r>
              <a:rPr lang="cs-CZ" dirty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trnka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16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http://www.google.cz/search?hl=cs&amp;gs_rn=2&amp;gs_ri=hp&amp;cp=6&amp;gs_id=m&amp;xhr=t&amp;q=stonek&amp;bav=on.2,or.r_gc.r_pw.r_qf.&amp;</a:t>
            </a:r>
            <a:r>
              <a:rPr lang="cs-CZ" sz="800" dirty="0" smtClean="0">
                <a:hlinkClick r:id="rId2"/>
              </a:rPr>
              <a:t>bvm=bv.41867550,d.d2k&amp;biw=1249&amp;bih=595&amp;wrapid=tljp1359974964237010&amp;um=1&amp;ie=UTF-8&amp;tbm=isch&amp;source=og&amp;sa=N&amp;tab=wi&amp;ei=BJQPUcnALcjYsga31YHQCQ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http://www.google.cz/search?hl=cs&amp;gs_rn=2&amp;gs_ri=hp&amp;cp=6&amp;gs_id=m&amp;xhr=t&amp;q=stonek&amp;bav=on.2,or.r_gc.r_pw.r_qf.&amp;</a:t>
            </a:r>
            <a:r>
              <a:rPr lang="cs-CZ" sz="800" dirty="0" smtClean="0">
                <a:hlinkClick r:id="rId2"/>
              </a:rPr>
              <a:t>bvm=bv.41867550,d.d2k&amp;biw=1249&amp;bih=595&amp;wrapid=tljp1359974964237010&amp;um=1&amp;ie=UTF-8&amp;tbm=isch&amp;source=og&amp;sa=N&amp;tab=wi&amp;ei=BJQPUcnALcjYsga31YHQCQ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http://www.google.cz/search?hl=cs&amp;q=lodyha+s+listy&amp;bav=on.2,or.r_gc.r_pw.r_qf.&amp;</a:t>
            </a:r>
            <a:r>
              <a:rPr lang="cs-CZ" sz="800" dirty="0" smtClean="0">
                <a:hlinkClick r:id="rId3"/>
              </a:rPr>
              <a:t>biw=1249&amp;bih=595&amp;wrapid=tlif135997508815710&amp;um=1&amp;ie=UTF-8&amp;tbm=isch&amp;source=og&amp;sa=N&amp;tab=wi&amp;ei=g5QPUbHOEsKWtQbH7oGIAw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4"/>
              </a:rPr>
              <a:t>http://www.google.cz/search?hl=cs&amp;gs_rn=2&amp;gs_ri=serp&amp;pq=lodyha+s+listy&amp;cp=5&amp;gs_id=i&amp;xhr=t&amp;q=stvol&amp;biw=1249&amp;bih=595&amp;bav=on.2,or.r_gc.r_pw.r_qf.&amp;</a:t>
            </a:r>
            <a:r>
              <a:rPr lang="cs-CZ" sz="800" dirty="0" smtClean="0">
                <a:hlinkClick r:id="rId4"/>
              </a:rPr>
              <a:t>wrapid=tljp135997517489028&amp;um=1&amp;ie=UTF-8&amp;tbm=isch&amp;source=og&amp;sa=N&amp;tab=wi&amp;ei=1pQPUZrpAcGZtQbpkYHAAw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5"/>
              </a:rPr>
              <a:t>http://www.google.cz/search?hl=cs&amp;gs_rn=2&amp;gs_ri=serp&amp;pq=stvol&amp;cp=4&amp;gs_id=s&amp;xhr=t&amp;q=st%C3%A9blo&amp;bav=on.2,or.r_gc.r_pw.r_qf.&amp;</a:t>
            </a:r>
            <a:r>
              <a:rPr lang="cs-CZ" sz="800" dirty="0" smtClean="0">
                <a:hlinkClick r:id="rId5"/>
              </a:rPr>
              <a:t>biw=1249&amp;bih=595&amp;wrapid=tljp1359975270442212&amp;um=1&amp;ie=UTF-8&amp;tbm=isch&amp;source=og&amp;sa=N&amp;tab=wi&amp;ei=OZUPUb-hHYvEswbTqoD4Aw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6"/>
              </a:rPr>
              <a:t>http://www.google.cz/search?hl=cs&amp;gs_rn=2&amp;gs_ri=serp&amp;pq=st%C3%A9blo&amp;cp=6&amp;gs_id=10&amp;xhr=t&amp;q=stromy&amp;bav=on.2,or.r_gc.r_pw.r_qf.&amp;</a:t>
            </a:r>
            <a:r>
              <a:rPr lang="cs-CZ" sz="800" dirty="0" smtClean="0">
                <a:hlinkClick r:id="rId6"/>
              </a:rPr>
              <a:t>biw=1249&amp;bih=595&amp;wrapid=tljp1359975600013218&amp;um=1&amp;ie=UTF-8&amp;tbm=isch&amp;source=og&amp;sa=N&amp;tab=wi&amp;ei=j5YPUfrLJYTMtAbcooHQBA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7"/>
              </a:rPr>
              <a:t>http://www.google.cz/search?hl=cs&amp;gs_rn=2&amp;gs_ri=serp&amp;pq=stromy&amp;cp=3&amp;gs_id=o&amp;xhr=t&amp;q=ke%C5%99e&amp;bav=on.2,or.r_gc.r_pw.r_qf.&amp;</a:t>
            </a:r>
            <a:r>
              <a:rPr lang="cs-CZ" sz="800" dirty="0" smtClean="0">
                <a:hlinkClick r:id="rId7"/>
              </a:rPr>
              <a:t>biw=1249&amp;bih=595&amp;wrapid=tljp1359975686005214&amp;um=1&amp;ie=UTF-8&amp;tbm=isch&amp;source=og&amp;sa=N&amp;tab=wi&amp;ei=2ZYPUcPzA83AtAa31oDQDw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</a:t>
            </a:r>
            <a:r>
              <a:rPr lang="cs-CZ" sz="800" dirty="0" err="1"/>
              <a:t>search?hl</a:t>
            </a:r>
            <a:r>
              <a:rPr lang="cs-CZ" sz="800" dirty="0"/>
              <a:t>=</a:t>
            </a:r>
            <a:r>
              <a:rPr lang="cs-CZ" sz="800" dirty="0" err="1"/>
              <a:t>cs&amp;gs_rn</a:t>
            </a:r>
            <a:r>
              <a:rPr lang="cs-CZ" sz="800" dirty="0"/>
              <a:t>=2&amp;gs_ri=</a:t>
            </a:r>
            <a:r>
              <a:rPr lang="cs-CZ" sz="800" dirty="0" err="1"/>
              <a:t>serp&amp;pq</a:t>
            </a:r>
            <a:r>
              <a:rPr lang="cs-CZ" sz="800" dirty="0"/>
              <a:t>=ke%C5%99e&amp;cp=8&amp;gs_id=16&amp;xhr=</a:t>
            </a:r>
            <a:r>
              <a:rPr lang="cs-CZ" sz="800" dirty="0" err="1"/>
              <a:t>t&amp;q</a:t>
            </a:r>
            <a:r>
              <a:rPr lang="cs-CZ" sz="800" dirty="0"/>
              <a:t>=poloke%C5%99e&amp;bav=on.2,or.r_gc.r_pw.r_qf.&amp;biw=1249&amp;bih=595&amp;wrapid=tljp1359975767710220&amp;um=1&amp;ie=UTF-8&amp;tbm=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og&amp;sa</a:t>
            </a:r>
            <a:r>
              <a:rPr lang="cs-CZ" sz="800" dirty="0"/>
              <a:t>=</a:t>
            </a:r>
            <a:r>
              <a:rPr lang="cs-CZ" sz="800" dirty="0" err="1"/>
              <a:t>N&amp;tab</a:t>
            </a:r>
            <a:r>
              <a:rPr lang="cs-CZ" sz="800" dirty="0"/>
              <a:t>=</a:t>
            </a:r>
            <a:r>
              <a:rPr lang="cs-CZ" sz="800" dirty="0" err="1"/>
              <a:t>wi&amp;ei</a:t>
            </a:r>
            <a:r>
              <a:rPr lang="cs-CZ" sz="800" dirty="0"/>
              <a:t>=KZcPUZjaHNDLsgaN4IDoAg#um=1&amp;hl=</a:t>
            </a:r>
            <a:r>
              <a:rPr lang="cs-CZ" sz="800" dirty="0" err="1"/>
              <a:t>cs&amp;tbo</a:t>
            </a:r>
            <a:r>
              <a:rPr lang="cs-CZ" sz="800" dirty="0"/>
              <a:t>=</a:t>
            </a:r>
            <a:r>
              <a:rPr lang="cs-CZ" sz="800" dirty="0" err="1"/>
              <a:t>d&amp;tbm</a:t>
            </a:r>
            <a:r>
              <a:rPr lang="cs-CZ" sz="800" dirty="0"/>
              <a:t>=</a:t>
            </a:r>
            <a:r>
              <a:rPr lang="cs-CZ" sz="800" dirty="0" err="1"/>
              <a:t>isch&amp;sa</a:t>
            </a:r>
            <a:r>
              <a:rPr lang="cs-CZ" sz="800"/>
              <a:t>=1&amp;q=bor%C5%AFvka+%C4%8Dern%C3%A1&amp;oq=bor%C5%AFvk&amp;gs_l=img.1.2.0l10.21175.27106.0.33528.13.12.0.1.1.0.98.809.12.12.0...0.0...1c.1.2.img.Rq7a3R6E63I&amp;bav=on.2,or.r_gc.r_pw.r_qf.&amp;bvm=bv.41867550,d.Yms&amp;fp=34854ce08296b66c&amp;biw=1249&amp;bih=595</a:t>
            </a:r>
            <a:endParaRPr lang="cs-CZ" sz="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05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767</TotalTime>
  <Words>305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stonek</vt:lpstr>
      <vt:lpstr>stonek</vt:lpstr>
      <vt:lpstr>stonek</vt:lpstr>
      <vt:lpstr>Funkce stonku</vt:lpstr>
      <vt:lpstr>stonek</vt:lpstr>
      <vt:lpstr>Stonky bylin </vt:lpstr>
      <vt:lpstr>Stonky dřevin</vt:lpstr>
      <vt:lpstr>Prvotní stavba stonku</vt:lpstr>
      <vt:lpstr>Druhotná stavba stonku</vt:lpstr>
      <vt:lpstr>Větvení stonku</vt:lpstr>
      <vt:lpstr>Metamorfózy stonku</vt:lpstr>
      <vt:lpstr>Metamorfózy stonku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104</cp:revision>
  <dcterms:created xsi:type="dcterms:W3CDTF">2012-10-09T15:11:06Z</dcterms:created>
  <dcterms:modified xsi:type="dcterms:W3CDTF">2013-02-04T11:06:06Z</dcterms:modified>
</cp:coreProperties>
</file>