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72" r:id="rId3"/>
    <p:sldId id="278" r:id="rId4"/>
    <p:sldId id="280" r:id="rId5"/>
    <p:sldId id="281" r:id="rId6"/>
    <p:sldId id="279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site=imghp&amp;tbm=isch&amp;source=hp&amp;biw=1249&amp;bih=595&amp;q=mi%C5%99%C3%ADkovit%C3%A9&amp;oq=mi%C5%99%C3%ADkovit%C3%A9&amp;gs_l=img.1.0.0j0i24l4.4197.6556.0.11303.10.6.0.4.4.0.79.376.6.6.0...0.0...1ac.1.2.img.a5qIR2hY420" TargetMode="External"/><Relationship Id="rId2" Type="http://schemas.openxmlformats.org/officeDocument/2006/relationships/hyperlink" Target="http://www.google.cz/search?hl=cs&amp;q=p%C5%99eslenit%C3%A9+listy&amp;bav=on.2,or.r_gc.r_pw.r_qf.&amp;biw=1249&amp;bih=595&amp;wrapid=tlif135997693866410&amp;um=1&amp;ie=UTF-8&amp;tbm=isch&amp;source=og&amp;sa=N&amp;tab=wi&amp;ei=wZsPUd_dL-Pk4QTW1oG4B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Vegetativní orgány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charakteristické znaky listu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listeny</a:t>
            </a:r>
            <a:r>
              <a:rPr lang="cs-CZ" smtClean="0"/>
              <a:t>, zákrov, obal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ostranní, obvykle zelený orgán cévnatých rostlin, omezeného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růstu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7301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3286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listu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ýživa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asimilace – fotosyntéza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ranspirace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vypařování vody do ovzduší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ýměna plynů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kyslíku a oxidu uhličitého s vnějším prostředím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82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listů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484784"/>
            <a:ext cx="8686800" cy="56060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a) dělohy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zárodečné listy,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 zárodku semene – funkce zásobní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ednoděložné rostliny –  1 děloha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vouděložné rostliny –   2 dělohy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ahosemenné rostliny – 2-18 dělohy</a:t>
            </a:r>
          </a:p>
          <a:p>
            <a:pPr marL="514350" indent="-514350">
              <a:buAutoNum type="alphaL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57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listů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b) asimilační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čepel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ř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apík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alisty u báze listů, párové ( hrách, vikev 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99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listů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c) listeny – redukované listové útvary 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 jejichž úžlabí vyrůstají květy nebo větve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ákrov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soubor listenů pod úborem 			 	 hvězdnicovitých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rostlin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bal	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soubor listenů pod složeným 				okolíkem miříkovitých rostlin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264024"/>
            <a:ext cx="1763688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0913" y="5157192"/>
            <a:ext cx="1233487" cy="1299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637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heterofylie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ůznolistost,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téže rostlině listy různého tvaru ( topol bílý, břečťan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3717032"/>
            <a:ext cx="2438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2275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Listová žilnatina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spořádání cévních svazků – žilek v listové čepeli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utváření čepele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ednoduché listy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čepel celistvá nebo členěná 			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zářezy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3675804"/>
            <a:ext cx="2905125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75804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434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utváření čepele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ložené listy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čepel rozdělena na samostatné 			         lístky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lanitě složené listy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trojčetné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		      pětičetné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		      sedmičetné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peřené listy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sudozpeřené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	    lichozpeřené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36911"/>
            <a:ext cx="1866900" cy="1800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13176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825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Podle způsobu postavení listů na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třídavé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z každé uzliny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vyrůstá jeden list 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střícné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v každé uzlině proti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sobě stojí 2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listy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řeslenité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 každé uzliny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 vyrůstají listy 				   			  nejméně po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třech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12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340768"/>
            <a:ext cx="2438400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960" y="2852936"/>
            <a:ext cx="1828800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1485" y="4797152"/>
            <a:ext cx="2438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9217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Příčný řez asimilačním listem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svrchní  a spodní pokožka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pokryta kutikulou, průduchy převážně na spodní straně listu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alisádový parenchym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protáhlé buňky, hodně chlorofylu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oubový parenchym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nepravidelné buňky, málo chloroplastů, mezibuněčné prostory, sběrné buňky odvádějí asimiláty do lýka cévních svazků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évní svazky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mají vodivou funkci ( žilnatina ), zpevňují list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13</a:t>
            </a:fld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725" y="1484784"/>
            <a:ext cx="2962275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246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Metamorfózy listu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l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isty mohou být přizpůsobeny i jiným funkcím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zásobní funkce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ztloustlé dolní části listů- 				 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cibule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ochranná funkce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trny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dřišťál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přichycovací funkce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úponky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hrách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78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http://www.google.cz/search?hl=cs&amp;gs_rn=2&amp;gs_ri=hp&amp;cp=10&amp;gs_id=12&amp;xhr=t&amp;q=listy+strom%C5%AF&amp;bav=on.2,or.r_gc.r_pw.r_qf.&amp;</a:t>
            </a:r>
            <a:r>
              <a:rPr lang="cs-CZ" sz="900" dirty="0" smtClean="0"/>
              <a:t>bvm=bv.41867550,d.d2k&amp;biw=1249&amp;bih=595&amp;wrapid=tljp1359976409525018&amp;um=1&amp;ie=UTF-8&amp;tbm=isch&amp;source=og&amp;sa=N&amp;tab=wi&amp;ei=rJkPUb7wH8nptQb994DwBA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http://www.google.cz/search?hl=cs&amp;gs_rn=2&amp;gs_ri=hp&amp;cp=10&amp;gs_id=12&amp;xhr=t&amp;q=listy+strom%C5%AF&amp;bav=on.2,or.r_gc.r_pw.r_qf.&amp;</a:t>
            </a:r>
            <a:r>
              <a:rPr lang="cs-CZ" sz="900" dirty="0" smtClean="0"/>
              <a:t>bvm=bv.41867550,d.d2k&amp;biw=1249&amp;bih=595&amp;wrapid=tljp1359976409525018&amp;um=1&amp;ie=UTF-8&amp;tbm=isch&amp;source=og&amp;sa=N&amp;tab=wi&amp;ei=rJkPUb7wH8nptQb994DwBA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http://www.google.cz/search?hl=cs&amp;gs_rn=2&amp;gs_ri=hp&amp;cp=10&amp;gs_id=12&amp;xhr=t&amp;q=listy+strom%C5%AF&amp;bav=on.2,or.r_gc.r_pw.r_qf.&amp;</a:t>
            </a:r>
            <a:r>
              <a:rPr lang="cs-CZ" sz="900" dirty="0" smtClean="0"/>
              <a:t>bvm=bv.41867550,d.d2k&amp;biw=1249&amp;bih=595&amp;wrapid=tljp1359976409525018&amp;um=1&amp;ie=UTF-8&amp;tbm=isch&amp;source=og&amp;sa=N&amp;tab=wi&amp;ei=rJkPUb7wH8nptQb994DwBA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=2&amp;gs_ri=</a:t>
            </a:r>
            <a:r>
              <a:rPr lang="cs-CZ" sz="900" dirty="0" err="1"/>
              <a:t>hp&amp;cp</a:t>
            </a:r>
            <a:r>
              <a:rPr lang="cs-CZ" sz="900" dirty="0"/>
              <a:t>=10&amp;gs_id=12&amp;xhr=</a:t>
            </a:r>
            <a:r>
              <a:rPr lang="cs-CZ" sz="900" dirty="0" err="1"/>
              <a:t>t&amp;q</a:t>
            </a:r>
            <a:r>
              <a:rPr lang="cs-CZ" sz="900" dirty="0"/>
              <a:t>=listy+strom%C5%AF&amp;bav=on.2,or.r_gc.r_pw.r_qf.&amp;bvm=bv.41867550,d.d2k&amp;biw=1249&amp;bih=595&amp;wrapid=tljp1359976409525018&amp;um=1&amp;ie=UTF-8&amp;tbm=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=rJkPUb7wH8nptQb994DwBA#um=1&amp;hl=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=1&amp;q=jetel+lu%C4%8Dn%C3%AD&amp;oq=</a:t>
            </a:r>
            <a:r>
              <a:rPr lang="cs-CZ" sz="900" dirty="0" err="1"/>
              <a:t>jetel&amp;gs_l</a:t>
            </a:r>
            <a:r>
              <a:rPr lang="cs-CZ" sz="900" dirty="0"/>
              <a:t>=img.1.1.0l4j0i24l6.4065.8545.0.11616.16.16.0.0.0.0.65.500.16.16.0...0.0...1c.1.2.img.uaDDwxhKRWo&amp;bav=on.2,or.r_gc.r_pw.r_qf.&amp;bvm=bv.41867550,d.Yms&amp;fp=34854ce08296b66c&amp;biw=1249&amp;bih=595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http://www.google.cz/search?hl=cs&amp;gs_rn=2&amp;gs_ri=hp&amp;cp=10&amp;gs_id=12&amp;xhr=t&amp;q=listy+strom%C5%AF&amp;bav=on.2,or.r_gc.r_pw.r_qf.&amp;</a:t>
            </a:r>
            <a:r>
              <a:rPr lang="cs-CZ" sz="900" dirty="0" smtClean="0"/>
              <a:t>bvm=bv.41867550,d.d2k&amp;biw=1249&amp;bih=595&amp;wrapid=tljp1359976409525018&amp;um=1&amp;ie=UTF-8&amp;tbm=isch&amp;source=og&amp;sa=N&amp;tab=wi&amp;ei=rJkPUb7wH8nptQb994DwBA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http://www.google.cz/search?hl=cs&amp;gs_rn=2&amp;gs_ri=serp&amp;pq=listy+strom%C5%AF&amp;cp=14&amp;gs_id=29&amp;xhr=t&amp;q=st%C5%99%C3%ADdav%C3%A9+listy&amp;bav=on.2,or.r_gc.r_pw.r_qf.&amp;</a:t>
            </a:r>
            <a:r>
              <a:rPr lang="cs-CZ" sz="900" dirty="0" smtClean="0"/>
              <a:t>biw=1249&amp;bih=595&amp;wrapid=tljp1359976813188248&amp;um=1&amp;ie=UTF-8&amp;tbm=isch&amp;source=og&amp;sa=N&amp;tab=wi&amp;ei=QpsPUaixKY76sga4-YHIAQ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http://www.google.cz/search?hl=cs&amp;gs_rn=2&amp;gs_ri=serp&amp;pq=st%C5%99%C3%ADdav%C3%A9+listy&amp;cp=8&amp;gs_id=1c&amp;xhr=t&amp;q=vst%C5%99%C3%ADcn%C3%A9+listy&amp;bav=on.2,or.r_gc.r_pw.r_qf.&amp;</a:t>
            </a:r>
            <a:r>
              <a:rPr lang="cs-CZ" sz="900" dirty="0" smtClean="0"/>
              <a:t>biw=1249&amp;bih=595&amp;wrapid=tljp1359976865267230&amp;um=1&amp;ie=UTF-8&amp;tbm=isch&amp;source=og&amp;sa=N&amp;tab=wi&amp;ei=dZsPUddDw7K0BuecgPgK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http://www.google.cz/search?hl=cs&amp;q=p%C5%99eslenit%C3%A9+listy&amp;bav=on.2,or.r_gc.r_pw.r_qf.&amp;</a:t>
            </a:r>
            <a:r>
              <a:rPr lang="cs-CZ" sz="900" dirty="0" smtClean="0">
                <a:hlinkClick r:id="rId2"/>
              </a:rPr>
              <a:t>biw=1249&amp;bih=595&amp;wrapid=tlif135997693866410&amp;um=1&amp;ie=UTF-8&amp;tbm=isch&amp;source=og&amp;sa=N&amp;tab=wi&amp;ei=wZsPUd_dL-Pk4QTW1oG4Bg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http://www.google.cz/search?hl=cs&amp;gs_rn=2&amp;gs_ri=serp&amp;pq=p%C5%99eslenit%C3%A9+listy&amp;cp=12&amp;gs_id=1t&amp;xhr=t&amp;q=r%C5%AFznolistost&amp;bav=on.2,or.r_gc.r_pw.r_qf.&amp;</a:t>
            </a:r>
            <a:r>
              <a:rPr lang="cs-CZ" sz="900" dirty="0" smtClean="0"/>
              <a:t>biw=1249&amp;bih=595&amp;wrapid=tljp1359977022404236&amp;um=1&amp;ie=UTF-8&amp;tbm=isch&amp;source=og&amp;sa=N&amp;tab=wi&amp;ei=E5wPUdisH4OutAb5kYHwCA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http://www.google.cz/search?hl=cs&amp;gs_rn=2&amp;gs_ri=serp&amp;pq=r%C5%AFznolistost&amp;cp=6&amp;gs_id=1i&amp;xhr=t&amp;q=z%C3%A1krov&amp;bav=on.2,or.r_gc.r_pw.r_qf.&amp;</a:t>
            </a:r>
            <a:r>
              <a:rPr lang="cs-CZ" sz="900" dirty="0" smtClean="0"/>
              <a:t>biw=1249&amp;bih=595&amp;wrapid=tljp1359977094767235&amp;um=1&amp;ie=UTF-8&amp;tbm=isch&amp;source=og&amp;sa=N&amp;tab=wi&amp;ei=WpwPUdbZC8rMtAao8YHQBg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</a:t>
            </a:r>
            <a:r>
              <a:rPr lang="cs-CZ" sz="900" dirty="0" err="1">
                <a:hlinkClick r:id="rId3"/>
              </a:rPr>
              <a:t>search?hl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cs&amp;site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imghp&amp;tbm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isch&amp;source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hp&amp;biw</a:t>
            </a:r>
            <a:r>
              <a:rPr lang="cs-CZ" sz="900" dirty="0">
                <a:hlinkClick r:id="rId3"/>
              </a:rPr>
              <a:t>=1249&amp;bih=595&amp;q=mi%C5%99%C3%ADkovit%C3%A9&amp;oq=mi%C5%99%C3%ADkovit%C3%A9&amp;gs_l=img.1.0.0j0i24l4.4197.6556.0.11303.10.6.0.4.4.0.79.376.6.6.0...0.0...</a:t>
            </a:r>
            <a:r>
              <a:rPr lang="cs-CZ" sz="900" dirty="0" smtClean="0">
                <a:hlinkClick r:id="rId3"/>
              </a:rPr>
              <a:t>1ac.1.2.img.a5qIR2hY420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=1249&amp;bih=595&amp;q=%C5%99ez+listem&amp;oq=%C5%99ez+listem&amp;gs_l=img.1.0.0j0i24.1492.4611.0.6661.10.6.0.4.4.0.75.392.6.6.0...0.0...1ac.1.2.img.bcWiTkWEgx8</a:t>
            </a:r>
            <a:endParaRPr lang="cs-CZ" sz="9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05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856</TotalTime>
  <Words>334</Words>
  <Application>Microsoft Office PowerPoint</Application>
  <PresentationFormat>Předvádění na obrazovce (4:3)</PresentationFormat>
  <Paragraphs>113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list</vt:lpstr>
      <vt:lpstr>List</vt:lpstr>
      <vt:lpstr>List</vt:lpstr>
      <vt:lpstr>Funkce listu</vt:lpstr>
      <vt:lpstr>Typy listů</vt:lpstr>
      <vt:lpstr>Typy listů</vt:lpstr>
      <vt:lpstr>Typy listů</vt:lpstr>
      <vt:lpstr>heterofylie</vt:lpstr>
      <vt:lpstr>Listová žilnatina</vt:lpstr>
      <vt:lpstr>Podle utváření čepele </vt:lpstr>
      <vt:lpstr>Podle utváření čepele</vt:lpstr>
      <vt:lpstr>Podle způsobu postavení listů na stonku</vt:lpstr>
      <vt:lpstr>Příčný řez asimilačním listem</vt:lpstr>
      <vt:lpstr>Metamorfózy listu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118</cp:revision>
  <dcterms:created xsi:type="dcterms:W3CDTF">2012-10-09T15:11:06Z</dcterms:created>
  <dcterms:modified xsi:type="dcterms:W3CDTF">2013-02-04T11:29:20Z</dcterms:modified>
</cp:coreProperties>
</file>