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6" r:id="rId3"/>
    <p:sldId id="258" r:id="rId4"/>
    <p:sldId id="260" r:id="rId5"/>
    <p:sldId id="259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3C8D13-4915-4FDF-AB70-1F259A898BB5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1835DFB-EACF-4D8B-A7C6-81343C50E16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855411"/>
              </p:ext>
            </p:extLst>
          </p:nvPr>
        </p:nvGraphicFramePr>
        <p:xfrm>
          <a:off x="1524000" y="1397000"/>
          <a:ext cx="6720408" cy="2494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Eva Bartošová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VY_32_Inovace_6.3.1</a:t>
                      </a:r>
                      <a:r>
                        <a:rPr lang="cs-CZ" baseline="0" dirty="0" smtClean="0"/>
                        <a:t>   slovesný rod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</a:t>
                      </a:r>
                      <a:r>
                        <a:rPr lang="cs-CZ" baseline="0" dirty="0" smtClean="0"/>
                        <a:t> 7.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seznamuje</a:t>
                      </a:r>
                      <a:r>
                        <a:rPr lang="cs-CZ" baseline="0" dirty="0" smtClean="0"/>
                        <a:t> žáky se slovesným rodem  a s možností jeho vyjádření.  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8938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bartosova\AppData\Local\Microsoft\Windows\Temporary Internet Files\Content.IE5\VDBCX0V0\MC9002330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178" y="140666"/>
            <a:ext cx="2802137" cy="249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71532" y="2663121"/>
            <a:ext cx="32896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 Narrow" pitchFamily="34" charset="0"/>
              </a:rPr>
              <a:t>Chlapec chytil motýla.</a:t>
            </a:r>
            <a:endParaRPr lang="cs-CZ" sz="2800" b="1" dirty="0">
              <a:latin typeface="Arial Narrow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99374" y="2648859"/>
            <a:ext cx="4073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 Narrow" pitchFamily="34" charset="0"/>
              </a:rPr>
              <a:t>Motýl byl chycen chlapcem.</a:t>
            </a:r>
            <a:endParaRPr lang="cs-CZ" sz="2800" b="1" dirty="0">
              <a:latin typeface="Arial Narrow" pitchFamily="34" charset="0"/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1617569" y="3284984"/>
            <a:ext cx="484632" cy="97840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ů 22"/>
          <p:cNvSpPr/>
          <p:nvPr/>
        </p:nvSpPr>
        <p:spPr>
          <a:xfrm>
            <a:off x="6731613" y="3284984"/>
            <a:ext cx="484632" cy="97840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23537" y="4796571"/>
            <a:ext cx="395787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C00000"/>
                </a:solidFill>
              </a:rPr>
              <a:t>Slovesný tvar vyjadřuje,</a:t>
            </a:r>
          </a:p>
          <a:p>
            <a:r>
              <a:rPr lang="cs-CZ" sz="2800" i="1" dirty="0" smtClean="0">
                <a:solidFill>
                  <a:srgbClr val="C00000"/>
                </a:solidFill>
              </a:rPr>
              <a:t>co činí podmět. Původce </a:t>
            </a:r>
          </a:p>
          <a:p>
            <a:r>
              <a:rPr lang="cs-CZ" sz="2800" i="1" dirty="0" smtClean="0">
                <a:solidFill>
                  <a:srgbClr val="C00000"/>
                </a:solidFill>
              </a:rPr>
              <a:t>děje je tedy podmětem.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73761" y="4581128"/>
            <a:ext cx="380033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C00000"/>
                </a:solidFill>
              </a:rPr>
              <a:t>Slovesný tvar vyjadřuje, </a:t>
            </a:r>
          </a:p>
          <a:p>
            <a:r>
              <a:rPr lang="cs-CZ" sz="2800" i="1" dirty="0" smtClean="0">
                <a:solidFill>
                  <a:srgbClr val="C00000"/>
                </a:solidFill>
              </a:rPr>
              <a:t>co činí někdo jiný než</a:t>
            </a:r>
          </a:p>
          <a:p>
            <a:r>
              <a:rPr lang="cs-CZ" sz="2800" i="1" dirty="0" smtClean="0">
                <a:solidFill>
                  <a:srgbClr val="C00000"/>
                </a:solidFill>
              </a:rPr>
              <a:t>podmět. Původce děje </a:t>
            </a:r>
          </a:p>
          <a:p>
            <a:r>
              <a:rPr lang="cs-CZ" sz="2800" i="1" dirty="0" smtClean="0">
                <a:solidFill>
                  <a:srgbClr val="C00000"/>
                </a:solidFill>
              </a:rPr>
              <a:t>tedy není podmětem.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1637" y="1052735"/>
            <a:ext cx="24865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lgerian" pitchFamily="82" charset="0"/>
              </a:rPr>
              <a:t>ČINNÝ ROD</a:t>
            </a:r>
            <a:endParaRPr lang="cs-CZ" sz="3600" b="1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32079" y="972313"/>
            <a:ext cx="25683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lgerian" pitchFamily="82" charset="0"/>
              </a:rPr>
              <a:t>TRPNÝ ROD</a:t>
            </a:r>
            <a:endParaRPr lang="cs-CZ" sz="3600" b="1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87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 animBg="1"/>
      <p:bldP spid="23" grpId="0" animBg="1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1437" y="305094"/>
            <a:ext cx="53559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lgerian" pitchFamily="82" charset="0"/>
              </a:rPr>
              <a:t>TRPNÝ ROD VYJÁDŘÍME:</a:t>
            </a:r>
            <a:endParaRPr lang="cs-CZ" sz="3600" b="1" dirty="0">
              <a:latin typeface="Algerian" pitchFamily="82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6360" y="3068960"/>
            <a:ext cx="3536797" cy="29523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příčestí trpné </a:t>
            </a:r>
          </a:p>
          <a:p>
            <a:pPr algn="ctr">
              <a:lnSpc>
                <a:spcPct val="7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(chválen, vysílán)</a:t>
            </a:r>
          </a:p>
          <a:p>
            <a:pPr algn="ctr">
              <a:lnSpc>
                <a:spcPct val="70000"/>
              </a:lnSpc>
            </a:pPr>
            <a:endParaRPr lang="cs-CZ" sz="2800" dirty="0" smtClean="0">
              <a:solidFill>
                <a:schemeClr val="tx1"/>
              </a:solidFill>
            </a:endParaRPr>
          </a:p>
          <a:p>
            <a:pPr algn="ctr">
              <a:lnSpc>
                <a:spcPct val="70000"/>
              </a:lnSpc>
            </a:pPr>
            <a:r>
              <a:rPr lang="cs-CZ" sz="2800" b="1" dirty="0" smtClean="0">
                <a:solidFill>
                  <a:schemeClr val="tx1"/>
                </a:solidFill>
              </a:rPr>
              <a:t>+</a:t>
            </a:r>
            <a:endParaRPr lang="cs-CZ" sz="2800" b="1" dirty="0">
              <a:solidFill>
                <a:schemeClr val="tx1"/>
              </a:solidFill>
            </a:endParaRPr>
          </a:p>
          <a:p>
            <a:pPr algn="ctr">
              <a:lnSpc>
                <a:spcPct val="70000"/>
              </a:lnSpc>
            </a:pPr>
            <a:endParaRPr lang="cs-CZ" sz="2800" dirty="0" smtClean="0">
              <a:solidFill>
                <a:schemeClr val="tx1"/>
              </a:solidFill>
            </a:endParaRPr>
          </a:p>
          <a:p>
            <a:pPr algn="ctr">
              <a:lnSpc>
                <a:spcPct val="7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sloveso být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(byl, je, bude)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0489" y="1084091"/>
            <a:ext cx="3572668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 opisný tvar trpný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97387" y="1084091"/>
            <a:ext cx="3422732" cy="781752"/>
          </a:xfrm>
          <a:prstGeom prst="rect">
            <a:avLst/>
          </a:prstGeom>
          <a:solidFill>
            <a:schemeClr val="bg2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none" rtlCol="0">
            <a:spAutoFit/>
          </a:bodyPr>
          <a:lstStyle/>
          <a:p>
            <a:pPr>
              <a:lnSpc>
                <a:spcPct val="70000"/>
              </a:lnSpc>
            </a:pPr>
            <a:r>
              <a:rPr lang="cs-CZ" sz="3200" b="1" dirty="0" smtClean="0"/>
              <a:t>2. zvratná podoba </a:t>
            </a:r>
          </a:p>
          <a:p>
            <a:pPr algn="ctr">
              <a:lnSpc>
                <a:spcPct val="70000"/>
              </a:lnSpc>
            </a:pPr>
            <a:r>
              <a:rPr lang="cs-CZ" sz="3200" b="1" dirty="0" smtClean="0"/>
              <a:t>slovesa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5148064" y="3068960"/>
            <a:ext cx="3264040" cy="295232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tvoří se spojením tvaru 3. os. rodu činného se zvratným zájmenem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1949515"/>
            <a:ext cx="43295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Host byl srdečně přivítán.</a:t>
            </a: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Papír bude odevzdán ve sběrně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95356" y="1949514"/>
            <a:ext cx="36560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Pořad se vysílal včera.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Zboží se dopravuje letecky.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3" name="Picture 5" descr="C:\Users\bartosova\AppData\Local\Microsoft\Windows\Temporary Internet Files\Content.IE5\GBOFRKK8\MC9003361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77635">
            <a:off x="3245662" y="3984143"/>
            <a:ext cx="2167715" cy="1441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953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r>
              <a:rPr lang="cs-CZ" dirty="0" smtClean="0"/>
              <a:t>Rozliš činný a trpný rod: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2"/>
            <a:ext cx="6067400" cy="497118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Saně jsou uklizené v kůlně.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Knihu poškodil nešetrný čtenář.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Na polích se sklízí úroda.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Zásoby jsou přichystané na zimu.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Pavla se chystá na ples.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Škodu nám nahradila pojišťovna.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divadle dnes hrají Hamleta.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Nemocný byl poslán k lékaři.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731999" y="1616224"/>
            <a:ext cx="4572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0" name="Ovál 9">
            <a:hlinkClick r:id="rId2" action="ppaction://hlinksldjump"/>
          </p:cNvPr>
          <p:cNvSpPr/>
          <p:nvPr/>
        </p:nvSpPr>
        <p:spPr>
          <a:xfrm>
            <a:off x="7731999" y="2227993"/>
            <a:ext cx="4572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1" name="Ovál 10">
            <a:hlinkClick r:id="rId2" action="ppaction://hlinksldjump"/>
          </p:cNvPr>
          <p:cNvSpPr/>
          <p:nvPr/>
        </p:nvSpPr>
        <p:spPr>
          <a:xfrm>
            <a:off x="6948264" y="1616224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>
            <a:hlinkClick r:id="rId2" action="ppaction://hlinksldjump"/>
          </p:cNvPr>
          <p:cNvSpPr/>
          <p:nvPr/>
        </p:nvSpPr>
        <p:spPr>
          <a:xfrm>
            <a:off x="6948264" y="2780928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>
            <a:hlinkClick r:id="rId2" action="ppaction://hlinksldjump"/>
          </p:cNvPr>
          <p:cNvSpPr/>
          <p:nvPr/>
        </p:nvSpPr>
        <p:spPr>
          <a:xfrm>
            <a:off x="6948264" y="5791619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955401" y="2234921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48264" y="4005064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vál 15">
            <a:hlinkClick r:id="rId2" action="ppaction://hlinksldjump"/>
          </p:cNvPr>
          <p:cNvSpPr/>
          <p:nvPr/>
        </p:nvSpPr>
        <p:spPr>
          <a:xfrm>
            <a:off x="6948264" y="3429000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955401" y="515719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948264" y="4581128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vál 18">
            <a:hlinkClick r:id="rId2" action="ppaction://hlinksldjump"/>
          </p:cNvPr>
          <p:cNvSpPr/>
          <p:nvPr/>
        </p:nvSpPr>
        <p:spPr>
          <a:xfrm>
            <a:off x="7731999" y="4005064"/>
            <a:ext cx="4572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20" name="Ovál 19"/>
          <p:cNvSpPr/>
          <p:nvPr/>
        </p:nvSpPr>
        <p:spPr>
          <a:xfrm>
            <a:off x="7731999" y="3422073"/>
            <a:ext cx="4572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21" name="Ovál 20"/>
          <p:cNvSpPr/>
          <p:nvPr/>
        </p:nvSpPr>
        <p:spPr>
          <a:xfrm>
            <a:off x="7731999" y="2780928"/>
            <a:ext cx="4572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22" name="Ovál 21"/>
          <p:cNvSpPr/>
          <p:nvPr/>
        </p:nvSpPr>
        <p:spPr>
          <a:xfrm>
            <a:off x="7781653" y="5800716"/>
            <a:ext cx="4572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23" name="Ovál 22">
            <a:hlinkClick r:id="rId2" action="ppaction://hlinksldjump"/>
          </p:cNvPr>
          <p:cNvSpPr/>
          <p:nvPr/>
        </p:nvSpPr>
        <p:spPr>
          <a:xfrm>
            <a:off x="7781653" y="5157192"/>
            <a:ext cx="4572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24" name="Ovál 23">
            <a:hlinkClick r:id="rId2" action="ppaction://hlinksldjump"/>
          </p:cNvPr>
          <p:cNvSpPr/>
          <p:nvPr/>
        </p:nvSpPr>
        <p:spPr>
          <a:xfrm>
            <a:off x="7731999" y="4617934"/>
            <a:ext cx="4572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</a:p>
        </p:txBody>
      </p:sp>
      <p:pic>
        <p:nvPicPr>
          <p:cNvPr id="4099" name="Picture 3" descr="C:\Users\bartosova\AppData\Local\Microsoft\Windows\Temporary Internet Files\Content.IE5\VDBCX0V0\MC9004413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8853" y="1511393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bartosova\AppData\Local\Microsoft\Windows\Temporary Internet Files\Content.IE5\VDBCX0V0\MC9004413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017" y="3894406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bartosova\AppData\Local\Microsoft\Windows\Temporary Internet Files\Content.IE5\VDBCX0V0\MC9004413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5052" y="3295836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bartosova\AppData\Local\Microsoft\Windows\Temporary Internet Files\Content.IE5\VDBCX0V0\MC9004413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8853" y="2701338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bartosova\AppData\Local\Microsoft\Windows\Temporary Internet Files\Content.IE5\VDBCX0V0\MC9004413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218" y="2101757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bartosova\AppData\Local\Microsoft\Windows\Temporary Internet Files\Content.IE5\VDBCX0V0\MC9004413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736" y="4520476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bartosova\AppData\Local\Microsoft\Windows\Temporary Internet Files\Content.IE5\VDBCX0V0\MC9004413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017" y="5097640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bartosova\AppData\Local\Microsoft\Windows\Temporary Internet Files\Content.IE5\VDBCX0V0\MC9004413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6634" y="5667552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261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7" grpId="0" animBg="1"/>
      <p:bldP spid="18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/>
          <a:lstStyle/>
          <a:p>
            <a:r>
              <a:rPr lang="cs-CZ" dirty="0" smtClean="0"/>
              <a:t>převeď slovesa do trpného rodu: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868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Příspěvek vytiskli větším písmem.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Malé ryby znovu vypustili do rybníka.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Knihu poškodil nešetrný čtenář.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Dovolenou pokazily vydatné deště.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Brusle nabrousili hned na počkání.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Vůz táhli dva koně.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Pes ulovil zajíce.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Nábytek napadl červotoč.</a:t>
            </a:r>
          </a:p>
        </p:txBody>
      </p:sp>
      <p:pic>
        <p:nvPicPr>
          <p:cNvPr id="5122" name="Picture 2" descr="C:\Users\bartosova\AppData\Local\Microsoft\Windows\Temporary Internet Files\Content.IE5\GBOFRKK8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8042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495359" y="2996952"/>
            <a:ext cx="2587797" cy="1927084"/>
          </a:xfrm>
          <a:prstGeom prst="wedgeEllipseCallout">
            <a:avLst>
              <a:gd name="adj1" fmla="val -66739"/>
              <a:gd name="adj2" fmla="val 718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Pokud se ti daří, jsi šikula!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9478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1663227"/>
            <a:ext cx="4979562" cy="4392488"/>
          </a:xfrm>
          <a:noFill/>
          <a:ln w="38100">
            <a:noFill/>
          </a:ln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Nezlobíte se na nás?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Toto zboží se stále požaduje.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Jak se vám tady líbí?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Tato kniha se čte jedním dechem.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Lék se užívá dvakrát denně.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Daří se nám dobře.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Pokus se uskutečnil loni.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Moje hodinky se poněkud zpožďují.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bartosova\AppData\Local\Microsoft\Windows\Temporary Internet Files\Content.IE5\N4KTTJXR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9" y="5013176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562" y="1412776"/>
            <a:ext cx="3707904" cy="3060920"/>
          </a:xfrm>
          <a:prstGeom prst="wedgeEllipseCallout">
            <a:avLst>
              <a:gd name="adj1" fmla="val -10133"/>
              <a:gd name="adj2" fmla="val 6962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POZOR!!!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Je-li zvratné zájmeno se už v infinitivu, jde o zvratné sloveso. 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To je vždy v rodě činném.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91688"/>
            <a:ext cx="8424935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Rozliš </a:t>
            </a:r>
            <a:r>
              <a:rPr lang="cs-CZ" sz="3200" b="1" dirty="0" smtClean="0">
                <a:solidFill>
                  <a:srgbClr val="006600"/>
                </a:solidFill>
              </a:rPr>
              <a:t>zvratné sloveso </a:t>
            </a:r>
            <a:r>
              <a:rPr lang="cs-CZ" sz="3200" b="1" dirty="0" smtClean="0"/>
              <a:t>a sloveso v </a:t>
            </a:r>
            <a:r>
              <a:rPr lang="cs-CZ" sz="3200" b="1" dirty="0" smtClean="0">
                <a:solidFill>
                  <a:srgbClr val="002060"/>
                </a:solidFill>
              </a:rPr>
              <a:t>trpném rodě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8503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66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6600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6600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6600"/>
                                      </p:to>
                                    </p:animClr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66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667C4"/>
                                      </p:to>
                                    </p:animClr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667C4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6600"/>
                                      </p:to>
                                    </p:animClr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66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7822" y="1340768"/>
            <a:ext cx="42541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ilustrace klipart www.office.microsoft.com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48680"/>
            <a:ext cx="731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55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0600" y="1340768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špatně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bartosova\AppData\Local\Microsoft\Windows\Temporary Internet Files\Content.IE5\GBOFRKK8\MC9003448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892" y="2564904"/>
            <a:ext cx="4904216" cy="340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740352" y="5661248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29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184</TotalTime>
  <Words>363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Rozliš činný a trpný rod:</vt:lpstr>
      <vt:lpstr>převeď slovesa do trpného rodu:</vt:lpstr>
      <vt:lpstr>Prezentace aplikace PowerPoint</vt:lpstr>
      <vt:lpstr>Prezentace aplikace PowerPoint</vt:lpstr>
      <vt:lpstr>špatně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Bartošová</dc:creator>
  <cp:lastModifiedBy>Eva Bartošová</cp:lastModifiedBy>
  <cp:revision>24</cp:revision>
  <dcterms:created xsi:type="dcterms:W3CDTF">2012-12-04T18:11:01Z</dcterms:created>
  <dcterms:modified xsi:type="dcterms:W3CDTF">2013-01-15T09:29:16Z</dcterms:modified>
</cp:coreProperties>
</file>