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64" r:id="rId3"/>
    <p:sldId id="261" r:id="rId4"/>
    <p:sldId id="256" r:id="rId5"/>
    <p:sldId id="258" r:id="rId6"/>
    <p:sldId id="262" r:id="rId7"/>
    <p:sldId id="260" r:id="rId8"/>
    <p:sldId id="259" r:id="rId9"/>
    <p:sldId id="265" r:id="rId10"/>
    <p:sldId id="266" r:id="rId11"/>
    <p:sldId id="267" r:id="rId12"/>
    <p:sldId id="269" r:id="rId13"/>
    <p:sldId id="268" r:id="rId14"/>
    <p:sldId id="271" r:id="rId15"/>
    <p:sldId id="272" r:id="rId16"/>
    <p:sldId id="270" r:id="rId17"/>
    <p:sldId id="25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F47CE-76D4-4B07-8F2C-55361A27402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4072ECA-9FAA-48F1-AF4F-B2952EE2DE5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D3F47CE-76D4-4B07-8F2C-55361A27402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4072ECA-9FAA-48F1-AF4F-B2952EE2DE5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F47CE-76D4-4B07-8F2C-55361A27402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4072ECA-9FAA-48F1-AF4F-B2952EE2DE5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F47CE-76D4-4B07-8F2C-55361A27402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4072ECA-9FAA-48F1-AF4F-B2952EE2DE5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F47CE-76D4-4B07-8F2C-55361A27402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4072ECA-9FAA-48F1-AF4F-B2952EE2DE54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4D3F47CE-76D4-4B07-8F2C-55361A27402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4072ECA-9FAA-48F1-AF4F-B2952EE2DE54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F47CE-76D4-4B07-8F2C-55361A27402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72ECA-9FAA-48F1-AF4F-B2952EE2DE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F47CE-76D4-4B07-8F2C-55361A27402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4072ECA-9FAA-48F1-AF4F-B2952EE2DE5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F47CE-76D4-4B07-8F2C-55361A27402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4072ECA-9FAA-48F1-AF4F-B2952EE2DE5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F47CE-76D4-4B07-8F2C-55361A27402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72ECA-9FAA-48F1-AF4F-B2952EE2DE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F47CE-76D4-4B07-8F2C-55361A27402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72ECA-9FAA-48F1-AF4F-B2952EE2DE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3F47CE-76D4-4B07-8F2C-55361A274026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072ECA-9FAA-48F1-AF4F-B2952EE2DE5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17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17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17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slide" Target="slide17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1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slide" Target="slide1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slide" Target="slide1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17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slide" Target="slide1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17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slide" Target="slide1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slide" Target="slide17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slide" Target="slide17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6433001"/>
              </p:ext>
            </p:extLst>
          </p:nvPr>
        </p:nvGraphicFramePr>
        <p:xfrm>
          <a:off x="1524000" y="1397000"/>
          <a:ext cx="6720408" cy="27635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Eva Bartošová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VY_32_Inovace_6.3.2 </a:t>
                      </a:r>
                      <a:r>
                        <a:rPr lang="cs-CZ" dirty="0" smtClean="0"/>
                        <a:t>shoda</a:t>
                      </a:r>
                      <a:r>
                        <a:rPr lang="cs-CZ" baseline="0" dirty="0" smtClean="0"/>
                        <a:t> přísudku s několikanásobným podmětem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 jazyk</a:t>
                      </a:r>
                      <a:r>
                        <a:rPr lang="cs-CZ" baseline="0" dirty="0" smtClean="0"/>
                        <a:t> 7. </a:t>
                      </a:r>
                      <a:r>
                        <a:rPr lang="cs-CZ" baseline="0" smtClean="0"/>
                        <a:t>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Žáci si zopakují učivo o shodě podmětu </a:t>
                      </a:r>
                      <a:r>
                        <a:rPr lang="cs-CZ" dirty="0" smtClean="0"/>
                        <a:t>s  </a:t>
                      </a:r>
                      <a:r>
                        <a:rPr lang="cs-CZ" dirty="0" smtClean="0"/>
                        <a:t>přísudkem.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620688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3251058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827584" y="548680"/>
            <a:ext cx="7393632" cy="5616624"/>
          </a:xfrm>
          <a:solidFill>
            <a:schemeClr val="bg2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chemeClr val="bg1"/>
                </a:solidFill>
              </a:rPr>
              <a:t>je-li jeden z členů podmětu rodu mužského životného, píšeme v přísudku 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solidFill>
                  <a:srgbClr val="FF0000"/>
                </a:solidFill>
              </a:rPr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Ženy, muži i děti spěchali na koupaliště.</a:t>
            </a:r>
          </a:p>
          <a:p>
            <a:pPr marL="457200" indent="-457200">
              <a:buFontTx/>
              <a:buChar char="-"/>
            </a:pP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chemeClr val="bg1"/>
                </a:solidFill>
              </a:rPr>
              <a:t>jsou-li všechny členy několikanásobného podmětu středního rodu v množném čísle, píšeme  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	Jehňata a kůzlata běhala po dvoře.</a:t>
            </a:r>
            <a:r>
              <a:rPr lang="cs-CZ" sz="2400" dirty="0">
                <a:solidFill>
                  <a:srgbClr val="FF0000"/>
                </a:solidFill>
              </a:rPr>
              <a:t>	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chemeClr val="bg1"/>
                </a:solidFill>
              </a:rPr>
              <a:t>ve všech ostatních případech je v koncovce </a:t>
            </a:r>
            <a:endParaRPr lang="cs-CZ" sz="28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400" dirty="0">
                <a:solidFill>
                  <a:srgbClr val="FF0000"/>
                </a:solidFill>
              </a:rPr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Ženy a děti spěchaly na koupaliště.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795691" y="980728"/>
            <a:ext cx="504056" cy="584775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2">
                <a:lumMod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i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74064" y="4725144"/>
            <a:ext cx="527559" cy="584775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2">
                <a:lumMod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y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25091" y="3237608"/>
            <a:ext cx="504056" cy="584775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2">
                <a:lumMod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a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bartosova\AppData\Local\Microsoft\Windows\Temporary Internet Files\Content.IE5\N4KTTJXR\MC90044042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900" y="980728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5588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548680"/>
            <a:ext cx="8064896" cy="864096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atin typeface="Castellar" pitchFamily="18" charset="0"/>
              </a:rPr>
              <a:t>Doplň správnou hlásku:</a:t>
            </a:r>
            <a:endParaRPr lang="cs-CZ" sz="4000" b="1" dirty="0">
              <a:latin typeface="Castellar" pitchFamily="18" charset="0"/>
            </a:endParaRPr>
          </a:p>
        </p:txBody>
      </p:sp>
      <p:sp>
        <p:nvSpPr>
          <p:cNvPr id="5" name="Krychle 4">
            <a:hlinkClick r:id="rId2" action="ppaction://hlinksldjump"/>
          </p:cNvPr>
          <p:cNvSpPr/>
          <p:nvPr/>
        </p:nvSpPr>
        <p:spPr>
          <a:xfrm>
            <a:off x="1619672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Krychle 6"/>
          <p:cNvSpPr/>
          <p:nvPr/>
        </p:nvSpPr>
        <p:spPr>
          <a:xfrm>
            <a:off x="3948902" y="5118604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</a:t>
            </a:r>
          </a:p>
        </p:txBody>
      </p:sp>
      <p:sp>
        <p:nvSpPr>
          <p:cNvPr id="8" name="Krychle 7">
            <a:hlinkClick r:id="rId2" action="ppaction://hlinksldjump"/>
          </p:cNvPr>
          <p:cNvSpPr/>
          <p:nvPr/>
        </p:nvSpPr>
        <p:spPr>
          <a:xfrm>
            <a:off x="6372200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47517" y="2060848"/>
            <a:ext cx="69589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 stromě seděl_ holubi a hrdličky.</a:t>
            </a:r>
            <a:endParaRPr lang="cs-CZ" sz="3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050" name="Picture 2" descr="C:\Users\bartosova\AppData\Local\Microsoft\Windows\Temporary Internet Files\Content.IE5\GBOFRKK8\MC9001092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904528"/>
            <a:ext cx="1578539" cy="16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bartosova\AppData\Local\Microsoft\Windows\Temporary Internet Files\Content.IE5\GBOFRKK8\MC9001092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676815" y="2949589"/>
            <a:ext cx="1706335" cy="1631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6326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548680"/>
            <a:ext cx="8064896" cy="864096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atin typeface="Castellar" pitchFamily="18" charset="0"/>
              </a:rPr>
              <a:t>Doplň správnou hlásku:</a:t>
            </a:r>
            <a:endParaRPr lang="cs-CZ" sz="4000" b="1" dirty="0">
              <a:latin typeface="Castellar" pitchFamily="18" charset="0"/>
            </a:endParaRPr>
          </a:p>
        </p:txBody>
      </p:sp>
      <p:sp>
        <p:nvSpPr>
          <p:cNvPr id="5" name="Krychle 4">
            <a:hlinkClick r:id="rId2" action="ppaction://hlinksldjump"/>
          </p:cNvPr>
          <p:cNvSpPr/>
          <p:nvPr/>
        </p:nvSpPr>
        <p:spPr>
          <a:xfrm>
            <a:off x="1619672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Krychle 6">
            <a:hlinkClick r:id="rId2" action="ppaction://hlinksldjump"/>
          </p:cNvPr>
          <p:cNvSpPr/>
          <p:nvPr/>
        </p:nvSpPr>
        <p:spPr>
          <a:xfrm>
            <a:off x="3948902" y="5118604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</a:t>
            </a:r>
          </a:p>
        </p:txBody>
      </p:sp>
      <p:sp>
        <p:nvSpPr>
          <p:cNvPr id="8" name="Krychle 7"/>
          <p:cNvSpPr/>
          <p:nvPr/>
        </p:nvSpPr>
        <p:spPr>
          <a:xfrm>
            <a:off x="6372200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2210371"/>
            <a:ext cx="79367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Slepice a kuřata běhal_ po celé zahradě.</a:t>
            </a:r>
            <a:endParaRPr lang="cs-CZ" sz="3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050" name="Picture 2" descr="C:\Users\bartosova\AppData\Local\Microsoft\Windows\Temporary Internet Files\Content.IE5\VDBCX0V0\MC9002331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879863"/>
            <a:ext cx="2802048" cy="2012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7522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548680"/>
            <a:ext cx="8064896" cy="864096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atin typeface="Castellar" pitchFamily="18" charset="0"/>
              </a:rPr>
              <a:t>Doplň správnou hlásku:</a:t>
            </a:r>
            <a:endParaRPr lang="cs-CZ" sz="4000" b="1" dirty="0">
              <a:latin typeface="Castellar" pitchFamily="18" charset="0"/>
            </a:endParaRPr>
          </a:p>
        </p:txBody>
      </p:sp>
      <p:sp>
        <p:nvSpPr>
          <p:cNvPr id="5" name="Krychle 4"/>
          <p:cNvSpPr/>
          <p:nvPr/>
        </p:nvSpPr>
        <p:spPr>
          <a:xfrm>
            <a:off x="1619672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Krychle 6">
            <a:hlinkClick r:id="rId2" action="ppaction://hlinksldjump"/>
          </p:cNvPr>
          <p:cNvSpPr/>
          <p:nvPr/>
        </p:nvSpPr>
        <p:spPr>
          <a:xfrm>
            <a:off x="3948902" y="5118604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</a:t>
            </a:r>
          </a:p>
        </p:txBody>
      </p:sp>
      <p:sp>
        <p:nvSpPr>
          <p:cNvPr id="8" name="Krychle 7">
            <a:hlinkClick r:id="rId2" action="ppaction://hlinksldjump"/>
          </p:cNvPr>
          <p:cNvSpPr/>
          <p:nvPr/>
        </p:nvSpPr>
        <p:spPr>
          <a:xfrm>
            <a:off x="6372200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75656" y="1937409"/>
            <a:ext cx="60965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Jehňata a kůzlata se spřátelil_.</a:t>
            </a:r>
            <a:endParaRPr lang="cs-CZ" sz="3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074" name="Picture 2" descr="C:\Users\bartosova\AppData\Local\Microsoft\Windows\Temporary Internet Files\Content.IE5\VDBCX0V0\MC9004098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3176" y="2666468"/>
            <a:ext cx="18415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6360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548680"/>
            <a:ext cx="8064896" cy="864096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atin typeface="Castellar" pitchFamily="18" charset="0"/>
              </a:rPr>
              <a:t>Doplň správnou hlásku:</a:t>
            </a:r>
            <a:endParaRPr lang="cs-CZ" sz="4000" b="1" dirty="0">
              <a:latin typeface="Castellar" pitchFamily="18" charset="0"/>
            </a:endParaRPr>
          </a:p>
        </p:txBody>
      </p:sp>
      <p:sp>
        <p:nvSpPr>
          <p:cNvPr id="5" name="Krychle 4">
            <a:hlinkClick r:id="rId2" action="ppaction://hlinksldjump"/>
          </p:cNvPr>
          <p:cNvSpPr/>
          <p:nvPr/>
        </p:nvSpPr>
        <p:spPr>
          <a:xfrm>
            <a:off x="1619672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Krychle 6">
            <a:hlinkClick r:id="rId2" action="ppaction://hlinksldjump"/>
          </p:cNvPr>
          <p:cNvSpPr/>
          <p:nvPr/>
        </p:nvSpPr>
        <p:spPr>
          <a:xfrm>
            <a:off x="3948902" y="5118604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</a:t>
            </a:r>
          </a:p>
        </p:txBody>
      </p:sp>
      <p:sp>
        <p:nvSpPr>
          <p:cNvPr id="8" name="Krychle 7"/>
          <p:cNvSpPr/>
          <p:nvPr/>
        </p:nvSpPr>
        <p:spPr>
          <a:xfrm>
            <a:off x="6372200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6018" y="1950121"/>
            <a:ext cx="80522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Housata a </a:t>
            </a:r>
            <a:r>
              <a:rPr lang="cs-CZ" sz="36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kačátko</a:t>
            </a:r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se batolil_ k rybníčku.</a:t>
            </a:r>
            <a:endParaRPr lang="cs-CZ" sz="3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098" name="Picture 2" descr="C:\Users\bartosova\AppData\Local\Microsoft\Windows\Temporary Internet Files\Content.IE5\N4KTTJXR\MM91000111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8902" y="2780928"/>
            <a:ext cx="1485900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6326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548680"/>
            <a:ext cx="8064896" cy="864096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atin typeface="Castellar" pitchFamily="18" charset="0"/>
              </a:rPr>
              <a:t>Doplň správnou hlásku:</a:t>
            </a:r>
            <a:endParaRPr lang="cs-CZ" sz="4000" b="1" dirty="0">
              <a:latin typeface="Castellar" pitchFamily="18" charset="0"/>
            </a:endParaRPr>
          </a:p>
        </p:txBody>
      </p:sp>
      <p:sp>
        <p:nvSpPr>
          <p:cNvPr id="5" name="Krychle 4">
            <a:hlinkClick r:id="rId2" action="ppaction://hlinksldjump"/>
          </p:cNvPr>
          <p:cNvSpPr/>
          <p:nvPr/>
        </p:nvSpPr>
        <p:spPr>
          <a:xfrm>
            <a:off x="1619672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Krychle 6"/>
          <p:cNvSpPr/>
          <p:nvPr/>
        </p:nvSpPr>
        <p:spPr>
          <a:xfrm>
            <a:off x="3948902" y="5118604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</a:t>
            </a:r>
          </a:p>
        </p:txBody>
      </p:sp>
      <p:sp>
        <p:nvSpPr>
          <p:cNvPr id="8" name="Krychle 7">
            <a:hlinkClick r:id="rId2" action="ppaction://hlinksldjump"/>
          </p:cNvPr>
          <p:cNvSpPr/>
          <p:nvPr/>
        </p:nvSpPr>
        <p:spPr>
          <a:xfrm>
            <a:off x="6372200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1700808"/>
            <a:ext cx="6968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Děti a učitelé odjel_ na školní výlet.</a:t>
            </a:r>
            <a:endParaRPr lang="cs-CZ" sz="3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122" name="Picture 2" descr="C:\Users\bartosova\AppData\Local\Microsoft\Windows\Temporary Internet Files\Content.IE5\N4KTTJXR\MC9002327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7780" y="2708920"/>
            <a:ext cx="2868440" cy="194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6326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548680"/>
            <a:ext cx="8064896" cy="864096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atin typeface="Castellar" pitchFamily="18" charset="0"/>
              </a:rPr>
              <a:t>Doplň správnou hlásku:</a:t>
            </a:r>
            <a:endParaRPr lang="cs-CZ" sz="4000" b="1" dirty="0">
              <a:latin typeface="Castellar" pitchFamily="18" charset="0"/>
            </a:endParaRPr>
          </a:p>
        </p:txBody>
      </p:sp>
      <p:sp>
        <p:nvSpPr>
          <p:cNvPr id="5" name="Krychle 4">
            <a:hlinkClick r:id="rId2" action="ppaction://hlinksldjump"/>
          </p:cNvPr>
          <p:cNvSpPr/>
          <p:nvPr/>
        </p:nvSpPr>
        <p:spPr>
          <a:xfrm>
            <a:off x="1619672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Krychle 6"/>
          <p:cNvSpPr/>
          <p:nvPr/>
        </p:nvSpPr>
        <p:spPr>
          <a:xfrm>
            <a:off x="3948902" y="5118604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</a:t>
            </a:r>
          </a:p>
        </p:txBody>
      </p:sp>
      <p:sp>
        <p:nvSpPr>
          <p:cNvPr id="8" name="Krychle 7">
            <a:hlinkClick r:id="rId2" action="ppaction://hlinksldjump"/>
          </p:cNvPr>
          <p:cNvSpPr/>
          <p:nvPr/>
        </p:nvSpPr>
        <p:spPr>
          <a:xfrm>
            <a:off x="6372200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7207" y="1936267"/>
            <a:ext cx="91149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Skupina turistů a průvodce se vydal_ na cestu.</a:t>
            </a:r>
            <a:endParaRPr lang="cs-CZ" sz="3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075" name="Picture 3" descr="C:\Users\bartosova\AppData\Local\Microsoft\Windows\Temporary Internet Files\Content.IE5\GBOFRKK8\MC9000901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7415" y="2614499"/>
            <a:ext cx="3015378" cy="2164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6360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548680"/>
            <a:ext cx="8064896" cy="864096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atin typeface="Castellar" pitchFamily="18" charset="0"/>
              </a:rPr>
              <a:t>Doplň správnou hlásku:</a:t>
            </a:r>
            <a:endParaRPr lang="cs-CZ" sz="4000" b="1" dirty="0">
              <a:latin typeface="Castellar" pitchFamily="18" charset="0"/>
            </a:endParaRPr>
          </a:p>
        </p:txBody>
      </p:sp>
      <p:sp>
        <p:nvSpPr>
          <p:cNvPr id="5" name="Krychle 4">
            <a:hlinkClick r:id="rId2" action="ppaction://hlinksldjump"/>
          </p:cNvPr>
          <p:cNvSpPr/>
          <p:nvPr/>
        </p:nvSpPr>
        <p:spPr>
          <a:xfrm>
            <a:off x="1619672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Krychle 6">
            <a:hlinkClick r:id="rId2" action="ppaction://hlinksldjump"/>
          </p:cNvPr>
          <p:cNvSpPr/>
          <p:nvPr/>
        </p:nvSpPr>
        <p:spPr>
          <a:xfrm>
            <a:off x="3948902" y="5118604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</a:t>
            </a:r>
          </a:p>
        </p:txBody>
      </p:sp>
      <p:sp>
        <p:nvSpPr>
          <p:cNvPr id="8" name="Krychle 7"/>
          <p:cNvSpPr/>
          <p:nvPr/>
        </p:nvSpPr>
        <p:spPr>
          <a:xfrm>
            <a:off x="6372200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46260" y="1887205"/>
            <a:ext cx="67409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Jehňata a kůzle běhal_ na pasece.</a:t>
            </a:r>
            <a:endParaRPr lang="cs-CZ" sz="3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099" name="Picture 3" descr="C:\Users\bartosova\AppData\Local\Microsoft\Windows\Temporary Internet Files\Content.IE5\N4KTTJXR\MC9001496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0879" y="2554318"/>
            <a:ext cx="2367302" cy="2170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419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548680"/>
            <a:ext cx="8064896" cy="864096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atin typeface="Castellar" pitchFamily="18" charset="0"/>
              </a:rPr>
              <a:t>Doplň správnou hlásku:</a:t>
            </a:r>
            <a:endParaRPr lang="cs-CZ" sz="4000" b="1" dirty="0">
              <a:latin typeface="Castellar" pitchFamily="18" charset="0"/>
            </a:endParaRPr>
          </a:p>
        </p:txBody>
      </p:sp>
      <p:sp>
        <p:nvSpPr>
          <p:cNvPr id="5" name="Krychle 4">
            <a:hlinkClick r:id="rId2" action="ppaction://hlinksldjump"/>
          </p:cNvPr>
          <p:cNvSpPr/>
          <p:nvPr/>
        </p:nvSpPr>
        <p:spPr>
          <a:xfrm>
            <a:off x="1619672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Krychle 6">
            <a:hlinkClick r:id="rId2" action="ppaction://hlinksldjump"/>
          </p:cNvPr>
          <p:cNvSpPr/>
          <p:nvPr/>
        </p:nvSpPr>
        <p:spPr>
          <a:xfrm>
            <a:off x="3948902" y="5118604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</a:t>
            </a:r>
          </a:p>
        </p:txBody>
      </p:sp>
      <p:sp>
        <p:nvSpPr>
          <p:cNvPr id="8" name="Krychle 7"/>
          <p:cNvSpPr/>
          <p:nvPr/>
        </p:nvSpPr>
        <p:spPr>
          <a:xfrm>
            <a:off x="6372200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3687" y="1853140"/>
            <a:ext cx="84705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Naše kočky žil_ se psem v přátelské shodě.</a:t>
            </a:r>
            <a:endParaRPr lang="cs-CZ" sz="3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122" name="Picture 2" descr="C:\Users\bartosova\AppData\Local\Microsoft\Windows\Temporary Internet Files\Content.IE5\G32VEXU4\MC900444782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18" b="25298"/>
          <a:stretch/>
        </p:blipFill>
        <p:spPr bwMode="auto">
          <a:xfrm>
            <a:off x="3317371" y="2708920"/>
            <a:ext cx="2785634" cy="2189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419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548680"/>
            <a:ext cx="8064896" cy="864096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atin typeface="Castellar" pitchFamily="18" charset="0"/>
              </a:rPr>
              <a:t>Doplň správnou hlásku:</a:t>
            </a:r>
            <a:endParaRPr lang="cs-CZ" sz="4000" b="1" dirty="0">
              <a:latin typeface="Castellar" pitchFamily="18" charset="0"/>
            </a:endParaRPr>
          </a:p>
        </p:txBody>
      </p:sp>
      <p:sp>
        <p:nvSpPr>
          <p:cNvPr id="5" name="Krychle 4">
            <a:hlinkClick r:id="rId2" action="ppaction://hlinksldjump"/>
          </p:cNvPr>
          <p:cNvSpPr/>
          <p:nvPr/>
        </p:nvSpPr>
        <p:spPr>
          <a:xfrm>
            <a:off x="1619672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Krychle 6"/>
          <p:cNvSpPr/>
          <p:nvPr/>
        </p:nvSpPr>
        <p:spPr>
          <a:xfrm>
            <a:off x="3948902" y="5118604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</a:t>
            </a:r>
          </a:p>
        </p:txBody>
      </p:sp>
      <p:sp>
        <p:nvSpPr>
          <p:cNvPr id="8" name="Krychle 7">
            <a:hlinkClick r:id="rId2" action="ppaction://hlinksldjump"/>
          </p:cNvPr>
          <p:cNvSpPr/>
          <p:nvPr/>
        </p:nvSpPr>
        <p:spPr>
          <a:xfrm>
            <a:off x="6372200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077" y="1585393"/>
            <a:ext cx="82878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 hradní vížce se usídlil_ netopýři a sovy.</a:t>
            </a:r>
            <a:endParaRPr lang="cs-CZ" sz="3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6146" name="Picture 2" descr="C:\Users\bartosova\AppData\Local\Microsoft\Windows\Temporary Internet Files\Content.IE5\GBOFRKK8\MC9002855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582264"/>
            <a:ext cx="1805940" cy="1693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bartosova\AppData\Local\Microsoft\Windows\Temporary Internet Files\Content.IE5\G32VEXU4\MC9003323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7818" y="2499738"/>
            <a:ext cx="1669694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419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548680"/>
            <a:ext cx="8064896" cy="864096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atin typeface="Castellar" pitchFamily="18" charset="0"/>
              </a:rPr>
              <a:t>Doplň správnou hlásku:</a:t>
            </a:r>
            <a:endParaRPr lang="cs-CZ" sz="4000" b="1" dirty="0">
              <a:latin typeface="Castellar" pitchFamily="18" charset="0"/>
            </a:endParaRPr>
          </a:p>
        </p:txBody>
      </p:sp>
      <p:sp>
        <p:nvSpPr>
          <p:cNvPr id="5" name="Krychle 4">
            <a:hlinkClick r:id="rId2" action="ppaction://hlinksldjump"/>
          </p:cNvPr>
          <p:cNvSpPr/>
          <p:nvPr/>
        </p:nvSpPr>
        <p:spPr>
          <a:xfrm>
            <a:off x="1619672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Krychle 6">
            <a:hlinkClick r:id="rId2" action="ppaction://hlinksldjump"/>
          </p:cNvPr>
          <p:cNvSpPr/>
          <p:nvPr/>
        </p:nvSpPr>
        <p:spPr>
          <a:xfrm>
            <a:off x="3948902" y="5118604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</a:t>
            </a:r>
          </a:p>
        </p:txBody>
      </p:sp>
      <p:sp>
        <p:nvSpPr>
          <p:cNvPr id="8" name="Krychle 7"/>
          <p:cNvSpPr/>
          <p:nvPr/>
        </p:nvSpPr>
        <p:spPr>
          <a:xfrm>
            <a:off x="6372200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98995" y="1498860"/>
            <a:ext cx="60544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Talíře a příbory ležel_ na stole.</a:t>
            </a:r>
            <a:endParaRPr lang="cs-CZ" sz="3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7172" name="Picture 4" descr="C:\Users\bartosova\AppData\Local\Microsoft\Windows\Temporary Internet Files\Content.IE5\GBOFRKK8\MP90028966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7434" y="2348880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419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548680"/>
            <a:ext cx="8064896" cy="864096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atin typeface="Castellar" pitchFamily="18" charset="0"/>
              </a:rPr>
              <a:t>Doplň správnou hlásku:</a:t>
            </a:r>
            <a:endParaRPr lang="cs-CZ" sz="4000" b="1" dirty="0">
              <a:latin typeface="Castellar" pitchFamily="18" charset="0"/>
            </a:endParaRPr>
          </a:p>
        </p:txBody>
      </p:sp>
      <p:sp>
        <p:nvSpPr>
          <p:cNvPr id="5" name="Krychle 4">
            <a:hlinkClick r:id="rId2" action="ppaction://hlinksldjump"/>
          </p:cNvPr>
          <p:cNvSpPr/>
          <p:nvPr/>
        </p:nvSpPr>
        <p:spPr>
          <a:xfrm>
            <a:off x="1619672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Krychle 6"/>
          <p:cNvSpPr/>
          <p:nvPr/>
        </p:nvSpPr>
        <p:spPr>
          <a:xfrm>
            <a:off x="3948902" y="5118604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</a:t>
            </a:r>
          </a:p>
        </p:txBody>
      </p:sp>
      <p:sp>
        <p:nvSpPr>
          <p:cNvPr id="8" name="Krychle 7">
            <a:hlinkClick r:id="rId2" action="ppaction://hlinksldjump"/>
          </p:cNvPr>
          <p:cNvSpPr/>
          <p:nvPr/>
        </p:nvSpPr>
        <p:spPr>
          <a:xfrm>
            <a:off x="6372200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15616" y="1599247"/>
            <a:ext cx="64492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Bažanti, zajíci a srny se vyplašil_.</a:t>
            </a:r>
            <a:endParaRPr lang="cs-CZ" sz="3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8195" name="Picture 3" descr="C:\Users\bartosova\AppData\Local\Microsoft\Windows\Temporary Internet Files\Content.IE5\N4KTTJXR\MC9000572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9292" y="2636912"/>
            <a:ext cx="1270102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bartosova\AppData\Local\Microsoft\Windows\Temporary Internet Files\Content.IE5\G32VEXU4\MC9003323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143" y="2790291"/>
            <a:ext cx="1829714" cy="127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bartosova\AppData\Local\Microsoft\Windows\Temporary Internet Files\Content.IE5\GBOFRKK8\MC9001113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7073" y="2144543"/>
            <a:ext cx="1775487" cy="2568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419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548680"/>
            <a:ext cx="8064896" cy="864096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atin typeface="Castellar" pitchFamily="18" charset="0"/>
              </a:rPr>
              <a:t>Doplň správnou hlásku:</a:t>
            </a:r>
            <a:endParaRPr lang="cs-CZ" sz="4000" b="1" dirty="0">
              <a:latin typeface="Castellar" pitchFamily="18" charset="0"/>
            </a:endParaRPr>
          </a:p>
        </p:txBody>
      </p:sp>
      <p:sp>
        <p:nvSpPr>
          <p:cNvPr id="5" name="Krychle 4"/>
          <p:cNvSpPr/>
          <p:nvPr/>
        </p:nvSpPr>
        <p:spPr>
          <a:xfrm>
            <a:off x="1619672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Krychle 6">
            <a:hlinkClick r:id="rId2" action="ppaction://hlinksldjump"/>
          </p:cNvPr>
          <p:cNvSpPr/>
          <p:nvPr/>
        </p:nvSpPr>
        <p:spPr>
          <a:xfrm>
            <a:off x="3948902" y="5118604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</a:t>
            </a:r>
          </a:p>
        </p:txBody>
      </p:sp>
      <p:sp>
        <p:nvSpPr>
          <p:cNvPr id="8" name="Krychle 7">
            <a:hlinkClick r:id="rId2" action="ppaction://hlinksldjump"/>
          </p:cNvPr>
          <p:cNvSpPr/>
          <p:nvPr/>
        </p:nvSpPr>
        <p:spPr>
          <a:xfrm>
            <a:off x="6372200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98995" y="1498860"/>
            <a:ext cx="721062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Auta a jiná motorová vozidla se řítil_</a:t>
            </a:r>
          </a:p>
          <a:p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 kopce nepovolenou rychlostí.</a:t>
            </a:r>
            <a:endParaRPr lang="cs-CZ" sz="3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050" name="Picture 2" descr="C:\Program Files (x86)\Microsoft Office\MEDIA\CAGCAT10\j0278882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6962" y="2699189"/>
            <a:ext cx="2064040" cy="2061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45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548680"/>
            <a:ext cx="8064896" cy="864096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atin typeface="Castellar" pitchFamily="18" charset="0"/>
              </a:rPr>
              <a:t>Doplň správnou hlásku:</a:t>
            </a:r>
            <a:endParaRPr lang="cs-CZ" sz="4000" b="1" dirty="0">
              <a:latin typeface="Castellar" pitchFamily="18" charset="0"/>
            </a:endParaRPr>
          </a:p>
        </p:txBody>
      </p:sp>
      <p:sp>
        <p:nvSpPr>
          <p:cNvPr id="5" name="Krychle 4">
            <a:hlinkClick r:id="rId2" action="ppaction://hlinksldjump"/>
          </p:cNvPr>
          <p:cNvSpPr/>
          <p:nvPr/>
        </p:nvSpPr>
        <p:spPr>
          <a:xfrm>
            <a:off x="1619672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Krychle 6">
            <a:hlinkClick r:id="rId2" action="ppaction://hlinksldjump"/>
          </p:cNvPr>
          <p:cNvSpPr/>
          <p:nvPr/>
        </p:nvSpPr>
        <p:spPr>
          <a:xfrm>
            <a:off x="3948902" y="5118604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</a:t>
            </a:r>
          </a:p>
        </p:txBody>
      </p:sp>
      <p:sp>
        <p:nvSpPr>
          <p:cNvPr id="8" name="Krychle 7"/>
          <p:cNvSpPr/>
          <p:nvPr/>
        </p:nvSpPr>
        <p:spPr>
          <a:xfrm>
            <a:off x="6372200" y="5085215"/>
            <a:ext cx="1440160" cy="1409969"/>
          </a:xfrm>
          <a:prstGeom prst="cub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</a:t>
            </a:r>
            <a:endParaRPr lang="cs-CZ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98995" y="1498860"/>
            <a:ext cx="62199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Česko a Itálie uzavřel_ dohodu.</a:t>
            </a:r>
            <a:endParaRPr lang="cs-CZ" sz="3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26" name="Picture 2" descr="C:\Users\bartosova\AppData\Local\Microsoft\Windows\Temporary Internet Files\Content.IE5\GBOFRKK8\MC90044203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348880"/>
            <a:ext cx="3312368" cy="2261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0667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1844824"/>
            <a:ext cx="79928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STYBLÍK, Vlastimil a kol. </a:t>
            </a:r>
            <a:r>
              <a:rPr lang="cs-CZ" i="1" dirty="0">
                <a:solidFill>
                  <a:schemeClr val="bg1"/>
                </a:solidFill>
              </a:rPr>
              <a:t>Cvičení z pravopisu pro větší školáky</a:t>
            </a:r>
            <a:r>
              <a:rPr lang="cs-CZ" dirty="0">
                <a:solidFill>
                  <a:schemeClr val="bg1"/>
                </a:solidFill>
              </a:rPr>
              <a:t>. Praha: SPN, 2005, ISBN 80-7235-303-9.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764704"/>
            <a:ext cx="9396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Zdroj: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24105" y="2854404"/>
            <a:ext cx="43508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ilustrace klipart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2994112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740352" y="5373216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bartosova\AppData\Local\Microsoft\Windows\Temporary Internet Files\Content.IE5\VDBCX0V0\MC9003448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297254"/>
            <a:ext cx="4842379" cy="3358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áček 4"/>
          <p:cNvSpPr/>
          <p:nvPr/>
        </p:nvSpPr>
        <p:spPr>
          <a:xfrm>
            <a:off x="5184521" y="260648"/>
            <a:ext cx="3524992" cy="2049360"/>
          </a:xfrm>
          <a:prstGeom prst="cloudCallout">
            <a:avLst>
              <a:gd name="adj1" fmla="val -43179"/>
              <a:gd name="adj2" fmla="val 6383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Špatně!</a:t>
            </a:r>
          </a:p>
        </p:txBody>
      </p:sp>
    </p:spTree>
    <p:extLst>
      <p:ext uri="{BB962C8B-B14F-4D97-AF65-F5344CB8AC3E}">
        <p14:creationId xmlns:p14="http://schemas.microsoft.com/office/powerpoint/2010/main" val="3926555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149</TotalTime>
  <Words>295</Words>
  <Application>Microsoft Office PowerPoint</Application>
  <PresentationFormat>Předvádění na obrazovce (4:3)</PresentationFormat>
  <Paragraphs>93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Tradeshow</vt:lpstr>
      <vt:lpstr>Prezentace aplikace PowerPoint</vt:lpstr>
      <vt:lpstr>Prezentace aplikace PowerPoint</vt:lpstr>
      <vt:lpstr>Doplň správnou hlásku:</vt:lpstr>
      <vt:lpstr>Doplň správnou hlásku:</vt:lpstr>
      <vt:lpstr>Doplň správnou hlásku:</vt:lpstr>
      <vt:lpstr>Doplň správnou hlásku:</vt:lpstr>
      <vt:lpstr>Doplň správnou hlásku:</vt:lpstr>
      <vt:lpstr>Doplň správnou hlásku:</vt:lpstr>
      <vt:lpstr>Doplň správnou hlásku:</vt:lpstr>
      <vt:lpstr>Doplň správnou hlásku:</vt:lpstr>
      <vt:lpstr>Doplň správnou hlásku:</vt:lpstr>
      <vt:lpstr>Doplň správnou hlásku:</vt:lpstr>
      <vt:lpstr>Doplň správnou hlásku:</vt:lpstr>
      <vt:lpstr>Doplň správnou hlásku:</vt:lpstr>
      <vt:lpstr>Doplň správnou hlásku: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 správnou hlásku:</dc:title>
  <dc:creator>Eva Bartošová</dc:creator>
  <cp:lastModifiedBy>Eva Bartošová</cp:lastModifiedBy>
  <cp:revision>23</cp:revision>
  <dcterms:created xsi:type="dcterms:W3CDTF">2012-12-06T16:14:01Z</dcterms:created>
  <dcterms:modified xsi:type="dcterms:W3CDTF">2013-01-04T07:28:28Z</dcterms:modified>
</cp:coreProperties>
</file>