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69" r:id="rId5"/>
    <p:sldId id="272" r:id="rId6"/>
    <p:sldId id="270" r:id="rId7"/>
    <p:sldId id="271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934" y="-10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F3FD1CB-E7E9-4D09-B523-F5BA0C3FBA6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0286F9B-E8D7-4D4A-A14A-87B3ADE7C20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4.xml"/><Relationship Id="rId18" Type="http://schemas.openxmlformats.org/officeDocument/2006/relationships/slide" Target="slide23.xml"/><Relationship Id="rId3" Type="http://schemas.openxmlformats.org/officeDocument/2006/relationships/slide" Target="slide19.xml"/><Relationship Id="rId21" Type="http://schemas.openxmlformats.org/officeDocument/2006/relationships/slide" Target="slide5.xml"/><Relationship Id="rId7" Type="http://schemas.openxmlformats.org/officeDocument/2006/relationships/slide" Target="slide22.xml"/><Relationship Id="rId12" Type="http://schemas.openxmlformats.org/officeDocument/2006/relationships/slide" Target="slide14.xml"/><Relationship Id="rId17" Type="http://schemas.openxmlformats.org/officeDocument/2006/relationships/slide" Target="slide17.xml"/><Relationship Id="rId2" Type="http://schemas.openxmlformats.org/officeDocument/2006/relationships/slide" Target="slide18.xml"/><Relationship Id="rId16" Type="http://schemas.openxmlformats.org/officeDocument/2006/relationships/slide" Target="slide9.xml"/><Relationship Id="rId20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11" Type="http://schemas.openxmlformats.org/officeDocument/2006/relationships/slide" Target="slide15.xml"/><Relationship Id="rId5" Type="http://schemas.openxmlformats.org/officeDocument/2006/relationships/slide" Target="slide21.xml"/><Relationship Id="rId15" Type="http://schemas.openxmlformats.org/officeDocument/2006/relationships/slide" Target="slide6.xml"/><Relationship Id="rId23" Type="http://schemas.openxmlformats.org/officeDocument/2006/relationships/image" Target="../media/image4.wmf"/><Relationship Id="rId10" Type="http://schemas.openxmlformats.org/officeDocument/2006/relationships/slide" Target="slide16.xml"/><Relationship Id="rId19" Type="http://schemas.openxmlformats.org/officeDocument/2006/relationships/slide" Target="slide12.xml"/><Relationship Id="rId4" Type="http://schemas.openxmlformats.org/officeDocument/2006/relationships/slide" Target="slide20.xml"/><Relationship Id="rId9" Type="http://schemas.openxmlformats.org/officeDocument/2006/relationships/slide" Target="slide11.xml"/><Relationship Id="rId14" Type="http://schemas.openxmlformats.org/officeDocument/2006/relationships/slide" Target="slide7.xml"/><Relationship Id="rId22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456074"/>
              </p:ext>
            </p:extLst>
          </p:nvPr>
        </p:nvGraphicFramePr>
        <p:xfrm>
          <a:off x="1524000" y="1397000"/>
          <a:ext cx="6720408" cy="3042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Eva Bartošová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/>
                        <a:t>VY_32_Inovace_6.3.7 </a:t>
                      </a:r>
                      <a:r>
                        <a:rPr lang="cs-CZ" dirty="0" smtClean="0"/>
                        <a:t>AZ kvíz tvarosloví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Český jazyk</a:t>
                      </a:r>
                      <a:r>
                        <a:rPr lang="cs-CZ" baseline="0" dirty="0" smtClean="0"/>
                        <a:t> 7. </a:t>
                      </a:r>
                      <a:r>
                        <a:rPr lang="cs-CZ" baseline="0" smtClean="0"/>
                        <a:t>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Prezentace slouží k hravému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opakování tvarosloví. Žáci soutěží</a:t>
                      </a:r>
                      <a:r>
                        <a:rPr lang="cs-CZ" baseline="0" dirty="0" smtClean="0"/>
                        <a:t> v týmech, za správné odpovědi získávají body. Materiál obsahuje animace.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692696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118216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>
            <a:hlinkClick r:id="rId2" action="ppaction://hlinksldjump"/>
          </p:cNvPr>
          <p:cNvSpPr/>
          <p:nvPr/>
        </p:nvSpPr>
        <p:spPr>
          <a:xfrm rot="5400000">
            <a:off x="1978568" y="4726288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Šestiúhelník 4">
            <a:hlinkClick r:id="rId3" action="ppaction://hlinksldjump"/>
          </p:cNvPr>
          <p:cNvSpPr/>
          <p:nvPr/>
        </p:nvSpPr>
        <p:spPr>
          <a:xfrm rot="5400000">
            <a:off x="2892968" y="4726288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17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Šestiúhelník 5">
            <a:hlinkClick r:id="rId4" action="ppaction://hlinksldjump"/>
          </p:cNvPr>
          <p:cNvSpPr/>
          <p:nvPr/>
        </p:nvSpPr>
        <p:spPr>
          <a:xfrm rot="5400000">
            <a:off x="3807368" y="4726288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7" name="Šestiúhelník 6">
            <a:hlinkClick r:id="rId5" action="ppaction://hlinksldjump"/>
          </p:cNvPr>
          <p:cNvSpPr/>
          <p:nvPr/>
        </p:nvSpPr>
        <p:spPr>
          <a:xfrm rot="5400000">
            <a:off x="4721768" y="4726288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19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Šestiúhelník 7">
            <a:hlinkClick r:id="rId6" action="ppaction://hlinksldjump"/>
          </p:cNvPr>
          <p:cNvSpPr/>
          <p:nvPr/>
        </p:nvSpPr>
        <p:spPr>
          <a:xfrm rot="5400000">
            <a:off x="2435768" y="3902052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11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Šestiúhelník 8">
            <a:hlinkClick r:id="rId7" action="ppaction://hlinksldjump"/>
          </p:cNvPr>
          <p:cNvSpPr/>
          <p:nvPr/>
        </p:nvSpPr>
        <p:spPr>
          <a:xfrm rot="5400000">
            <a:off x="5636168" y="4726288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20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0" name="Šestiúhelník 9">
            <a:hlinkClick r:id="rId8" action="ppaction://hlinksldjump"/>
          </p:cNvPr>
          <p:cNvSpPr/>
          <p:nvPr/>
        </p:nvSpPr>
        <p:spPr>
          <a:xfrm rot="5400000">
            <a:off x="3807368" y="3070104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1" name="Šestiúhelník 10">
            <a:hlinkClick r:id="rId9" action="ppaction://hlinksldjump"/>
          </p:cNvPr>
          <p:cNvSpPr/>
          <p:nvPr/>
        </p:nvSpPr>
        <p:spPr>
          <a:xfrm rot="5400000">
            <a:off x="4721768" y="3070104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9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2" name="Šestiúhelník 11">
            <a:hlinkClick r:id="rId10" action="ppaction://hlinksldjump"/>
          </p:cNvPr>
          <p:cNvSpPr/>
          <p:nvPr/>
        </p:nvSpPr>
        <p:spPr>
          <a:xfrm rot="5400000">
            <a:off x="5178968" y="3890316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14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3" name="Šestiúhelník 12">
            <a:hlinkClick r:id="rId11" action="ppaction://hlinksldjump"/>
          </p:cNvPr>
          <p:cNvSpPr/>
          <p:nvPr/>
        </p:nvSpPr>
        <p:spPr>
          <a:xfrm rot="5400000">
            <a:off x="4264568" y="3890316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13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4" name="Šestiúhelník 13">
            <a:hlinkClick r:id="rId12" action="ppaction://hlinksldjump"/>
          </p:cNvPr>
          <p:cNvSpPr/>
          <p:nvPr/>
        </p:nvSpPr>
        <p:spPr>
          <a:xfrm rot="5400000">
            <a:off x="3350168" y="3912258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12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5" name="Šestiúhelník 14">
            <a:hlinkClick r:id="rId13" action="ppaction://hlinksldjump"/>
          </p:cNvPr>
          <p:cNvSpPr/>
          <p:nvPr/>
        </p:nvSpPr>
        <p:spPr>
          <a:xfrm rot="5400000">
            <a:off x="3817320" y="1413920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2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6" name="Šestiúhelník 15">
            <a:hlinkClick r:id="rId14" action="ppaction://hlinksldjump"/>
          </p:cNvPr>
          <p:cNvSpPr/>
          <p:nvPr/>
        </p:nvSpPr>
        <p:spPr>
          <a:xfrm rot="5400000">
            <a:off x="4274520" y="2219215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5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Šestiúhelník 16">
            <a:hlinkClick r:id="rId15" action="ppaction://hlinksldjump"/>
          </p:cNvPr>
          <p:cNvSpPr/>
          <p:nvPr/>
        </p:nvSpPr>
        <p:spPr>
          <a:xfrm rot="5400000">
            <a:off x="3360120" y="2239544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4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8" name="Šestiúhelník 17">
            <a:hlinkClick r:id="rId16" action="ppaction://hlinksldjump"/>
          </p:cNvPr>
          <p:cNvSpPr/>
          <p:nvPr/>
        </p:nvSpPr>
        <p:spPr>
          <a:xfrm rot="5400000">
            <a:off x="2892968" y="3070104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7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9" name="Šestiúhelník 18">
            <a:hlinkClick r:id="rId17" action="ppaction://hlinksldjump"/>
          </p:cNvPr>
          <p:cNvSpPr/>
          <p:nvPr/>
        </p:nvSpPr>
        <p:spPr>
          <a:xfrm rot="5400000">
            <a:off x="6093368" y="3912258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15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0" name="Šestiúhelník 19">
            <a:hlinkClick r:id="rId18" action="ppaction://hlinksldjump"/>
          </p:cNvPr>
          <p:cNvSpPr/>
          <p:nvPr/>
        </p:nvSpPr>
        <p:spPr>
          <a:xfrm rot="5400000">
            <a:off x="6550568" y="4726288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21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1" name="Šestiúhelník 20">
            <a:hlinkClick r:id="rId19" action="ppaction://hlinksldjump"/>
          </p:cNvPr>
          <p:cNvSpPr/>
          <p:nvPr/>
        </p:nvSpPr>
        <p:spPr>
          <a:xfrm rot="5400000">
            <a:off x="5636168" y="3070104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10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2" name="Šestiúhelník 21">
            <a:hlinkClick r:id="rId20" action="ppaction://hlinksldjump"/>
          </p:cNvPr>
          <p:cNvSpPr/>
          <p:nvPr/>
        </p:nvSpPr>
        <p:spPr>
          <a:xfrm rot="5400000">
            <a:off x="5178968" y="2239544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3" name="Šestiúhelník 22">
            <a:hlinkClick r:id="rId21" action="ppaction://hlinksldjump"/>
          </p:cNvPr>
          <p:cNvSpPr/>
          <p:nvPr/>
        </p:nvSpPr>
        <p:spPr>
          <a:xfrm rot="5400000">
            <a:off x="4721768" y="1413920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3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4" name="Šestiúhelník 23">
            <a:hlinkClick r:id="rId22" action="ppaction://hlinksldjump"/>
          </p:cNvPr>
          <p:cNvSpPr/>
          <p:nvPr/>
        </p:nvSpPr>
        <p:spPr>
          <a:xfrm rot="5400000">
            <a:off x="4264568" y="596510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57667" y="383733"/>
            <a:ext cx="3388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OPAKOVÁNÍ </a:t>
            </a:r>
          </a:p>
          <a:p>
            <a:r>
              <a:rPr lang="cs-CZ" sz="3600" dirty="0" smtClean="0"/>
              <a:t>TVAROSLOVÍ</a:t>
            </a:r>
            <a:endParaRPr lang="cs-CZ" sz="3600" dirty="0"/>
          </a:p>
        </p:txBody>
      </p:sp>
      <p:pic>
        <p:nvPicPr>
          <p:cNvPr id="1026" name="Picture 2" descr="C:\Users\bartosova\AppData\Local\Microsoft\Windows\Temporary Internet Files\Content.IE5\GBOFRKK8\MC900437569[1].wmf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8124" y="276533"/>
            <a:ext cx="2379994" cy="214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500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620688"/>
            <a:ext cx="8229600" cy="48860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Vyjmenuj druhy zájmen.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884368" y="5589240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03848" y="2204864"/>
            <a:ext cx="309296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osobní</a:t>
            </a:r>
          </a:p>
          <a:p>
            <a:r>
              <a:rPr lang="cs-CZ" sz="3600" dirty="0" smtClean="0"/>
              <a:t>ukazovací</a:t>
            </a:r>
          </a:p>
          <a:p>
            <a:r>
              <a:rPr lang="cs-CZ" sz="3600" dirty="0" smtClean="0"/>
              <a:t>přivlastňovací</a:t>
            </a:r>
          </a:p>
          <a:p>
            <a:r>
              <a:rPr lang="cs-CZ" sz="3600" dirty="0" smtClean="0"/>
              <a:t>tázací</a:t>
            </a:r>
          </a:p>
          <a:p>
            <a:r>
              <a:rPr lang="cs-CZ" sz="3600" dirty="0" smtClean="0"/>
              <a:t>vztažná</a:t>
            </a:r>
          </a:p>
          <a:p>
            <a:r>
              <a:rPr lang="cs-CZ" sz="3600" dirty="0" smtClean="0"/>
              <a:t>neurčitá</a:t>
            </a:r>
          </a:p>
          <a:p>
            <a:r>
              <a:rPr lang="cs-CZ" sz="3600" dirty="0" smtClean="0"/>
              <a:t>záporná</a:t>
            </a:r>
            <a:endParaRPr lang="cs-CZ" sz="3600" dirty="0"/>
          </a:p>
        </p:txBody>
      </p:sp>
      <p:pic>
        <p:nvPicPr>
          <p:cNvPr id="3075" name="Picture 3" descr="C:\Users\bartosova\AppData\Local\Microsoft\Windows\Temporary Internet Files\Content.IE5\GBOFRKK8\MP90043952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013759"/>
            <a:ext cx="3453003" cy="435252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707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Jak se liší slovesný rod činný a trpný? </a:t>
            </a:r>
          </a:p>
          <a:p>
            <a:pPr marL="0" indent="0" algn="ctr">
              <a:buNone/>
            </a:pPr>
            <a:endParaRPr lang="cs-CZ" sz="44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tx1"/>
                </a:solidFill>
              </a:rPr>
              <a:t>činný</a:t>
            </a:r>
            <a:r>
              <a:rPr lang="cs-CZ" dirty="0" smtClean="0">
                <a:solidFill>
                  <a:schemeClr val="tx1"/>
                </a:solidFill>
              </a:rPr>
              <a:t> – podmět je 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/>
                </a:solidFill>
              </a:rPr>
              <a:t>vykonavatelem děje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tx1"/>
                </a:solidFill>
              </a:rPr>
              <a:t>trpný</a:t>
            </a:r>
            <a:r>
              <a:rPr lang="cs-CZ" dirty="0" smtClean="0">
                <a:solidFill>
                  <a:schemeClr val="tx1"/>
                </a:solidFill>
              </a:rPr>
              <a:t> – podmět není 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/>
                </a:solidFill>
              </a:rPr>
              <a:t>vykonavatelem děje</a:t>
            </a:r>
          </a:p>
          <a:p>
            <a:pPr marL="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785699" y="5309367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C:\Users\bartosova\AppData\Local\Microsoft\Windows\Temporary Internet Files\Content.IE5\N4KTTJXR\MC9000451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00808"/>
            <a:ext cx="3960440" cy="4625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91880" y="314096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7023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Kdy píšeme za číslicemi tečku?</a:t>
            </a:r>
          </a:p>
          <a:p>
            <a:pPr marL="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Jde-li o číslice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chemeClr val="tx1"/>
                </a:solidFill>
              </a:rPr>
              <a:t>ř</a:t>
            </a:r>
            <a:r>
              <a:rPr lang="cs-CZ" sz="2400" dirty="0" smtClean="0">
                <a:solidFill>
                  <a:schemeClr val="tx1"/>
                </a:solidFill>
              </a:rPr>
              <a:t>adové.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710490" y="5517232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bartosova\AppData\Local\Microsoft\Windows\Temporary Internet Files\Content.IE5\G32VEXU4\MC90042457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55415"/>
            <a:ext cx="3141512" cy="315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97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Jak se nejčastěji tvoří příslovce?</a:t>
            </a:r>
          </a:p>
          <a:p>
            <a:pPr marL="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/>
                </a:solidFill>
              </a:rPr>
              <a:t>z přídavných 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/>
                </a:solidFill>
              </a:rPr>
              <a:t>jmen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668344" y="5589240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 descr="C:\Users\bartosova\AppData\Local\Microsoft\Windows\Temporary Internet Files\Content.IE5\VDBCX0V0\MP90043325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425" y="2878435"/>
            <a:ext cx="2157216" cy="323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310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Co je to infinitiv?</a:t>
            </a:r>
          </a:p>
          <a:p>
            <a:pPr marL="0" indent="0" algn="ctr">
              <a:buNone/>
            </a:pPr>
            <a:endParaRPr lang="cs-CZ" sz="44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/>
                </a:solidFill>
              </a:rPr>
              <a:t>neurčitý slovesný tvar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/>
                </a:solidFill>
              </a:rPr>
              <a:t>nevyjadřuje osobu,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/>
                </a:solidFill>
              </a:rPr>
              <a:t>číslo, způsob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/>
                </a:solidFill>
              </a:rPr>
              <a:t>ani čas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lačítko akce: Zpět nebo Předchozí 4">
            <a:hlinkClick r:id="" action="ppaction://hlinkshowjump?jump=lastslideviewed" highlightClick="1"/>
          </p:cNvPr>
          <p:cNvSpPr/>
          <p:nvPr/>
        </p:nvSpPr>
        <p:spPr>
          <a:xfrm>
            <a:off x="7668344" y="5517232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C:\Users\bartosova\AppData\Local\Microsoft\Windows\Temporary Internet Files\Content.IE5\N4KTTJXR\MP90034146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420888"/>
            <a:ext cx="3657600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8074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15616" y="188640"/>
            <a:ext cx="7433976" cy="4608512"/>
          </a:xfrm>
        </p:spPr>
        <p:txBody>
          <a:bodyPr>
            <a:normAutofit fontScale="92500" lnSpcReduction="20000"/>
          </a:bodyPr>
          <a:lstStyle/>
          <a:p>
            <a:pPr marL="4572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Kterými slovními druhy může být slovo kolem?</a:t>
            </a:r>
          </a:p>
          <a:p>
            <a:pPr marL="4572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endParaRPr lang="cs-CZ" sz="4400" dirty="0" smtClean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cs-CZ" sz="3100" dirty="0" smtClean="0">
                <a:solidFill>
                  <a:schemeClr val="tx1"/>
                </a:solidFill>
              </a:rPr>
              <a:t>podstatné jméno</a:t>
            </a:r>
          </a:p>
          <a:p>
            <a:pPr marL="45720" indent="0" algn="ctr">
              <a:buNone/>
            </a:pPr>
            <a:r>
              <a:rPr lang="cs-CZ" sz="3100" dirty="0" smtClean="0">
                <a:solidFill>
                  <a:schemeClr val="tx1"/>
                </a:solidFill>
              </a:rPr>
              <a:t>příslovce</a:t>
            </a:r>
          </a:p>
          <a:p>
            <a:pPr marL="45720" indent="0" algn="ctr">
              <a:buNone/>
            </a:pPr>
            <a:r>
              <a:rPr lang="cs-CZ" sz="3100" dirty="0" smtClean="0">
                <a:solidFill>
                  <a:schemeClr val="tx1"/>
                </a:solidFill>
              </a:rPr>
              <a:t>předložka</a:t>
            </a:r>
          </a:p>
          <a:p>
            <a:pPr marL="4572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8028384" y="5445224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bartosova\AppData\Local\Microsoft\Windows\Temporary Internet Files\Content.IE5\VDBCX0V0\MM91000114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04864"/>
            <a:ext cx="3312368" cy="389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27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Vyjmenuj tři pomnožná podstatná jména.</a:t>
            </a:r>
          </a:p>
          <a:p>
            <a:pPr marL="4572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Např. kalhoty, Vánoce,</a:t>
            </a:r>
          </a:p>
          <a:p>
            <a:pPr marL="45720" indent="0" algn="ctr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 kleště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956376" y="5589240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bartosova\AppData\Local\Microsoft\Windows\Temporary Internet Files\Content.IE5\GBOFRKK8\MC90043324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060848"/>
            <a:ext cx="3632448" cy="36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888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857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Vyjmenuj všechna vztažná zájmena.</a:t>
            </a:r>
          </a:p>
          <a:p>
            <a:pPr marL="4572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kdo, co, jaký, </a:t>
            </a:r>
          </a:p>
          <a:p>
            <a:pPr marL="45720" indent="0" algn="ctr">
              <a:buNone/>
            </a:pPr>
            <a:r>
              <a:rPr lang="cs-CZ" sz="2400" dirty="0">
                <a:solidFill>
                  <a:schemeClr val="tx1"/>
                </a:solidFill>
              </a:rPr>
              <a:t>k</a:t>
            </a:r>
            <a:r>
              <a:rPr lang="cs-CZ" sz="2400" dirty="0" smtClean="0">
                <a:solidFill>
                  <a:schemeClr val="tx1"/>
                </a:solidFill>
              </a:rPr>
              <a:t>terý, čí, jenž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668344" y="5373216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bartosova\AppData\Local\Microsoft\Windows\Temporary Internet Files\Content.IE5\N4KTTJXR\MC90044152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338683"/>
            <a:ext cx="4139838" cy="3536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71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731520"/>
            <a:ext cx="8208912" cy="492972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Spojení a příslovečnou spřežku užij ve větách:</a:t>
            </a:r>
          </a:p>
          <a:p>
            <a:pPr marL="45720" indent="0" algn="ctr">
              <a:buNone/>
            </a:pPr>
            <a:r>
              <a:rPr lang="cs-CZ" sz="4400" dirty="0" smtClean="0">
                <a:solidFill>
                  <a:schemeClr val="accent1">
                    <a:lumMod val="50000"/>
                  </a:schemeClr>
                </a:solidFill>
              </a:rPr>
              <a:t>na večer – navečer</a:t>
            </a:r>
          </a:p>
          <a:p>
            <a:pPr marL="4572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 večer jsem nachytala chlebíčky.</a:t>
            </a:r>
          </a:p>
          <a:p>
            <a:pPr marL="45720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Navečer už jím jen zeleninu</a:t>
            </a:r>
            <a:r>
              <a:rPr lang="cs-CZ" sz="3600" dirty="0" smtClean="0">
                <a:solidFill>
                  <a:schemeClr val="tx1"/>
                </a:solidFill>
              </a:rPr>
              <a:t>.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8028384" y="5373216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C:\Users\bartosova\AppData\Local\Microsoft\Windows\Temporary Internet Files\Content.IE5\G32VEXU4\MP90031381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032" y="3435098"/>
            <a:ext cx="5832648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54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55576" y="731520"/>
            <a:ext cx="7776864" cy="471370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Jaké mluvnické kategorie určujeme u sloves?</a:t>
            </a:r>
          </a:p>
          <a:p>
            <a:pPr marL="4572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osoba, číslo, </a:t>
            </a:r>
          </a:p>
          <a:p>
            <a:pPr marL="45720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způsob, čas, rod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812360" y="5445224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 descr="C:\Users\bartosova\AppData\Local\Microsoft\Windows\Temporary Internet Files\Content.IE5\GBOFRKK8\MC9003201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496316"/>
            <a:ext cx="4151477" cy="294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07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79382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Nahraď zájmeno </a:t>
            </a:r>
            <a:r>
              <a:rPr lang="cs-CZ" sz="4400" dirty="0" smtClean="0">
                <a:solidFill>
                  <a:schemeClr val="accent3">
                    <a:lumMod val="75000"/>
                  </a:schemeClr>
                </a:solidFill>
              </a:rPr>
              <a:t>který</a:t>
            </a:r>
            <a:r>
              <a:rPr lang="cs-CZ" sz="4400" dirty="0" smtClean="0"/>
              <a:t> </a:t>
            </a:r>
            <a:r>
              <a:rPr lang="cs-CZ" sz="4400" dirty="0" smtClean="0">
                <a:solidFill>
                  <a:schemeClr val="tx1"/>
                </a:solidFill>
              </a:rPr>
              <a:t>zájmenem</a:t>
            </a:r>
            <a:r>
              <a:rPr lang="cs-CZ" sz="4400" dirty="0" smtClean="0"/>
              <a:t> </a:t>
            </a:r>
            <a:r>
              <a:rPr lang="cs-CZ" sz="4400" dirty="0" smtClean="0">
                <a:solidFill>
                  <a:schemeClr val="accent3">
                    <a:lumMod val="75000"/>
                  </a:schemeClr>
                </a:solidFill>
              </a:rPr>
              <a:t>jenž.</a:t>
            </a:r>
          </a:p>
          <a:p>
            <a:pPr marL="45720" indent="0" algn="ctr">
              <a:buNone/>
            </a:pPr>
            <a:r>
              <a:rPr lang="cs-CZ" sz="4400" dirty="0" smtClean="0">
                <a:solidFill>
                  <a:schemeClr val="accent1">
                    <a:lumMod val="50000"/>
                  </a:schemeClr>
                </a:solidFill>
              </a:rPr>
              <a:t>Dívka, která stojí u okna, nám mává.</a:t>
            </a:r>
          </a:p>
          <a:p>
            <a:pPr marL="45720" indent="0" algn="ctr">
              <a:buNone/>
            </a:pPr>
            <a:endParaRPr lang="cs-CZ" sz="4400" dirty="0"/>
          </a:p>
          <a:p>
            <a:pPr marL="45720" indent="0" algn="ctr">
              <a:buNone/>
            </a:pPr>
            <a:r>
              <a:rPr lang="cs-CZ" sz="2800" dirty="0" smtClean="0"/>
              <a:t>Dívka, jež stojí u okna,</a:t>
            </a:r>
          </a:p>
          <a:p>
            <a:pPr marL="45720" indent="0" algn="ctr">
              <a:buNone/>
            </a:pPr>
            <a:r>
              <a:rPr lang="cs-CZ" sz="2800" dirty="0" smtClean="0"/>
              <a:t>nám mává.</a:t>
            </a:r>
          </a:p>
        </p:txBody>
      </p:sp>
      <p:pic>
        <p:nvPicPr>
          <p:cNvPr id="3074" name="Picture 2" descr="C:\Users\bartosova\AppData\Local\Microsoft\Windows\Temporary Internet Files\Content.IE5\GBOFRKK8\MC9001108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923204"/>
            <a:ext cx="3960440" cy="285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740352" y="5512274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032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908720"/>
            <a:ext cx="7173416" cy="4320480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Vyjmenuj tři částice.</a:t>
            </a:r>
          </a:p>
          <a:p>
            <a:pPr marL="45720" indent="0" algn="ctr">
              <a:buNone/>
            </a:pPr>
            <a:endParaRPr lang="cs-CZ" sz="4400" dirty="0"/>
          </a:p>
          <a:p>
            <a:pPr marL="45720" indent="0" algn="ctr">
              <a:buNone/>
            </a:pPr>
            <a:endParaRPr lang="cs-CZ" sz="4400" dirty="0" smtClean="0"/>
          </a:p>
          <a:p>
            <a:pPr marL="45720" indent="0" algn="ctr">
              <a:buNone/>
            </a:pPr>
            <a:endParaRPr lang="cs-CZ" sz="4400" dirty="0"/>
          </a:p>
          <a:p>
            <a:pPr marL="45720" indent="0" algn="ctr">
              <a:buNone/>
            </a:pPr>
            <a:r>
              <a:rPr lang="cs-CZ" sz="2800" dirty="0" smtClean="0"/>
              <a:t>ať, nechť, </a:t>
            </a:r>
          </a:p>
          <a:p>
            <a:pPr marL="45720" indent="0" algn="ctr">
              <a:buNone/>
            </a:pPr>
            <a:r>
              <a:rPr lang="cs-CZ" sz="2800" dirty="0" smtClean="0"/>
              <a:t>kéž, což</a:t>
            </a:r>
            <a:endParaRPr lang="cs-CZ" sz="2800" dirty="0"/>
          </a:p>
        </p:txBody>
      </p:sp>
      <p:pic>
        <p:nvPicPr>
          <p:cNvPr id="4100" name="Picture 4" descr="C:\Users\bartosova\AppData\Local\Microsoft\Windows\Temporary Internet Files\Content.IE5\GBOFRKK8\MC90044507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026" y="1988840"/>
            <a:ext cx="3012584" cy="390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812360" y="5451827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993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101408" cy="46416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Slovo </a:t>
            </a:r>
            <a:r>
              <a:rPr lang="cs-CZ" sz="4400" dirty="0" smtClean="0">
                <a:solidFill>
                  <a:schemeClr val="accent3">
                    <a:lumMod val="75000"/>
                  </a:schemeClr>
                </a:solidFill>
              </a:rPr>
              <a:t>bratrovi</a:t>
            </a:r>
            <a:r>
              <a:rPr lang="cs-CZ" sz="4400" dirty="0" smtClean="0">
                <a:solidFill>
                  <a:schemeClr val="tx1"/>
                </a:solidFill>
              </a:rPr>
              <a:t> použij ve větách jako přídavné a jako podstatné jméno.</a:t>
            </a:r>
          </a:p>
          <a:p>
            <a:pPr marL="45720" indent="0" algn="ctr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cs-CZ" sz="2800" dirty="0" smtClean="0"/>
              <a:t>bratrovi sourozenci - 2</a:t>
            </a:r>
          </a:p>
          <a:p>
            <a:pPr marL="45720" indent="0" algn="ctr">
              <a:buNone/>
            </a:pPr>
            <a:r>
              <a:rPr lang="cs-CZ" sz="2800" dirty="0" smtClean="0"/>
              <a:t>popřál bratrovi - 1</a:t>
            </a:r>
          </a:p>
          <a:p>
            <a:pPr marL="45720" indent="0" algn="ctr">
              <a:buNone/>
            </a:pPr>
            <a:endParaRPr lang="cs-CZ" sz="4400" dirty="0"/>
          </a:p>
          <a:p>
            <a:pPr marL="45720" indent="0" algn="ctr">
              <a:buNone/>
            </a:pPr>
            <a:endParaRPr lang="cs-CZ" sz="4400" dirty="0"/>
          </a:p>
        </p:txBody>
      </p:sp>
      <p:pic>
        <p:nvPicPr>
          <p:cNvPr id="5122" name="Picture 2" descr="C:\Users\bartosova\AppData\Local\Microsoft\Windows\Temporary Internet Files\Content.IE5\VDBCX0V0\MP90039915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212976"/>
            <a:ext cx="4208512" cy="300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856760" y="5428072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4669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6416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Vytvoř větu s druhovou číslovkou.</a:t>
            </a:r>
          </a:p>
          <a:p>
            <a:pPr marL="45720" indent="0" algn="ctr">
              <a:buNone/>
            </a:pPr>
            <a:endParaRPr lang="cs-CZ" sz="4400" dirty="0" smtClean="0"/>
          </a:p>
          <a:p>
            <a:pPr marL="45720" indent="0" algn="ctr">
              <a:buNone/>
            </a:pPr>
            <a:endParaRPr lang="cs-CZ" sz="2800" dirty="0"/>
          </a:p>
          <a:p>
            <a:pPr marL="45720" indent="0" algn="ctr">
              <a:buNone/>
            </a:pPr>
            <a:r>
              <a:rPr lang="cs-CZ" sz="2800" dirty="0" smtClean="0"/>
              <a:t>Koupila jsem si </a:t>
            </a:r>
          </a:p>
          <a:p>
            <a:pPr marL="45720" indent="0" algn="ctr">
              <a:buNone/>
            </a:pPr>
            <a:r>
              <a:rPr lang="cs-CZ" sz="2800" dirty="0" smtClean="0"/>
              <a:t>dvoje boty.</a:t>
            </a:r>
            <a:endParaRPr lang="cs-CZ" sz="2800" dirty="0"/>
          </a:p>
          <a:p>
            <a:pPr marL="45720" indent="0" algn="ctr">
              <a:buNone/>
            </a:pPr>
            <a:endParaRPr lang="cs-CZ" sz="2800" dirty="0"/>
          </a:p>
        </p:txBody>
      </p:sp>
      <p:pic>
        <p:nvPicPr>
          <p:cNvPr id="6146" name="Picture 2" descr="C:\Users\bartosova\AppData\Local\Microsoft\Windows\Temporary Internet Files\Content.IE5\G32VEXU4\MC9002152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837618"/>
            <a:ext cx="4392488" cy="225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596336" y="5301208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12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548680"/>
            <a:ext cx="6813376" cy="576064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Které slovní druhy se skloňují?</a:t>
            </a:r>
          </a:p>
          <a:p>
            <a:pPr marL="45720" indent="0" algn="ctr">
              <a:buNone/>
            </a:pPr>
            <a:endParaRPr lang="cs-CZ" sz="4400" dirty="0"/>
          </a:p>
          <a:p>
            <a:pPr marL="45720" indent="0" algn="ctr">
              <a:buNone/>
            </a:pPr>
            <a:endParaRPr lang="cs-CZ" sz="2800" dirty="0" smtClean="0"/>
          </a:p>
          <a:p>
            <a:pPr marL="45720" indent="0" algn="ctr">
              <a:buNone/>
            </a:pPr>
            <a:endParaRPr lang="cs-CZ" sz="2600" dirty="0" smtClean="0"/>
          </a:p>
          <a:p>
            <a:pPr marL="45720" indent="0" algn="ctr">
              <a:buNone/>
            </a:pPr>
            <a:r>
              <a:rPr lang="cs-CZ" sz="2600" dirty="0" smtClean="0"/>
              <a:t>podstatná jména</a:t>
            </a:r>
          </a:p>
          <a:p>
            <a:pPr marL="45720" indent="0" algn="ctr">
              <a:buNone/>
            </a:pPr>
            <a:r>
              <a:rPr lang="cs-CZ" sz="2600" dirty="0" smtClean="0"/>
              <a:t>přídavná jména</a:t>
            </a:r>
          </a:p>
          <a:p>
            <a:pPr marL="45720" indent="0" algn="ctr">
              <a:buNone/>
            </a:pPr>
            <a:r>
              <a:rPr lang="cs-CZ" sz="2600" dirty="0" smtClean="0"/>
              <a:t>zájmena</a:t>
            </a:r>
          </a:p>
          <a:p>
            <a:pPr marL="45720" indent="0" algn="ctr">
              <a:buNone/>
            </a:pPr>
            <a:r>
              <a:rPr lang="cs-CZ" sz="2600" dirty="0" smtClean="0"/>
              <a:t>číslovky</a:t>
            </a:r>
          </a:p>
          <a:p>
            <a:pPr marL="45720" indent="0" algn="ctr">
              <a:buNone/>
            </a:pPr>
            <a:endParaRPr lang="cs-CZ" sz="2800" dirty="0"/>
          </a:p>
        </p:txBody>
      </p:sp>
      <p:pic>
        <p:nvPicPr>
          <p:cNvPr id="7170" name="Picture 2" descr="C:\Users\bartosova\AppData\Local\Microsoft\Windows\Temporary Internet Files\Content.IE5\N4KTTJXR\MC9004113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132856"/>
            <a:ext cx="546561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789304" y="5524714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7698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029400" cy="47857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Co označují podstatná jména abstraktní?</a:t>
            </a:r>
          </a:p>
          <a:p>
            <a:pPr marL="45720" indent="0" algn="ctr">
              <a:buNone/>
            </a:pPr>
            <a:endParaRPr lang="cs-CZ" sz="4400" dirty="0"/>
          </a:p>
          <a:p>
            <a:pPr marL="45720" indent="0" algn="ctr">
              <a:buNone/>
            </a:pPr>
            <a:endParaRPr lang="cs-CZ" sz="2800" dirty="0" smtClean="0"/>
          </a:p>
          <a:p>
            <a:pPr marL="45720" indent="0" algn="ctr">
              <a:buNone/>
            </a:pPr>
            <a:r>
              <a:rPr lang="cs-CZ" sz="2800" dirty="0" smtClean="0"/>
              <a:t>názvy dějů, vztahů</a:t>
            </a:r>
          </a:p>
          <a:p>
            <a:pPr marL="45720" indent="0" algn="ctr">
              <a:buNone/>
            </a:pPr>
            <a:r>
              <a:rPr lang="cs-CZ" sz="2800" dirty="0" smtClean="0"/>
              <a:t>a vlastností</a:t>
            </a:r>
          </a:p>
          <a:p>
            <a:pPr marL="45720" indent="0" algn="ctr">
              <a:buNone/>
            </a:pPr>
            <a:r>
              <a:rPr lang="cs-CZ" sz="2800" dirty="0" smtClean="0"/>
              <a:t>- nehmotné jevy</a:t>
            </a:r>
            <a:endParaRPr lang="cs-CZ" sz="2800" dirty="0"/>
          </a:p>
        </p:txBody>
      </p:sp>
      <p:pic>
        <p:nvPicPr>
          <p:cNvPr id="8195" name="Picture 3" descr="C:\Users\bartosova\AppData\Local\Microsoft\Windows\Temporary Internet Files\Content.IE5\VDBCX0V0\MC9000890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420888"/>
            <a:ext cx="4104456" cy="420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765730" y="5445224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128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173416" cy="500173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Jaké druhy přídavných jmen rozeznáváme?</a:t>
            </a:r>
          </a:p>
          <a:p>
            <a:pPr marL="45720" indent="0" algn="ctr">
              <a:buNone/>
            </a:pPr>
            <a:endParaRPr lang="cs-CZ" sz="4400" dirty="0"/>
          </a:p>
          <a:p>
            <a:pPr marL="45720" indent="0" algn="ctr">
              <a:buNone/>
            </a:pPr>
            <a:endParaRPr lang="cs-CZ" sz="2800" dirty="0" smtClean="0"/>
          </a:p>
          <a:p>
            <a:pPr marL="45720" indent="0" algn="ctr">
              <a:buNone/>
            </a:pPr>
            <a:r>
              <a:rPr lang="cs-CZ" sz="2800" dirty="0" smtClean="0"/>
              <a:t>tvrdá</a:t>
            </a:r>
          </a:p>
          <a:p>
            <a:pPr marL="45720" indent="0" algn="ctr">
              <a:buNone/>
            </a:pPr>
            <a:r>
              <a:rPr lang="cs-CZ" sz="2800" dirty="0" smtClean="0"/>
              <a:t>měkká</a:t>
            </a:r>
          </a:p>
          <a:p>
            <a:pPr marL="45720" indent="0" algn="ctr">
              <a:buNone/>
            </a:pPr>
            <a:r>
              <a:rPr lang="cs-CZ" sz="2800" dirty="0" smtClean="0"/>
              <a:t>přivlastňovací</a:t>
            </a:r>
            <a:endParaRPr lang="cs-CZ" sz="2800" dirty="0"/>
          </a:p>
        </p:txBody>
      </p:sp>
      <p:pic>
        <p:nvPicPr>
          <p:cNvPr id="9218" name="Picture 2" descr="C:\Users\bartosova\AppData\Local\Microsoft\Windows\Temporary Internet Files\Content.IE5\VDBCX0V0\MC900435951[2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204864"/>
            <a:ext cx="3873648" cy="435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Zpět nebo Předchozí 4">
            <a:hlinkClick r:id="" action="ppaction://hlinkshowjump?jump=lastslideviewed" highlightClick="1"/>
          </p:cNvPr>
          <p:cNvSpPr/>
          <p:nvPr/>
        </p:nvSpPr>
        <p:spPr>
          <a:xfrm>
            <a:off x="7668344" y="5377191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6149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7704856" cy="55778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Vyjmenuj zájmena záporná.</a:t>
            </a:r>
          </a:p>
          <a:p>
            <a:pPr marL="45720" indent="0">
              <a:buNone/>
            </a:pPr>
            <a:endParaRPr lang="cs-CZ" sz="4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cs-CZ" sz="4400" dirty="0" smtClean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nikdo</a:t>
            </a:r>
          </a:p>
          <a:p>
            <a:pPr marL="45720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nic</a:t>
            </a:r>
          </a:p>
          <a:p>
            <a:pPr marL="45720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nijaký</a:t>
            </a:r>
          </a:p>
          <a:p>
            <a:pPr marL="45720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ničí</a:t>
            </a:r>
          </a:p>
          <a:p>
            <a:pPr marL="45720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žádný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3314" name="Picture 2" descr="C:\Users\bartosova\AppData\Local\Microsoft\Windows\Temporary Internet Files\Content.IE5\VDBCX0V0\MC90042983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087" y="2924944"/>
            <a:ext cx="6727450" cy="352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812360" y="5661248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806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245424" cy="536177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/>
              <a:t>Která podstatná jména označují množným číslem jednu věc?</a:t>
            </a:r>
          </a:p>
          <a:p>
            <a:pPr marL="45720" indent="0" algn="ctr">
              <a:buNone/>
            </a:pPr>
            <a:endParaRPr lang="cs-CZ" sz="4400" dirty="0"/>
          </a:p>
          <a:p>
            <a:pPr marL="45720" indent="0" algn="ctr">
              <a:buNone/>
            </a:pPr>
            <a:r>
              <a:rPr lang="cs-CZ" sz="2800" dirty="0" smtClean="0"/>
              <a:t>pomnožná</a:t>
            </a:r>
          </a:p>
          <a:p>
            <a:pPr marL="45720" indent="0" algn="ctr">
              <a:buNone/>
            </a:pPr>
            <a:r>
              <a:rPr lang="cs-CZ" sz="2800" dirty="0" smtClean="0"/>
              <a:t>podstatná jména</a:t>
            </a:r>
            <a:endParaRPr lang="cs-CZ" sz="2800" dirty="0"/>
          </a:p>
        </p:txBody>
      </p:sp>
      <p:pic>
        <p:nvPicPr>
          <p:cNvPr id="10242" name="Picture 2" descr="C:\Users\bartosova\AppData\Local\Microsoft\Windows\Temporary Internet Files\Content.IE5\N4KTTJXR\MC90044193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140968"/>
            <a:ext cx="3528392" cy="309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Zpět nebo Předchozí 4">
            <a:hlinkClick r:id="" action="ppaction://hlinkshowjump?jump=lastslideviewed" highlightClick="1"/>
          </p:cNvPr>
          <p:cNvSpPr/>
          <p:nvPr/>
        </p:nvSpPr>
        <p:spPr>
          <a:xfrm>
            <a:off x="7668344" y="5517232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81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89440" cy="550579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/>
              <a:t>Co vyjadřují citoslovce?</a:t>
            </a:r>
          </a:p>
          <a:p>
            <a:pPr marL="45720" indent="0" algn="ctr">
              <a:buNone/>
            </a:pPr>
            <a:endParaRPr lang="cs-CZ" sz="4400" dirty="0"/>
          </a:p>
          <a:p>
            <a:pPr marL="45720" indent="0" algn="ctr">
              <a:buNone/>
            </a:pPr>
            <a:endParaRPr lang="cs-CZ" sz="2800" dirty="0" smtClean="0"/>
          </a:p>
          <a:p>
            <a:pPr marL="45720" indent="0" algn="ctr">
              <a:buNone/>
            </a:pPr>
            <a:endParaRPr lang="cs-CZ" sz="2800" dirty="0" smtClean="0"/>
          </a:p>
          <a:p>
            <a:pPr marL="45720" indent="0" algn="ctr">
              <a:buNone/>
            </a:pPr>
            <a:r>
              <a:rPr lang="cs-CZ" sz="2800" dirty="0" smtClean="0"/>
              <a:t>zvuky, pocity,</a:t>
            </a:r>
          </a:p>
          <a:p>
            <a:pPr marL="45720" indent="0" algn="ctr">
              <a:buNone/>
            </a:pPr>
            <a:r>
              <a:rPr lang="cs-CZ" sz="2800" dirty="0" smtClean="0"/>
              <a:t>hlasy</a:t>
            </a:r>
          </a:p>
          <a:p>
            <a:pPr marL="45720" indent="0">
              <a:buNone/>
            </a:pPr>
            <a:endParaRPr lang="cs-CZ" sz="4400" dirty="0"/>
          </a:p>
          <a:p>
            <a:pPr marL="45720" indent="0">
              <a:buNone/>
            </a:pPr>
            <a:endParaRPr lang="cs-CZ" sz="4400" dirty="0"/>
          </a:p>
        </p:txBody>
      </p:sp>
      <p:pic>
        <p:nvPicPr>
          <p:cNvPr id="11266" name="Picture 2" descr="C:\Users\bartosova\AppData\Local\Microsoft\Windows\Temporary Internet Files\Content.IE5\N4KTTJXR\MP9004024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08920"/>
            <a:ext cx="312115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812360" y="5661248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639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173416" cy="5217760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cs-CZ" sz="4400" dirty="0" smtClean="0"/>
              <a:t>Vyjmenuj pádové otázky.</a:t>
            </a:r>
          </a:p>
          <a:p>
            <a:pPr marL="45720" indent="0" algn="ctr">
              <a:buNone/>
            </a:pPr>
            <a:endParaRPr lang="cs-CZ" sz="4400" dirty="0"/>
          </a:p>
          <a:p>
            <a:pPr marL="45720" indent="0">
              <a:buNone/>
            </a:pPr>
            <a:r>
              <a:rPr lang="cs-CZ" sz="2800" dirty="0" smtClean="0"/>
              <a:t>		1.kdo, co</a:t>
            </a:r>
          </a:p>
          <a:p>
            <a:pPr marL="45720" indent="0">
              <a:buNone/>
            </a:pPr>
            <a:r>
              <a:rPr lang="cs-CZ" sz="2800" dirty="0" smtClean="0"/>
              <a:t>		2. koho, čeho</a:t>
            </a:r>
          </a:p>
          <a:p>
            <a:pPr marL="45720" indent="0">
              <a:buNone/>
            </a:pPr>
            <a:r>
              <a:rPr lang="cs-CZ" sz="2800" dirty="0" smtClean="0"/>
              <a:t>		3.komu, čemu</a:t>
            </a:r>
          </a:p>
          <a:p>
            <a:pPr marL="4572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4. koho, co</a:t>
            </a:r>
          </a:p>
          <a:p>
            <a:pPr marL="4572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5. oslovujeme, voláme</a:t>
            </a:r>
          </a:p>
          <a:p>
            <a:pPr marL="4572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6. o kom, čem</a:t>
            </a:r>
          </a:p>
          <a:p>
            <a:pPr marL="4572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7. s kým, čím </a:t>
            </a:r>
            <a:endParaRPr lang="cs-CZ" sz="2800" dirty="0"/>
          </a:p>
        </p:txBody>
      </p:sp>
      <p:pic>
        <p:nvPicPr>
          <p:cNvPr id="12290" name="Picture 2" descr="C:\Users\bartosova\AppData\Local\Microsoft\Windows\Temporary Internet Files\Content.IE5\VDBCX0V0\MP9002554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060848"/>
            <a:ext cx="5618695" cy="373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792505" y="5555817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84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Zdroj:</a:t>
            </a:r>
          </a:p>
          <a:p>
            <a:endParaRPr lang="cs-CZ" dirty="0"/>
          </a:p>
          <a:p>
            <a:r>
              <a:rPr lang="cs-CZ" dirty="0" smtClean="0"/>
              <a:t>ilustrace </a:t>
            </a:r>
            <a:r>
              <a:rPr lang="cs-CZ" dirty="0"/>
              <a:t>klipart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26796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266</TotalTime>
  <Words>372</Words>
  <Application>Microsoft Office PowerPoint</Application>
  <PresentationFormat>Předvádění na obrazovce (4:3)</PresentationFormat>
  <Paragraphs>160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Eva Bartošová</dc:creator>
  <cp:lastModifiedBy>Eva Bartošová</cp:lastModifiedBy>
  <cp:revision>41</cp:revision>
  <dcterms:created xsi:type="dcterms:W3CDTF">2013-01-06T18:27:15Z</dcterms:created>
  <dcterms:modified xsi:type="dcterms:W3CDTF">2013-01-23T09:38:34Z</dcterms:modified>
</cp:coreProperties>
</file>