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7" r:id="rId5"/>
    <p:sldId id="266" r:id="rId6"/>
    <p:sldId id="263" r:id="rId7"/>
    <p:sldId id="261" r:id="rId8"/>
    <p:sldId id="265" r:id="rId9"/>
    <p:sldId id="264" r:id="rId10"/>
    <p:sldId id="262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2A8D1E8-8C1B-4ABC-9B34-EC01F5C8FF3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088A12C-C05F-4890-A26C-D01C49C4C63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//upload.wikimedia.org/wikipedia/commons/a/a1/Schemazeichnung_haut.sv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4/4c/Braille_closeup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5/57/Braille_Writer_2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upload.wikimedia.org/wikipedia/commons/e/ed/Vater_Pacini_K%C3%B6rperchen.pn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de/b/bd/Steiniger_Weg_Park_der_Sinne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Vater_Pacini_K%C3%B6rperchen.png" TargetMode="External"/><Relationship Id="rId2" Type="http://schemas.openxmlformats.org/officeDocument/2006/relationships/hyperlink" Target="http://de.wikipedia.org/w/index.php?title=Datei:Steiniger_Weg_Park_der_Sinne.JPG&amp;filetimestamp=20070808124614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en.wikipedia.org/wiki/File:Braille_closeup.jpg" TargetMode="External"/><Relationship Id="rId4" Type="http://schemas.openxmlformats.org/officeDocument/2006/relationships/hyperlink" Target="http://cs.wikipedia.org/wiki/Soubor:Braille_Writer_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984741"/>
          </a:xfrm>
        </p:spPr>
        <p:txBody>
          <a:bodyPr>
            <a:normAutofit/>
          </a:bodyPr>
          <a:lstStyle/>
          <a:p>
            <a:r>
              <a:rPr lang="cs-CZ" sz="4000" i="1" dirty="0" smtClean="0">
                <a:solidFill>
                  <a:srgbClr val="FF0000"/>
                </a:solidFill>
              </a:rPr>
              <a:t>Ústrojí </a:t>
            </a:r>
            <a:r>
              <a:rPr lang="cs-CZ" sz="4000" i="1" dirty="0" smtClean="0">
                <a:solidFill>
                  <a:srgbClr val="FF0000"/>
                </a:solidFill>
              </a:rPr>
              <a:t>hmatu</a:t>
            </a:r>
            <a:endParaRPr lang="cs-CZ" sz="4000" b="1" i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78629" y="213285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</a:t>
            </a:r>
            <a:r>
              <a:rPr lang="cs-CZ" sz="2000" b="1" dirty="0" smtClean="0">
                <a:solidFill>
                  <a:schemeClr val="tx1"/>
                </a:solidFill>
              </a:rPr>
              <a:t>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</a:t>
            </a:r>
            <a:r>
              <a:rPr lang="cs-CZ" sz="2000" b="1" dirty="0" smtClean="0">
                <a:solidFill>
                  <a:schemeClr val="tx1"/>
                </a:solidFill>
              </a:rPr>
              <a:t>Ing. Lubor Dvořák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Název:  </a:t>
            </a:r>
            <a:r>
              <a:rPr lang="cs-CZ" sz="2000" dirty="0" smtClean="0">
                <a:solidFill>
                  <a:schemeClr val="tx1"/>
                </a:solidFill>
              </a:rPr>
              <a:t>VY_32_INOVACE_05_A_20 </a:t>
            </a:r>
            <a:r>
              <a:rPr lang="cs-CZ" sz="2000" dirty="0" smtClean="0">
                <a:solidFill>
                  <a:schemeClr val="tx1"/>
                </a:solidFill>
              </a:rPr>
              <a:t>Ústrojí </a:t>
            </a:r>
            <a:r>
              <a:rPr lang="cs-CZ" sz="2000" dirty="0" smtClean="0"/>
              <a:t>hmatu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</a:t>
            </a:r>
            <a:r>
              <a:rPr lang="cs-CZ" sz="2000" dirty="0"/>
              <a:t>Biologie </a:t>
            </a:r>
            <a:r>
              <a:rPr lang="cs-CZ" sz="2000" dirty="0" smtClean="0"/>
              <a:t>člověka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345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97795"/>
              </p:ext>
            </p:extLst>
          </p:nvPr>
        </p:nvGraphicFramePr>
        <p:xfrm>
          <a:off x="1043608" y="1196752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Ing. Lubor Dvořák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4/2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22/2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VIII.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Biologie člověka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Orgánové soustavy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Ústrojí </a:t>
                      </a:r>
                      <a:r>
                        <a:rPr lang="cs-CZ" sz="1800" dirty="0" smtClean="0"/>
                        <a:t>hmatu</a:t>
                      </a:r>
                      <a:endParaRPr lang="cs-CZ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Hmatová tělíska, tlak, teplo, chlad, bolest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427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Ústrojí hmatu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Hmatová tělíska</a:t>
            </a:r>
          </a:p>
          <a:p>
            <a:r>
              <a:rPr lang="cs-CZ" dirty="0"/>
              <a:t> </a:t>
            </a:r>
            <a:r>
              <a:rPr lang="cs-CZ" dirty="0" smtClean="0"/>
              <a:t>			v kůži</a:t>
            </a:r>
          </a:p>
          <a:p>
            <a:r>
              <a:rPr lang="cs-CZ" dirty="0"/>
              <a:t> </a:t>
            </a:r>
            <a:r>
              <a:rPr lang="cs-CZ" dirty="0" smtClean="0"/>
              <a:t>			ve sliznici vnitřních orgánů</a:t>
            </a:r>
          </a:p>
          <a:p>
            <a:endParaRPr lang="cs-CZ" dirty="0"/>
          </a:p>
          <a:p>
            <a:r>
              <a:rPr lang="cs-CZ" dirty="0" smtClean="0"/>
              <a:t>Nepravidelné rozložení</a:t>
            </a:r>
          </a:p>
          <a:p>
            <a:r>
              <a:rPr lang="cs-CZ" dirty="0"/>
              <a:t> </a:t>
            </a:r>
            <a:r>
              <a:rPr lang="cs-CZ" dirty="0" smtClean="0"/>
              <a:t>			přizpůsobení k vnímání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1857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ile:Schemazeichnung haut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1" y="620688"/>
            <a:ext cx="918180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3282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ile:Braille closeup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454" y="332656"/>
            <a:ext cx="9202952" cy="610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122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Braille Writer 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460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vnímání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Dotyk</a:t>
            </a:r>
          </a:p>
          <a:p>
            <a:r>
              <a:rPr lang="cs-CZ" dirty="0" smtClean="0"/>
              <a:t>Tlak</a:t>
            </a:r>
          </a:p>
          <a:p>
            <a:r>
              <a:rPr lang="cs-CZ" dirty="0" smtClean="0"/>
              <a:t>Teplo</a:t>
            </a:r>
          </a:p>
          <a:p>
            <a:r>
              <a:rPr lang="cs-CZ" dirty="0" smtClean="0"/>
              <a:t>Chlad</a:t>
            </a:r>
          </a:p>
          <a:p>
            <a:r>
              <a:rPr lang="cs-CZ" dirty="0" smtClean="0"/>
              <a:t>Bolest</a:t>
            </a:r>
          </a:p>
          <a:p>
            <a:r>
              <a:rPr lang="cs-CZ" dirty="0" smtClean="0"/>
              <a:t>Vibrace</a:t>
            </a:r>
          </a:p>
          <a:p>
            <a:endParaRPr lang="cs-CZ" dirty="0"/>
          </a:p>
          <a:p>
            <a:r>
              <a:rPr lang="cs-CZ" dirty="0" smtClean="0"/>
              <a:t>Konečky prstů – 300 hmat. tělísek na 1 cm</a:t>
            </a:r>
            <a:r>
              <a:rPr lang="cs-CZ" baseline="30000" dirty="0" smtClean="0"/>
              <a:t>2</a:t>
            </a:r>
            <a:endParaRPr lang="cs-CZ" dirty="0" smtClean="0"/>
          </a:p>
          <a:p>
            <a:r>
              <a:rPr lang="cs-CZ" dirty="0" smtClean="0"/>
              <a:t>Povrch – tvar předmětů</a:t>
            </a:r>
          </a:p>
          <a:p>
            <a:r>
              <a:rPr lang="cs-CZ" dirty="0" smtClean="0"/>
              <a:t>Rezistence na dotyk + tlak – ne na bolest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988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Vater Pacini Körperchen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049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674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atei:Steiniger Weg Park der Sinn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092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22304" y="6191726"/>
            <a:ext cx="36790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Park smyslů - Hannover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val="8778063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Souhra smyslů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Vnímání několika smysly najednou</a:t>
            </a:r>
          </a:p>
          <a:p>
            <a:endParaRPr lang="cs-CZ" dirty="0"/>
          </a:p>
          <a:p>
            <a:r>
              <a:rPr lang="cs-CZ" dirty="0" smtClean="0"/>
              <a:t>Vytříbenost smyslů</a:t>
            </a:r>
          </a:p>
          <a:p>
            <a:endParaRPr lang="cs-CZ" dirty="0"/>
          </a:p>
          <a:p>
            <a:r>
              <a:rPr lang="cs-CZ" dirty="0" smtClean="0"/>
              <a:t>Částečná náhrada při ztrátě</a:t>
            </a:r>
          </a:p>
          <a:p>
            <a:endParaRPr lang="cs-CZ" dirty="0"/>
          </a:p>
          <a:p>
            <a:r>
              <a:rPr lang="cs-CZ" dirty="0" smtClean="0"/>
              <a:t>Individuální citlivost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5240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ČERNÍK, Vladimír, Vítězslav BIČÍK a Zdeněk MARTINEC. Přírodopis: pro žáky základní školy (8. ročník) a nižší ročníky víceletých gymnázií. 1. vyd. Praha: SPN - pedagogické nakladatelství, 1998, 80 s. ISBN 80-859-3797-2. </a:t>
            </a:r>
            <a:endParaRPr lang="cs-CZ" dirty="0" smtClean="0"/>
          </a:p>
          <a:p>
            <a:r>
              <a:rPr lang="pt-BR" dirty="0" smtClean="0">
                <a:effectLst/>
              </a:rPr>
              <a:t>AUTOR NEUVEDEN. </a:t>
            </a:r>
            <a:r>
              <a:rPr lang="pt-BR" i="1" dirty="0" smtClean="0">
                <a:effectLst/>
              </a:rPr>
              <a:t>http://de.wikipedia.org/wiki/Haptische_Wahrnehmung</a:t>
            </a:r>
            <a:r>
              <a:rPr lang="pt-BR" dirty="0" smtClean="0">
                <a:effectLst/>
              </a:rPr>
              <a:t> [online]. [cit. 4.2.2013]. Dostupný na WWW: </a:t>
            </a:r>
            <a:r>
              <a:rPr lang="pt-BR" dirty="0" smtClean="0">
                <a:effectLst/>
                <a:hlinkClick r:id="rId2"/>
              </a:rPr>
              <a:t>http://de.wikipedia.org/w/index.php?title=Datei:Steiniger_Weg_Park_der_Sinne.JPG&amp;filetimestamp=20070808124614</a:t>
            </a:r>
            <a:endParaRPr lang="cs-CZ" dirty="0" smtClean="0">
              <a:effectLst/>
            </a:endParaRPr>
          </a:p>
          <a:p>
            <a:r>
              <a:rPr lang="pt-BR" dirty="0" smtClean="0">
                <a:effectLst/>
              </a:rPr>
              <a:t>AUTOR NEUVEDEN. </a:t>
            </a:r>
            <a:r>
              <a:rPr lang="pt-BR" i="1" dirty="0" smtClean="0">
                <a:effectLst/>
              </a:rPr>
              <a:t>http://de.wikipedia.org/wiki/Vater-Pacini-K%C3%B6rperchen</a:t>
            </a:r>
            <a:r>
              <a:rPr lang="pt-BR" dirty="0" smtClean="0">
                <a:effectLst/>
              </a:rPr>
              <a:t> [online]. [cit. 4.2.2013]. Dostupný na WWW: </a:t>
            </a:r>
            <a:r>
              <a:rPr lang="pt-BR" dirty="0" smtClean="0">
                <a:effectLst/>
                <a:hlinkClick r:id="rId3"/>
              </a:rPr>
              <a:t>http://commons.wikimedia.org/wiki/File:Vater_Pacini_K%C3%B6rperchen.png</a:t>
            </a:r>
            <a:endParaRPr lang="cs-CZ" dirty="0" smtClean="0">
              <a:effectLst/>
            </a:endParaRPr>
          </a:p>
          <a:p>
            <a:r>
              <a:rPr lang="pt-BR" dirty="0" smtClean="0">
                <a:effectLst/>
              </a:rPr>
              <a:t>AUTOR NEUVEDEN. </a:t>
            </a:r>
            <a:r>
              <a:rPr lang="pt-BR" i="1" dirty="0" smtClean="0">
                <a:effectLst/>
              </a:rPr>
              <a:t>http://cs.wikipedia.org/wiki/Braillovo_p%C3%ADsmo</a:t>
            </a:r>
            <a:r>
              <a:rPr lang="pt-BR" dirty="0" smtClean="0">
                <a:effectLst/>
              </a:rPr>
              <a:t> [online]. [cit. 4.2.2013]. Dostupný na WWW: </a:t>
            </a:r>
            <a:r>
              <a:rPr lang="pt-BR" dirty="0" smtClean="0">
                <a:effectLst/>
                <a:hlinkClick r:id="rId4"/>
              </a:rPr>
              <a:t>http://cs.wikipedia.org/wiki/Soubor:Braille_Writer_2.jpg</a:t>
            </a:r>
            <a:endParaRPr lang="cs-CZ" dirty="0" smtClean="0">
              <a:effectLst/>
            </a:endParaRPr>
          </a:p>
          <a:p>
            <a:r>
              <a:rPr lang="pt-BR" dirty="0" smtClean="0">
                <a:effectLst/>
              </a:rPr>
              <a:t>AUTOR NEUVEDEN. </a:t>
            </a:r>
            <a:r>
              <a:rPr lang="pt-BR" i="1" dirty="0" smtClean="0">
                <a:effectLst/>
              </a:rPr>
              <a:t>http://en.wikipedia.org/wiki/Braille</a:t>
            </a:r>
            <a:r>
              <a:rPr lang="pt-BR" dirty="0" smtClean="0">
                <a:effectLst/>
              </a:rPr>
              <a:t> [online]. [cit. 4.2.2013]. Dostupný na WWW: </a:t>
            </a:r>
            <a:r>
              <a:rPr lang="pt-BR" dirty="0" smtClean="0">
                <a:effectLst/>
                <a:hlinkClick r:id="rId5"/>
              </a:rPr>
              <a:t>http://en.wikipedia.org/wiki/File:Braille_closeup.jpg</a:t>
            </a:r>
            <a:endParaRPr lang="cs-CZ" dirty="0" smtClean="0">
              <a:effectLst/>
            </a:endParaRPr>
          </a:p>
          <a:p>
            <a:r>
              <a:rPr lang="pt-BR" dirty="0" smtClean="0">
                <a:effectLst/>
              </a:rPr>
              <a:t>AUTOR NEUVEDEN. </a:t>
            </a:r>
            <a:r>
              <a:rPr lang="pt-BR" i="1" dirty="0" smtClean="0">
                <a:effectLst/>
              </a:rPr>
              <a:t>http://de.wikipedia.org/wiki/Haut</a:t>
            </a:r>
            <a:r>
              <a:rPr lang="pt-BR" dirty="0" smtClean="0">
                <a:effectLst/>
              </a:rPr>
              <a:t> [online]. [cit. 4.2.2013]. Dostupný na WWW: http://commons.wikimedia.org/wiki/File:Schemazeichnung_haut.svg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57271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Vlastní 1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49</TotalTime>
  <Words>278</Words>
  <Application>Microsoft Office PowerPoint</Application>
  <PresentationFormat>Předvádění na obrazovce (4:3)</PresentationFormat>
  <Paragraphs>60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Vrchol</vt:lpstr>
      <vt:lpstr>Ústrojí hmatu</vt:lpstr>
      <vt:lpstr>Prezentace aplikace PowerPoint</vt:lpstr>
      <vt:lpstr>Ústrojí hmatu</vt:lpstr>
      <vt:lpstr>Prezentace aplikace PowerPoint</vt:lpstr>
      <vt:lpstr>Prezentace aplikace PowerPoint</vt:lpstr>
      <vt:lpstr>Prezentace aplikace PowerPoint</vt:lpstr>
      <vt:lpstr>Druhy vnímání</vt:lpstr>
      <vt:lpstr>Prezentace aplikace PowerPoint</vt:lpstr>
      <vt:lpstr>Prezentace aplikace PowerPoint</vt:lpstr>
      <vt:lpstr>Souhra smyslů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Ústrojí hmatu</dc:title>
  <dc:creator>Lubor</dc:creator>
  <cp:lastModifiedBy>Lubor</cp:lastModifiedBy>
  <cp:revision>15</cp:revision>
  <dcterms:created xsi:type="dcterms:W3CDTF">2013-02-04T11:29:27Z</dcterms:created>
  <dcterms:modified xsi:type="dcterms:W3CDTF">2013-02-04T12:19:06Z</dcterms:modified>
</cp:coreProperties>
</file>