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5" r:id="rId2"/>
    <p:sldId id="266" r:id="rId3"/>
    <p:sldId id="259" r:id="rId4"/>
    <p:sldId id="262" r:id="rId5"/>
    <p:sldId id="260" r:id="rId6"/>
    <p:sldId id="261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1F9FF-A97B-45BC-8E03-FBC37CB88221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F3F45F-8B8E-43F9-9F53-62457A840F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8704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3F45F-8B8E-43F9-9F53-62457A840F3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0697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F38B-1A74-482E-BCFA-B05E03487C5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78ABB1F-7758-40D4-90E7-9947C2AAB6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F38B-1A74-482E-BCFA-B05E03487C5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78ABB1F-7758-40D4-90E7-9947C2AAB6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F38B-1A74-482E-BCFA-B05E03487C5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ABB1F-7758-40D4-90E7-9947C2AAB63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F38B-1A74-482E-BCFA-B05E03487C5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ABB1F-7758-40D4-90E7-9947C2AAB6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F38B-1A74-482E-BCFA-B05E03487C5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78ABB1F-7758-40D4-90E7-9947C2AAB63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F38B-1A74-482E-BCFA-B05E03487C5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ABB1F-7758-40D4-90E7-9947C2AAB6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F38B-1A74-482E-BCFA-B05E03487C5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ABB1F-7758-40D4-90E7-9947C2AAB6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F38B-1A74-482E-BCFA-B05E03487C5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ABB1F-7758-40D4-90E7-9947C2AAB6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F38B-1A74-482E-BCFA-B05E03487C5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ABB1F-7758-40D4-90E7-9947C2AAB63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F38B-1A74-482E-BCFA-B05E03487C5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ABB1F-7758-40D4-90E7-9947C2AAB6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F38B-1A74-482E-BCFA-B05E03487C5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ABB1F-7758-40D4-90E7-9947C2AAB6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676F38B-1A74-482E-BCFA-B05E03487C5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78ABB1F-7758-40D4-90E7-9947C2AAB63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hyperlink" Target="http://www.youtube.com/watch?v=QDOpKDifvAw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HirundoRusticaFlight-cropped.jpg" TargetMode="External"/><Relationship Id="rId2" Type="http://schemas.openxmlformats.org/officeDocument/2006/relationships/hyperlink" Target="http://cs.wikipedia.org/wiki/Soubor:Landsval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Hirundo_rustica_MHNT.jpg" TargetMode="External"/><Relationship Id="rId4" Type="http://schemas.openxmlformats.org/officeDocument/2006/relationships/hyperlink" Target="http://en.wikipedia.org/wiki/File:Barn_Swallow_8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79912" y="188640"/>
            <a:ext cx="5211688" cy="89922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/>
              <a:t>Škola: 		Základní škola a Mateřská škola, </a:t>
            </a:r>
            <a:r>
              <a:rPr lang="cs-CZ" sz="2800" dirty="0" smtClean="0"/>
              <a:t>				Kostelní 560</a:t>
            </a:r>
            <a:r>
              <a:rPr lang="cs-CZ" sz="2800" dirty="0"/>
              <a:t>, </a:t>
            </a:r>
            <a:r>
              <a:rPr lang="cs-CZ" sz="2800" dirty="0" smtClean="0"/>
              <a:t>Svoboda </a:t>
            </a:r>
            <a:r>
              <a:rPr lang="cs-CZ" sz="2800" dirty="0"/>
              <a:t>n. </a:t>
            </a:r>
            <a:r>
              <a:rPr lang="cs-CZ" sz="2800" dirty="0" smtClean="0"/>
              <a:t>Úpou, 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	okres Trutnov </a:t>
            </a:r>
            <a:endParaRPr lang="cs-CZ" sz="2800" dirty="0"/>
          </a:p>
          <a:p>
            <a:r>
              <a:rPr lang="cs-CZ" sz="2800" dirty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r>
              <a:rPr lang="cs-CZ" sz="2800" dirty="0"/>
              <a:t>Datum:  		září 2012 </a:t>
            </a:r>
          </a:p>
          <a:p>
            <a:r>
              <a:rPr lang="cs-CZ" sz="2800" dirty="0"/>
              <a:t>Název: 		</a:t>
            </a:r>
            <a:r>
              <a:rPr lang="cs-CZ" sz="2800" dirty="0" smtClean="0"/>
              <a:t>VY_12_INOVACE_1.2.1 PRV1,2_1</a:t>
            </a:r>
          </a:p>
          <a:p>
            <a:r>
              <a:rPr lang="cs-CZ" sz="2800" dirty="0" smtClean="0"/>
              <a:t>Téma:		Vlaštovka obecná</a:t>
            </a:r>
          </a:p>
          <a:p>
            <a:r>
              <a:rPr lang="cs-CZ" sz="2800" dirty="0" smtClean="0"/>
              <a:t>Ročník:		1. a 2.</a:t>
            </a:r>
          </a:p>
          <a:p>
            <a:r>
              <a:rPr lang="cs-CZ" sz="2800" dirty="0"/>
              <a:t>Číslo projektu:	</a:t>
            </a:r>
            <a:r>
              <a:rPr lang="cs-CZ" sz="2800" dirty="0" smtClean="0"/>
              <a:t>CZ.1.07/1.4.00/21.3068</a:t>
            </a:r>
            <a:endParaRPr lang="cs-CZ" sz="2800" dirty="0"/>
          </a:p>
          <a:p>
            <a:pPr marL="0" indent="0" algn="just"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91880" y="4653136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6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16632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266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400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155632" cy="4525963"/>
          </a:xfrm>
        </p:spPr>
        <p:txBody>
          <a:bodyPr>
            <a:normAutofit/>
          </a:bodyPr>
          <a:lstStyle/>
          <a:p>
            <a:pPr marL="457200" lvl="1" indent="0" algn="just">
              <a:buNone/>
            </a:pPr>
            <a:r>
              <a:rPr lang="cs-CZ" sz="2400" dirty="0" smtClean="0"/>
              <a:t>Materiál </a:t>
            </a:r>
            <a:r>
              <a:rPr lang="cs-CZ" sz="2400" dirty="0"/>
              <a:t>slouží k procvičování čtení s </a:t>
            </a:r>
            <a:r>
              <a:rPr lang="cs-CZ" sz="2400" dirty="0" smtClean="0"/>
              <a:t>porozuměním </a:t>
            </a:r>
            <a:r>
              <a:rPr lang="cs-CZ" sz="2400" dirty="0"/>
              <a:t>v hodinách </a:t>
            </a:r>
            <a:r>
              <a:rPr lang="cs-CZ" sz="2400" dirty="0" smtClean="0"/>
              <a:t>prvouky ve věku 6 až 8 let. </a:t>
            </a:r>
            <a:r>
              <a:rPr lang="cs-CZ" sz="2400" dirty="0"/>
              <a:t>Lze ho </a:t>
            </a:r>
            <a:r>
              <a:rPr lang="cs-CZ" sz="2400" dirty="0" smtClean="0"/>
              <a:t>využít </a:t>
            </a:r>
            <a:r>
              <a:rPr lang="cs-CZ" sz="2400" dirty="0"/>
              <a:t>jako motivační, výkladový nebo </a:t>
            </a:r>
            <a:r>
              <a:rPr lang="cs-CZ" sz="2400" dirty="0" smtClean="0"/>
              <a:t>opakovací pro téma podzim nebo stěhovaví ptáci. </a:t>
            </a:r>
            <a:r>
              <a:rPr lang="cs-CZ" sz="2400" dirty="0"/>
              <a:t>Je určen pro práci na </a:t>
            </a:r>
            <a:r>
              <a:rPr lang="cs-CZ" sz="2400" dirty="0" smtClean="0"/>
              <a:t>interaktivní tabuli </a:t>
            </a:r>
            <a:r>
              <a:rPr lang="cs-CZ" sz="2400" dirty="0"/>
              <a:t>nebo na folii. </a:t>
            </a:r>
            <a:endParaRPr lang="cs-CZ" sz="2400" dirty="0" smtClean="0"/>
          </a:p>
          <a:p>
            <a:pPr marL="457200" lvl="1" indent="0" algn="just">
              <a:buNone/>
            </a:pPr>
            <a:endParaRPr lang="cs-CZ" sz="2400" dirty="0"/>
          </a:p>
          <a:p>
            <a:pPr marL="457200" lvl="1" indent="0" algn="just">
              <a:buNone/>
            </a:pPr>
            <a:r>
              <a:rPr lang="cs-CZ" sz="2400" dirty="0"/>
              <a:t>Vytvořeno jako DUM do předmětu prvouka. Slouží jako doplněk k výuce o volně žijících zvířatech prostřednictvím vlastního čtení. 			</a:t>
            </a:r>
          </a:p>
          <a:p>
            <a:pPr marL="457200" lvl="1" indent="0" algn="just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87456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57200"/>
            <a:ext cx="8092008" cy="838200"/>
          </a:xfrm>
        </p:spPr>
        <p:txBody>
          <a:bodyPr/>
          <a:lstStyle/>
          <a:p>
            <a:r>
              <a:rPr lang="cs-CZ" dirty="0" smtClean="0"/>
              <a:t>	VLAŠTOVKA OBECNÁ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077072"/>
            <a:ext cx="734481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Vlaštovka je známá jako posel jara. </a:t>
            </a:r>
            <a:r>
              <a:rPr lang="cs-CZ" sz="2800" dirty="0" smtClean="0"/>
              <a:t>Nápadné je její červené </a:t>
            </a:r>
            <a:r>
              <a:rPr lang="cs-CZ" sz="2800" dirty="0" smtClean="0"/>
              <a:t>hrdlo, černo bílé peří a dlouhý vykrojený ocas. Má štíhlé tělo a dlouhá zašpičatělá křídla. Létá rychle a obratně.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39952" y="3343392"/>
            <a:ext cx="6480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3773" y="1628800"/>
            <a:ext cx="2997248" cy="2061849"/>
          </a:xfrm>
        </p:spPr>
      </p:pic>
      <p:sp>
        <p:nvSpPr>
          <p:cNvPr id="9" name="TextovéPole 8"/>
          <p:cNvSpPr txBox="1"/>
          <p:nvPr/>
        </p:nvSpPr>
        <p:spPr>
          <a:xfrm>
            <a:off x="7847424" y="3294856"/>
            <a:ext cx="104505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</a:t>
            </a:r>
            <a:r>
              <a:rPr lang="cs-CZ" sz="1400" dirty="0" smtClean="0"/>
              <a:t>obr. 2</a:t>
            </a:r>
            <a:endParaRPr lang="cs-CZ" sz="1400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7463" y="1628800"/>
            <a:ext cx="2150712" cy="2022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211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57200"/>
            <a:ext cx="7056784" cy="838200"/>
          </a:xfrm>
        </p:spPr>
        <p:txBody>
          <a:bodyPr/>
          <a:lstStyle/>
          <a:p>
            <a:r>
              <a:rPr lang="cs-CZ" dirty="0" smtClean="0"/>
              <a:t>Čím se živí?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1628800"/>
            <a:ext cx="7704856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800" dirty="0"/>
              <a:t>Vlaštovky jsou tažní ptáci. Přilétají z Afriky a odlétají ve velkých hejnech v září. Potravu loví ve vzduchu za </a:t>
            </a:r>
            <a:r>
              <a:rPr lang="cs-CZ" sz="2800" dirty="0" smtClean="0"/>
              <a:t>letu nízko nad zemí. </a:t>
            </a:r>
            <a:r>
              <a:rPr lang="cs-CZ" sz="2800" dirty="0"/>
              <a:t>Během léta pochytá vlaštovka až půl milionu much, motýlků a jiného hmyzu.</a:t>
            </a:r>
          </a:p>
        </p:txBody>
      </p:sp>
      <p:pic>
        <p:nvPicPr>
          <p:cNvPr id="3" name="Obrázek 2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3526964"/>
            <a:ext cx="3600400" cy="2843602"/>
          </a:xfrm>
          <a:prstGeom prst="rect">
            <a:avLst/>
          </a:prstGeom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2321407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52320" y="6093296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obr. 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653887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57200"/>
            <a:ext cx="8164016" cy="838200"/>
          </a:xfrm>
        </p:spPr>
        <p:txBody>
          <a:bodyPr/>
          <a:lstStyle/>
          <a:p>
            <a:r>
              <a:rPr lang="cs-CZ" dirty="0" smtClean="0"/>
              <a:t>Jak A KDE ŽIJE?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0240" y="2060848"/>
            <a:ext cx="573392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Koncem března přilétají samečkové</a:t>
            </a:r>
          </a:p>
          <a:p>
            <a:pPr algn="ctr"/>
            <a:r>
              <a:rPr lang="cs-CZ" sz="2800" dirty="0" smtClean="0"/>
              <a:t>a ihned obsazují loňská hnízda.  Ta </a:t>
            </a:r>
          </a:p>
          <a:p>
            <a:pPr algn="ctr"/>
            <a:r>
              <a:rPr lang="cs-CZ" sz="2800" dirty="0" smtClean="0"/>
              <a:t>mívají přilepená ke stěnám lidských</a:t>
            </a:r>
          </a:p>
          <a:p>
            <a:pPr algn="ctr"/>
            <a:r>
              <a:rPr lang="cs-CZ" sz="2800" dirty="0" smtClean="0"/>
              <a:t>příbytků. Vlaštovky hnízdí </a:t>
            </a:r>
            <a:r>
              <a:rPr lang="cs-CZ" sz="2800" dirty="0" smtClean="0"/>
              <a:t>dvakrát, </a:t>
            </a:r>
          </a:p>
          <a:p>
            <a:pPr algn="ctr"/>
            <a:r>
              <a:rPr lang="cs-CZ" sz="2800" dirty="0" smtClean="0"/>
              <a:t>v </a:t>
            </a:r>
            <a:r>
              <a:rPr lang="cs-CZ" sz="2800" dirty="0" smtClean="0"/>
              <a:t>květnu </a:t>
            </a:r>
            <a:r>
              <a:rPr lang="cs-CZ" sz="2800" dirty="0" smtClean="0"/>
              <a:t>a v </a:t>
            </a:r>
            <a:r>
              <a:rPr lang="cs-CZ" sz="2800" dirty="0" smtClean="0"/>
              <a:t>červenci, kdy snášejí </a:t>
            </a:r>
            <a:endParaRPr lang="cs-CZ" sz="2800" dirty="0" smtClean="0"/>
          </a:p>
          <a:p>
            <a:pPr algn="ctr"/>
            <a:r>
              <a:rPr lang="cs-CZ" sz="2800" dirty="0" smtClean="0"/>
              <a:t>4 </a:t>
            </a:r>
            <a:r>
              <a:rPr lang="cs-CZ" sz="2800" dirty="0" smtClean="0"/>
              <a:t>až 6 </a:t>
            </a:r>
            <a:r>
              <a:rPr lang="cs-CZ" sz="2800" dirty="0" smtClean="0"/>
              <a:t>vajec. Samička </a:t>
            </a:r>
            <a:r>
              <a:rPr lang="cs-CZ" sz="2800" dirty="0" smtClean="0"/>
              <a:t>je zahřívá </a:t>
            </a:r>
            <a:endParaRPr lang="cs-CZ" sz="2800" dirty="0" smtClean="0"/>
          </a:p>
          <a:p>
            <a:pPr algn="ctr"/>
            <a:r>
              <a:rPr lang="cs-CZ" sz="2800" dirty="0" smtClean="0"/>
              <a:t>asi </a:t>
            </a:r>
            <a:r>
              <a:rPr lang="cs-CZ" sz="2800" dirty="0" smtClean="0"/>
              <a:t>14 dní, </a:t>
            </a:r>
            <a:r>
              <a:rPr lang="cs-CZ" sz="2800" dirty="0" smtClean="0"/>
              <a:t>mláďata pak </a:t>
            </a:r>
            <a:r>
              <a:rPr lang="cs-CZ" sz="2800" dirty="0" smtClean="0"/>
              <a:t>krmí oba rodiče. Vlaštovky se </a:t>
            </a:r>
            <a:r>
              <a:rPr lang="cs-CZ" sz="2800" dirty="0" smtClean="0"/>
              <a:t>dožívají </a:t>
            </a:r>
          </a:p>
          <a:p>
            <a:pPr algn="ctr"/>
            <a:r>
              <a:rPr lang="cs-CZ" sz="2800" dirty="0" smtClean="0"/>
              <a:t>až </a:t>
            </a:r>
            <a:r>
              <a:rPr lang="cs-CZ" sz="2800" dirty="0" smtClean="0"/>
              <a:t>16 let.</a:t>
            </a:r>
            <a:endParaRPr lang="cs-CZ" sz="2800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4057" y="1268760"/>
            <a:ext cx="2688989" cy="1872208"/>
          </a:xfr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3717032"/>
            <a:ext cx="1917723" cy="2700241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07896" y="3140968"/>
            <a:ext cx="9361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obr. 4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6021288"/>
            <a:ext cx="11521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obr. 5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44202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57200"/>
            <a:ext cx="8020000" cy="838200"/>
          </a:xfrm>
        </p:spPr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Kde přezimují vlaštovky?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Kdy k nám přilétají ze svých zimovišť?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Kolikrát do roka mají mláďata?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se živí?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získávají potravu?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Kde si staví svá hnízda?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Kolika let se vlaštovka může dožít?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36915" y="1544361"/>
            <a:ext cx="237626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Na jihu Afriky.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73028" y="2276872"/>
            <a:ext cx="11521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Na jaře.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96955" y="2924944"/>
            <a:ext cx="201622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Dvakrát.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79912" y="3441398"/>
            <a:ext cx="172819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Hmyzem.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24847" y="4005064"/>
            <a:ext cx="301148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dirty="0" smtClean="0"/>
              <a:t>Loví  </a:t>
            </a:r>
            <a:r>
              <a:rPr lang="cs-CZ" dirty="0" smtClean="0"/>
              <a:t>v letu nízko nad zemí.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4847" y="4661016"/>
            <a:ext cx="302433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Blízko lidských obydlí.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705067" y="5229200"/>
            <a:ext cx="104411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16 let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19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400" dirty="0" smtClean="0"/>
              <a:t>použitý materiál: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554162"/>
            <a:ext cx="8164016" cy="4525963"/>
          </a:xfrm>
        </p:spPr>
        <p:txBody>
          <a:bodyPr>
            <a:normAutofit/>
          </a:bodyPr>
          <a:lstStyle/>
          <a:p>
            <a:r>
              <a:rPr lang="cs-CZ" sz="1600" dirty="0" smtClean="0"/>
              <a:t>Obrázek č. 1 - </a:t>
            </a:r>
            <a:r>
              <a:rPr lang="cs-CZ" sz="1600" dirty="0"/>
              <a:t>THYSSEN, Malene.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3.2.2013]. Dostupný na WWW: </a:t>
            </a:r>
            <a:r>
              <a:rPr lang="cs-CZ" sz="1600" u="sng" dirty="0">
                <a:hlinkClick r:id="rId2"/>
              </a:rPr>
              <a:t>http://cs.wikipedia.org/wiki/Soubor:Landsvale.jpg</a:t>
            </a:r>
            <a:endParaRPr lang="cs-CZ" sz="1600" dirty="0"/>
          </a:p>
          <a:p>
            <a:r>
              <a:rPr lang="cs-CZ" sz="1600" dirty="0" smtClean="0"/>
              <a:t>Obrázek č. 2 - </a:t>
            </a:r>
            <a:r>
              <a:rPr lang="cs-CZ" sz="1600" dirty="0"/>
              <a:t>THERMOS.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3.2.2013]. Dostupný na WWW: </a:t>
            </a:r>
            <a:r>
              <a:rPr lang="cs-CZ" sz="1600" u="sng" dirty="0">
                <a:hlinkClick r:id="rId3"/>
              </a:rPr>
              <a:t>http://en.wikipedia.org/wiki/File:HirundoRusticaFlight-cropped.jpg</a:t>
            </a:r>
            <a:endParaRPr lang="cs-CZ" sz="1600" dirty="0"/>
          </a:p>
          <a:p>
            <a:r>
              <a:rPr lang="cs-CZ" sz="1600" dirty="0" smtClean="0"/>
              <a:t> obrázek č. 3 - </a:t>
            </a:r>
            <a:r>
              <a:rPr lang="cs-CZ" sz="1600" dirty="0"/>
              <a:t>ENGINEER111.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3.2.2013]. Dostupný na WWW: </a:t>
            </a:r>
            <a:r>
              <a:rPr lang="cs-CZ" sz="1600" u="sng" dirty="0">
                <a:hlinkClick r:id="rId4"/>
              </a:rPr>
              <a:t>http://</a:t>
            </a:r>
            <a:r>
              <a:rPr lang="cs-CZ" sz="1600" u="sng" dirty="0" smtClean="0">
                <a:hlinkClick r:id="rId4"/>
              </a:rPr>
              <a:t>en.wikipedia.org/wiki/File:Barn_Swallow_800.jpg</a:t>
            </a:r>
            <a:endParaRPr lang="cs-CZ" sz="1600" u="sng" dirty="0" smtClean="0"/>
          </a:p>
          <a:p>
            <a:r>
              <a:rPr lang="cs-CZ" sz="1600" u="sng" dirty="0" smtClean="0"/>
              <a:t>Obrázek č. 4 - </a:t>
            </a:r>
            <a:r>
              <a:rPr lang="cs-CZ" sz="1600" dirty="0"/>
              <a:t>DESCOUENS, </a:t>
            </a:r>
            <a:r>
              <a:rPr lang="cs-CZ" sz="1600" dirty="0" err="1"/>
              <a:t>Didier</a:t>
            </a:r>
            <a:r>
              <a:rPr lang="cs-CZ" sz="1600" dirty="0"/>
              <a:t>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3.2.2013]. Dostupný na WWW: </a:t>
            </a:r>
            <a:r>
              <a:rPr lang="cs-CZ" sz="1600" u="sng" dirty="0">
                <a:hlinkClick r:id="rId5"/>
              </a:rPr>
              <a:t>http://cs.wikipedia.org/wiki/Soubor:Hirundo_rustica_MHNT.jpg</a:t>
            </a:r>
            <a:endParaRPr lang="cs-CZ" sz="1600" dirty="0"/>
          </a:p>
          <a:p>
            <a:r>
              <a:rPr lang="cs-CZ" sz="1600" dirty="0" smtClean="0"/>
              <a:t>Obrázek č. 5 - </a:t>
            </a:r>
            <a:r>
              <a:rPr lang="cs-CZ" sz="1600" dirty="0"/>
              <a:t>PESTANA, </a:t>
            </a:r>
            <a:r>
              <a:rPr lang="cs-CZ" sz="1600" dirty="0" err="1"/>
              <a:t>Ferran</a:t>
            </a:r>
            <a:r>
              <a:rPr lang="cs-CZ" sz="1600" dirty="0"/>
              <a:t>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3.2.2013]. Dostupný na WWW: http://en.wikipedia.org/wiki/File:Hirundo_rustica_-Barcelona,_Spain_-flying-8.jpg</a:t>
            </a:r>
          </a:p>
          <a:p>
            <a:pPr marL="0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605292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123</TotalTime>
  <Words>428</Words>
  <Application>Microsoft Office PowerPoint</Application>
  <PresentationFormat>Předvádění na obrazovce (4:3)</PresentationFormat>
  <Paragraphs>53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 anotace:</vt:lpstr>
      <vt:lpstr> VLAŠTOVKA OBECNÁ</vt:lpstr>
      <vt:lpstr>Čím se živí?</vt:lpstr>
      <vt:lpstr>Jak A KDE ŽIJE?</vt:lpstr>
      <vt:lpstr>Otázky: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Metodický list</dc:title>
  <dc:creator>Hana</dc:creator>
  <cp:lastModifiedBy>Hana</cp:lastModifiedBy>
  <cp:revision>24</cp:revision>
  <dcterms:created xsi:type="dcterms:W3CDTF">2012-09-25T04:40:06Z</dcterms:created>
  <dcterms:modified xsi:type="dcterms:W3CDTF">2013-02-04T12:21:05Z</dcterms:modified>
</cp:coreProperties>
</file>