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3" r:id="rId2"/>
    <p:sldId id="265" r:id="rId3"/>
    <p:sldId id="262" r:id="rId4"/>
    <p:sldId id="259" r:id="rId5"/>
    <p:sldId id="266" r:id="rId6"/>
    <p:sldId id="260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B74076-AC24-4750-8F59-FA33AF9B1E57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3BCA2F-A17E-4665-B59D-FA932C87DC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35724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3BCA2F-A17E-4665-B59D-FA932C87DC1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1461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75E72-1B7E-4679-81E1-D3A22B2ED8F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0D848E9-A5C7-4575-83EE-7C7DBC38AA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75E72-1B7E-4679-81E1-D3A22B2ED8F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0D848E9-A5C7-4575-83EE-7C7DBC38AA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75E72-1B7E-4679-81E1-D3A22B2ED8F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848E9-A5C7-4575-83EE-7C7DBC38AA2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75E72-1B7E-4679-81E1-D3A22B2ED8F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848E9-A5C7-4575-83EE-7C7DBC38AA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75E72-1B7E-4679-81E1-D3A22B2ED8F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0D848E9-A5C7-4575-83EE-7C7DBC38AA2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75E72-1B7E-4679-81E1-D3A22B2ED8F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848E9-A5C7-4575-83EE-7C7DBC38AA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75E72-1B7E-4679-81E1-D3A22B2ED8F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848E9-A5C7-4575-83EE-7C7DBC38AA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75E72-1B7E-4679-81E1-D3A22B2ED8F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848E9-A5C7-4575-83EE-7C7DBC38AA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75E72-1B7E-4679-81E1-D3A22B2ED8F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848E9-A5C7-4575-83EE-7C7DBC38AA23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75E72-1B7E-4679-81E1-D3A22B2ED8F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848E9-A5C7-4575-83EE-7C7DBC38AA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75E72-1B7E-4679-81E1-D3A22B2ED8F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848E9-A5C7-4575-83EE-7C7DBC38AA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5D75E72-1B7E-4679-81E1-D3A22B2ED8F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0D848E9-A5C7-4575-83EE-7C7DBC38AA2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youtube.com/watch?v=ThmhFN2QrXQ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'Honey'_the_badger.jpg" TargetMode="External"/><Relationship Id="rId2" Type="http://schemas.openxmlformats.org/officeDocument/2006/relationships/hyperlink" Target="http://cs.wikipedia.org/wiki/Soubor:Badger-badger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SettEntrance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79912" y="188640"/>
            <a:ext cx="5211688" cy="899229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Škola: 		Základní škola a Mateřská škola, </a:t>
            </a:r>
            <a:r>
              <a:rPr lang="cs-CZ" dirty="0" smtClean="0"/>
              <a:t>				Kostelní </a:t>
            </a:r>
            <a:r>
              <a:rPr lang="cs-CZ" dirty="0"/>
              <a:t>560, </a:t>
            </a:r>
            <a:r>
              <a:rPr lang="cs-CZ" dirty="0" smtClean="0"/>
              <a:t>Svoboda </a:t>
            </a:r>
            <a:r>
              <a:rPr lang="cs-CZ" dirty="0"/>
              <a:t>n. </a:t>
            </a:r>
            <a:r>
              <a:rPr lang="cs-CZ" dirty="0" smtClean="0"/>
              <a:t>Úpou, 				okres Trutnov </a:t>
            </a:r>
            <a:endParaRPr lang="cs-CZ" dirty="0"/>
          </a:p>
          <a:p>
            <a:r>
              <a:rPr lang="cs-CZ" dirty="0"/>
              <a:t>Autor: 		Mgr. Hana </a:t>
            </a:r>
            <a:r>
              <a:rPr lang="cs-CZ" dirty="0" err="1" smtClean="0"/>
              <a:t>Klomínská</a:t>
            </a:r>
            <a:endParaRPr lang="cs-CZ" dirty="0" smtClean="0"/>
          </a:p>
          <a:p>
            <a:r>
              <a:rPr lang="cs-CZ" dirty="0"/>
              <a:t>Datum:  		září 2012 </a:t>
            </a:r>
          </a:p>
          <a:p>
            <a:r>
              <a:rPr lang="cs-CZ" dirty="0"/>
              <a:t>Název: 		</a:t>
            </a:r>
            <a:r>
              <a:rPr lang="cs-CZ" dirty="0" smtClean="0"/>
              <a:t>VY_12_INOVACE_1.2.1 PRV1,2_3</a:t>
            </a:r>
          </a:p>
          <a:p>
            <a:r>
              <a:rPr lang="cs-CZ" dirty="0" smtClean="0"/>
              <a:t>Téma:		Jezevec lesní</a:t>
            </a:r>
          </a:p>
          <a:p>
            <a:r>
              <a:rPr lang="cs-CZ" dirty="0" smtClean="0"/>
              <a:t>Ročník:		1. a 2.</a:t>
            </a:r>
          </a:p>
          <a:p>
            <a:r>
              <a:rPr lang="cs-CZ" dirty="0"/>
              <a:t>Číslo projektu:	</a:t>
            </a:r>
            <a:r>
              <a:rPr lang="cs-CZ" dirty="0" smtClean="0"/>
              <a:t>CZ.1.07/1.4.00/21.3068</a:t>
            </a:r>
            <a:endParaRPr lang="cs-CZ" dirty="0"/>
          </a:p>
          <a:p>
            <a:pPr marL="0" indent="0" algn="just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91880" y="465313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6" name="Zástupný symbol pro obsah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7" y="116632"/>
            <a:ext cx="5270303" cy="97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89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	</a:t>
            </a:r>
            <a:r>
              <a:rPr lang="cs-CZ" sz="2400" smtClean="0"/>
              <a:t>anotace: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155632" cy="4525963"/>
          </a:xfrm>
        </p:spPr>
        <p:txBody>
          <a:bodyPr>
            <a:normAutofit/>
          </a:bodyPr>
          <a:lstStyle/>
          <a:p>
            <a:pPr algn="just"/>
            <a:r>
              <a:rPr lang="cs-CZ" sz="2400" dirty="0"/>
              <a:t>Materiál slouží k procvičování čtení s porozuměním v hodinách prvouky ve </a:t>
            </a:r>
            <a:r>
              <a:rPr lang="cs-CZ" sz="2400" dirty="0" smtClean="0"/>
              <a:t>věku 6 až 8 </a:t>
            </a:r>
            <a:r>
              <a:rPr lang="cs-CZ" sz="2400" dirty="0" smtClean="0"/>
              <a:t>let v tématu „ les“. </a:t>
            </a:r>
            <a:r>
              <a:rPr lang="cs-CZ" sz="2400" dirty="0"/>
              <a:t>Lze ho využít jako motivační, výkladový nebo opakovací. Je určen pro práci na interaktivní tabuli nebo na folii. </a:t>
            </a:r>
            <a:endParaRPr lang="cs-CZ" sz="2400" dirty="0" smtClean="0"/>
          </a:p>
          <a:p>
            <a:pPr algn="just"/>
            <a:endParaRPr lang="cs-CZ" sz="2400" dirty="0"/>
          </a:p>
          <a:p>
            <a:pPr algn="just"/>
            <a:r>
              <a:rPr lang="cs-CZ" sz="2400" dirty="0"/>
              <a:t>Vytvořeno jako DUM do předmětu prvouka. Slouží jako doplněk k výuce o volně žijících zvířatech prostřednictvím vlastního čtení. 			</a:t>
            </a:r>
          </a:p>
          <a:p>
            <a:pPr marL="0" indent="0" algn="just">
              <a:buNone/>
            </a:pPr>
            <a:r>
              <a:rPr lang="cs-CZ" sz="2400" dirty="0"/>
              <a:t>			</a:t>
            </a:r>
          </a:p>
        </p:txBody>
      </p:sp>
    </p:spTree>
    <p:extLst>
      <p:ext uri="{BB962C8B-B14F-4D97-AF65-F5344CB8AC3E}">
        <p14:creationId xmlns:p14="http://schemas.microsoft.com/office/powerpoint/2010/main" val="160884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457200"/>
            <a:ext cx="8092008" cy="838200"/>
          </a:xfrm>
        </p:spPr>
        <p:txBody>
          <a:bodyPr/>
          <a:lstStyle/>
          <a:p>
            <a:r>
              <a:rPr lang="cs-CZ" dirty="0"/>
              <a:t>Jezevec lesní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88840"/>
            <a:ext cx="4411216" cy="36464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dirty="0" smtClean="0"/>
              <a:t>Jezevci </a:t>
            </a:r>
            <a:r>
              <a:rPr lang="cs-CZ" sz="2800" dirty="0"/>
              <a:t>mají silné tělo a mohutné drápy </a:t>
            </a:r>
            <a:r>
              <a:rPr lang="cs-CZ" sz="2800" dirty="0" smtClean="0"/>
              <a:t>na předních  tlapách</a:t>
            </a:r>
            <a:r>
              <a:rPr lang="cs-CZ" sz="2800" dirty="0"/>
              <a:t>. Pobývají v lesích, </a:t>
            </a:r>
            <a:r>
              <a:rPr lang="cs-CZ" sz="2800" dirty="0" smtClean="0"/>
              <a:t>kde </a:t>
            </a:r>
            <a:r>
              <a:rPr lang="cs-CZ" sz="2800" dirty="0"/>
              <a:t>si hloubí </a:t>
            </a:r>
            <a:r>
              <a:rPr lang="cs-CZ" sz="2800" dirty="0" smtClean="0"/>
              <a:t>podzemní nory</a:t>
            </a:r>
            <a:r>
              <a:rPr lang="cs-CZ" sz="2800" dirty="0"/>
              <a:t>. </a:t>
            </a:r>
            <a:r>
              <a:rPr lang="cs-CZ" sz="2800" dirty="0" smtClean="0"/>
              <a:t>Nory </a:t>
            </a:r>
            <a:r>
              <a:rPr lang="cs-CZ" sz="2800" dirty="0"/>
              <a:t>poskytují útočiště před dravci a místo pro zimní odpočinek.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71856" y="4293096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136853" y="5229200"/>
            <a:ext cx="862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1</a:t>
            </a:r>
            <a:endParaRPr lang="cs-CZ" sz="14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7" y="1880540"/>
            <a:ext cx="3743015" cy="3320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119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57200"/>
            <a:ext cx="8020000" cy="8382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    Jak jezevci žijí a čím se živí.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91491" y="1340768"/>
            <a:ext cx="68407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V létě se jezevci živí žížalami, hmyzem, hraboši, semeny, houbami a kořínky. Nepohrdnou ani zdechlinou.  Jsou to všežravci. </a:t>
            </a:r>
            <a:r>
              <a:rPr lang="cs-CZ" sz="2000" dirty="0"/>
              <a:t>Loví jen časně zrána nebo vpodvečer. V </a:t>
            </a:r>
            <a:r>
              <a:rPr lang="cs-CZ" sz="2000" dirty="0" smtClean="0"/>
              <a:t>zimě odpočívají v noře, hodně spí a nepřijímají potravu.</a:t>
            </a:r>
          </a:p>
          <a:p>
            <a:pPr algn="ctr"/>
            <a:r>
              <a:rPr lang="cs-CZ" sz="2000" dirty="0" smtClean="0"/>
              <a:t>Během zimy se v noře narodí mláďata, </a:t>
            </a:r>
          </a:p>
          <a:p>
            <a:pPr algn="ctr"/>
            <a:r>
              <a:rPr lang="cs-CZ" sz="2000" dirty="0" smtClean="0"/>
              <a:t>která se živí mateřským mlékem.</a:t>
            </a:r>
          </a:p>
          <a:p>
            <a:pPr algn="ctr"/>
            <a:r>
              <a:rPr lang="cs-CZ" sz="2000" dirty="0" smtClean="0"/>
              <a:t>Jezevci se dožívají asi 15 let. Mohou vážit až 20 kg.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58339" y="4005064"/>
            <a:ext cx="3636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Oválný popisek 4"/>
          <p:cNvSpPr/>
          <p:nvPr/>
        </p:nvSpPr>
        <p:spPr>
          <a:xfrm>
            <a:off x="3923928" y="4189730"/>
            <a:ext cx="4320480" cy="945396"/>
          </a:xfrm>
          <a:prstGeom prst="wedgeEllipseCallout">
            <a:avLst>
              <a:gd name="adj1" fmla="val -74064"/>
              <a:gd name="adj2" fmla="val 61180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644008" y="4495447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Co budu mít dnes k obědu?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635896" y="5619890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852425"/>
            <a:ext cx="2952328" cy="2208383"/>
          </a:xfrm>
        </p:spPr>
      </p:pic>
    </p:spTree>
    <p:extLst>
      <p:ext uri="{BB962C8B-B14F-4D97-AF65-F5344CB8AC3E}">
        <p14:creationId xmlns:p14="http://schemas.microsoft.com/office/powerpoint/2010/main" val="119719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0"/>
    </mc:Choice>
    <mc:Fallback xmlns="">
      <p:transition spd="slow" advClick="0" advTm="5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jezevčí nora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484784"/>
            <a:ext cx="3813588" cy="2860191"/>
          </a:xfrm>
        </p:spPr>
      </p:pic>
      <p:sp>
        <p:nvSpPr>
          <p:cNvPr id="5" name="TextovéPole 4"/>
          <p:cNvSpPr txBox="1"/>
          <p:nvPr/>
        </p:nvSpPr>
        <p:spPr>
          <a:xfrm>
            <a:off x="683568" y="1556792"/>
            <a:ext cx="34563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Vlastní doupě mají </a:t>
            </a:r>
            <a:r>
              <a:rPr lang="cs-CZ" sz="2800" dirty="0" smtClean="0"/>
              <a:t>jezevci pečlivě </a:t>
            </a:r>
            <a:r>
              <a:rPr lang="cs-CZ" sz="2800" dirty="0"/>
              <a:t>vystlané listím a mechem. Výstelku vyměňují i několikrát do roka.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4797152"/>
            <a:ext cx="69847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Ve svých norách si jezevci každoročně prorážejí nové </a:t>
            </a:r>
            <a:r>
              <a:rPr lang="cs-CZ" sz="2800" dirty="0" smtClean="0"/>
              <a:t>a </a:t>
            </a:r>
            <a:r>
              <a:rPr lang="cs-CZ" sz="2800" dirty="0"/>
              <a:t>nové chodby a doupata. </a:t>
            </a:r>
            <a:r>
              <a:rPr lang="cs-CZ" sz="2800" dirty="0" smtClean="0"/>
              <a:t>Jsou </a:t>
            </a:r>
            <a:r>
              <a:rPr lang="cs-CZ" sz="2800" dirty="0"/>
              <a:t>velmi čistotní. </a:t>
            </a:r>
            <a:r>
              <a:rPr lang="cs-CZ" sz="2800" dirty="0" smtClean="0"/>
              <a:t>Trus </a:t>
            </a:r>
            <a:r>
              <a:rPr lang="cs-CZ" sz="2800" dirty="0"/>
              <a:t>ukládají mimo noru.</a:t>
            </a:r>
          </a:p>
          <a:p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60332" y="4296003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obr. 3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026177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Otázky: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Můžeme zahlédnout jezevce ve dne?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Čím se živí?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Je to masožravec, býložravec nebo všežravec?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dělá v zimě?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Kde žije?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Čím se živí po narození mláďata?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96336" y="1844824"/>
            <a:ext cx="1008112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 Ne.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03848" y="2420888"/>
            <a:ext cx="5400600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  Žížalami, hlodavci, hmyzem , kořínky a semeny.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588224" y="3429000"/>
            <a:ext cx="2016224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  Všežravec.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652120" y="4005064"/>
            <a:ext cx="295232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Převážně spí a odpočívá.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03848" y="4509120"/>
            <a:ext cx="2160240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  V noře, v lese.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012160" y="5589240"/>
            <a:ext cx="259228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Mateřským mlékem.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774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</a:t>
            </a:r>
            <a:r>
              <a:rPr lang="cs-CZ" sz="2400" dirty="0" smtClean="0"/>
              <a:t>použitý materiál: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Obrázek č. 1 - </a:t>
            </a:r>
            <a:r>
              <a:rPr lang="cs-CZ" sz="2000" dirty="0"/>
              <a:t>BADGERHERO. </a:t>
            </a:r>
            <a:r>
              <a:rPr lang="cs-CZ" sz="2000" i="1" dirty="0" err="1"/>
              <a:t>Wikimedia</a:t>
            </a:r>
            <a:r>
              <a:rPr lang="cs-CZ" sz="2000" i="1" dirty="0"/>
              <a:t> </a:t>
            </a:r>
            <a:r>
              <a:rPr lang="cs-CZ" sz="2000" i="1" dirty="0" err="1"/>
              <a:t>Commons</a:t>
            </a:r>
            <a:r>
              <a:rPr lang="cs-CZ" sz="2000" dirty="0"/>
              <a:t> [online]. [cit. 3.2.2013]. Dostupný na WWW: </a:t>
            </a:r>
            <a:r>
              <a:rPr lang="cs-CZ" sz="2000" u="sng" dirty="0">
                <a:hlinkClick r:id="rId2"/>
              </a:rPr>
              <a:t>http://cs.wikipedia.org/wiki/Soubor:Badger-badger.jpg</a:t>
            </a:r>
            <a:endParaRPr lang="cs-CZ" sz="2000" dirty="0"/>
          </a:p>
          <a:p>
            <a:r>
              <a:rPr lang="cs-CZ" sz="2000" dirty="0" smtClean="0"/>
              <a:t> obrázek č. 2 - </a:t>
            </a:r>
            <a:r>
              <a:rPr lang="cs-CZ" sz="2000" dirty="0"/>
              <a:t>PETER G. </a:t>
            </a:r>
            <a:r>
              <a:rPr lang="cs-CZ" sz="2000" i="1" dirty="0" err="1"/>
              <a:t>Wikimedia</a:t>
            </a:r>
            <a:r>
              <a:rPr lang="cs-CZ" sz="2000" i="1" dirty="0"/>
              <a:t> </a:t>
            </a:r>
            <a:r>
              <a:rPr lang="cs-CZ" sz="2000" i="1" dirty="0" err="1"/>
              <a:t>Commons</a:t>
            </a:r>
            <a:r>
              <a:rPr lang="cs-CZ" sz="2000" dirty="0"/>
              <a:t> [online]. [cit. 3.2.2013]. Dostupný na WWW: </a:t>
            </a:r>
            <a:r>
              <a:rPr lang="cs-CZ" sz="2000" u="sng" dirty="0">
                <a:hlinkClick r:id="rId3"/>
              </a:rPr>
              <a:t>http://en.wikipedia.org/wiki/File:%27Honey%27_the_badger.jpg</a:t>
            </a:r>
            <a:endParaRPr lang="cs-CZ" sz="2000" dirty="0"/>
          </a:p>
          <a:p>
            <a:r>
              <a:rPr lang="cs-CZ" sz="2000" dirty="0"/>
              <a:t> </a:t>
            </a:r>
            <a:r>
              <a:rPr lang="cs-CZ" sz="2000" dirty="0" smtClean="0"/>
              <a:t>obrázek č. 3 - </a:t>
            </a:r>
            <a:r>
              <a:rPr lang="cs-CZ" sz="2000" dirty="0"/>
              <a:t>CIARANG. </a:t>
            </a:r>
            <a:r>
              <a:rPr lang="cs-CZ" sz="2000" i="1" dirty="0" err="1"/>
              <a:t>Wikimedia</a:t>
            </a:r>
            <a:r>
              <a:rPr lang="cs-CZ" sz="2000" i="1" dirty="0"/>
              <a:t> </a:t>
            </a:r>
            <a:r>
              <a:rPr lang="cs-CZ" sz="2000" i="1" dirty="0" err="1"/>
              <a:t>Commons</a:t>
            </a:r>
            <a:r>
              <a:rPr lang="cs-CZ" sz="2000" dirty="0"/>
              <a:t> [online]. [cit. 3.2.2013]. Dostupný na WWW: </a:t>
            </a:r>
            <a:r>
              <a:rPr lang="cs-CZ" sz="2000" u="sng" dirty="0">
                <a:hlinkClick r:id="rId4"/>
              </a:rPr>
              <a:t>http://cs.wikipedia.org/wiki/Soubor:SettEntrance.png</a:t>
            </a:r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74604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81</TotalTime>
  <Words>358</Words>
  <Application>Microsoft Office PowerPoint</Application>
  <PresentationFormat>Předvádění na obrazovce (4:3)</PresentationFormat>
  <Paragraphs>46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Prezentace aplikace PowerPoint</vt:lpstr>
      <vt:lpstr> anotace:</vt:lpstr>
      <vt:lpstr>Jezevec lesní</vt:lpstr>
      <vt:lpstr>    Jak jezevci žijí a čím se živí.</vt:lpstr>
      <vt:lpstr> jezevčí nora</vt:lpstr>
      <vt:lpstr>Otázky:</vt:lpstr>
      <vt:lpstr> použitý materiál: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Metodický list</dc:title>
  <dc:creator>Hana</dc:creator>
  <cp:lastModifiedBy>Hana</cp:lastModifiedBy>
  <cp:revision>18</cp:revision>
  <dcterms:created xsi:type="dcterms:W3CDTF">2012-09-25T04:45:17Z</dcterms:created>
  <dcterms:modified xsi:type="dcterms:W3CDTF">2013-02-04T12:42:04Z</dcterms:modified>
</cp:coreProperties>
</file>