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5" r:id="rId3"/>
    <p:sldId id="258" r:id="rId4"/>
    <p:sldId id="261" r:id="rId5"/>
    <p:sldId id="259" r:id="rId6"/>
    <p:sldId id="262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DD94D94-1938-4BA6-ACEE-83992D4A31C1}" type="datetimeFigureOut">
              <a:rPr lang="cs-CZ" smtClean="0"/>
              <a:t>4.2.2013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A1D3B40-AC45-4D20-BFAA-F6186FDE88E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oubor:Erinaceus_europaeus_LC0119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79912" y="188640"/>
            <a:ext cx="5211688" cy="899229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800" dirty="0"/>
              <a:t>Škola: 		Základní škola a Mateřská škola, </a:t>
            </a:r>
            <a:r>
              <a:rPr lang="cs-CZ" sz="2800" dirty="0" smtClean="0"/>
              <a:t>				Kostelní </a:t>
            </a:r>
            <a:r>
              <a:rPr lang="cs-CZ" sz="2800" dirty="0"/>
              <a:t>560, </a:t>
            </a:r>
            <a:r>
              <a:rPr lang="cs-CZ" sz="2800" dirty="0" smtClean="0"/>
              <a:t>Svoboda </a:t>
            </a:r>
            <a:r>
              <a:rPr lang="cs-CZ" sz="2800" dirty="0"/>
              <a:t>n. </a:t>
            </a:r>
            <a:r>
              <a:rPr lang="cs-CZ" sz="2800" dirty="0" smtClean="0"/>
              <a:t>Úpou, 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		okres Trutnov </a:t>
            </a:r>
            <a:endParaRPr lang="cs-CZ" sz="2800" dirty="0"/>
          </a:p>
          <a:p>
            <a:r>
              <a:rPr lang="cs-CZ" sz="2800" dirty="0"/>
              <a:t>Autor: 		Mgr. Hana </a:t>
            </a:r>
            <a:r>
              <a:rPr lang="cs-CZ" sz="2800" dirty="0" err="1" smtClean="0"/>
              <a:t>Klomínská</a:t>
            </a:r>
            <a:endParaRPr lang="cs-CZ" sz="2800" dirty="0" smtClean="0"/>
          </a:p>
          <a:p>
            <a:r>
              <a:rPr lang="cs-CZ" sz="2800" dirty="0"/>
              <a:t>Datum:  		září 2012 </a:t>
            </a:r>
          </a:p>
          <a:p>
            <a:r>
              <a:rPr lang="cs-CZ" sz="2800" dirty="0"/>
              <a:t>Název: 		</a:t>
            </a:r>
            <a:r>
              <a:rPr lang="cs-CZ" sz="2800" dirty="0" smtClean="0"/>
              <a:t>VY_12_INOVACE_1.2.1PRV1,2_5</a:t>
            </a:r>
          </a:p>
          <a:p>
            <a:r>
              <a:rPr lang="cs-CZ" sz="2800" dirty="0" smtClean="0"/>
              <a:t>Téma:		Ježek evropský</a:t>
            </a:r>
          </a:p>
          <a:p>
            <a:r>
              <a:rPr lang="cs-CZ" sz="2800" dirty="0" smtClean="0"/>
              <a:t>Ročník:		1. a 2.</a:t>
            </a:r>
          </a:p>
          <a:p>
            <a:r>
              <a:rPr lang="cs-CZ" sz="2800" dirty="0"/>
              <a:t>Číslo projektu:	</a:t>
            </a:r>
            <a:r>
              <a:rPr lang="cs-CZ" sz="2800" dirty="0" smtClean="0"/>
              <a:t>CZ.1.07/1.4.00/21.3068</a:t>
            </a:r>
            <a:endParaRPr lang="cs-CZ" sz="2800" dirty="0"/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91880" y="4653136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6" name="Zástupný symbol pro obsah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68694"/>
            <a:ext cx="5270303" cy="97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56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smtClean="0"/>
              <a:t>	anotace:</a:t>
            </a:r>
            <a:endParaRPr lang="cs-CZ" sz="240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443664" cy="4525963"/>
          </a:xfrm>
        </p:spPr>
        <p:txBody>
          <a:bodyPr>
            <a:normAutofit/>
          </a:bodyPr>
          <a:lstStyle/>
          <a:p>
            <a:pPr algn="just"/>
            <a:r>
              <a:rPr lang="cs-CZ" sz="2400" dirty="0"/>
              <a:t>Materiál slouží k procvičování čtení s porozuměním v hodinách prvouky ve </a:t>
            </a:r>
            <a:r>
              <a:rPr lang="cs-CZ" sz="2400" dirty="0" smtClean="0"/>
              <a:t>věku 6 až 8 let. Lze </a:t>
            </a:r>
            <a:r>
              <a:rPr lang="cs-CZ" sz="2400" dirty="0"/>
              <a:t>ho využít jako motivační, výkladový nebo opakovací. Je určen pro práci na interaktivní tabuli nebo na folii. </a:t>
            </a:r>
            <a:endParaRPr lang="cs-CZ" sz="2400" dirty="0" smtClean="0"/>
          </a:p>
          <a:p>
            <a:pPr algn="just"/>
            <a:endParaRPr lang="cs-CZ" sz="2400" dirty="0"/>
          </a:p>
          <a:p>
            <a:pPr algn="just"/>
            <a:r>
              <a:rPr lang="cs-CZ" sz="2400" dirty="0"/>
              <a:t>Vytvořeno jako DUM do předmětu prvouka. Slouží jako doplněk k výuce o volně žijících zvířatech prostřednictvím vlastního čtení. 			</a:t>
            </a:r>
          </a:p>
          <a:p>
            <a:pPr marL="0" indent="0" algn="just">
              <a:buNone/>
            </a:pPr>
            <a:r>
              <a:rPr lang="cs-CZ" sz="2400" dirty="0"/>
              <a:t>			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931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57200"/>
            <a:ext cx="8164016" cy="838200"/>
          </a:xfrm>
        </p:spPr>
        <p:txBody>
          <a:bodyPr/>
          <a:lstStyle/>
          <a:p>
            <a:r>
              <a:rPr lang="cs-CZ" dirty="0" smtClean="0"/>
              <a:t>		Ježek evropský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8840"/>
            <a:ext cx="4320480" cy="38583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 smtClean="0"/>
              <a:t>Ježek má zavalité tělíčko pokryté tuhými bodlinkami, které ho chrání před nebezpečím a před zimou. Má protáhlý čumáček, krátký ocásek a malá ouška. Při ohrožení se ježek stočí do klubíčka a vytvoří tak pichlavou kouli. Ježek žije samotářským životem.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818246" y="5589240"/>
            <a:ext cx="935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obr. 1</a:t>
            </a:r>
            <a:endParaRPr lang="cs-CZ" sz="14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092620"/>
            <a:ext cx="4091144" cy="3475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67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dirty="0" smtClean="0"/>
              <a:t>    Čím se živí 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4048" y="1412776"/>
            <a:ext cx="3843536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2400" dirty="0"/>
              <a:t>Je to sice všežravec, ale má raději hmyz, slimáky, brouky, žížaly. Někdy uloví i žábu, myš nebo ptáka. Žere i ptačí vejce a lesní plody . Na lov vychází jen v noci</a:t>
            </a:r>
            <a:r>
              <a:rPr lang="cs-CZ" sz="2400" dirty="0" smtClean="0"/>
              <a:t>.</a:t>
            </a:r>
          </a:p>
          <a:p>
            <a:pPr marL="0" indent="0" algn="ctr">
              <a:buNone/>
            </a:pPr>
            <a:endParaRPr lang="cs-CZ" sz="2400" dirty="0"/>
          </a:p>
          <a:p>
            <a:pPr marL="0" indent="0" algn="ctr">
              <a:buNone/>
            </a:pPr>
            <a:r>
              <a:rPr lang="cs-CZ" sz="2400" dirty="0"/>
              <a:t> Přes den odpočívá nebo spí. Má dokonalý čich a sluch. Zrak není tak dobrý.</a:t>
            </a:r>
          </a:p>
          <a:p>
            <a:endParaRPr lang="cs-CZ" sz="24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015" y="2780928"/>
            <a:ext cx="3881948" cy="2592288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3779912" y="2492896"/>
            <a:ext cx="10210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obr. 2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0486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žije během roku?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3968" y="1628800"/>
            <a:ext cx="4203576" cy="475252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dirty="0" smtClean="0"/>
              <a:t>Ježek je savec. Na jaře se narodí mláďata, která pijí mateřské mléko. Postupně přecházejí na tuhou stravu jako jejich rodiče. Přes léto i celý podzim se vykrmují </a:t>
            </a:r>
          </a:p>
          <a:p>
            <a:pPr marL="0" indent="0" algn="ctr">
              <a:buNone/>
            </a:pPr>
            <a:r>
              <a:rPr lang="cs-CZ" sz="2800" dirty="0" smtClean="0"/>
              <a:t>a ukládají do svého těla tukové zásoby, protože </a:t>
            </a:r>
          </a:p>
          <a:p>
            <a:pPr marL="0" indent="0" algn="ctr">
              <a:buNone/>
            </a:pPr>
            <a:r>
              <a:rPr lang="cs-CZ" sz="2800" dirty="0" smtClean="0"/>
              <a:t>v zimě upadají do zimního spánku. </a:t>
            </a:r>
            <a:endParaRPr lang="cs-CZ" sz="28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800" y="2708920"/>
            <a:ext cx="3150096" cy="2260769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485800" y="4969689"/>
            <a:ext cx="3150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mládě ježka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5800" y="2430161"/>
            <a:ext cx="10618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3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72938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jak přečkává zimu?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340768"/>
            <a:ext cx="4286525" cy="492902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dirty="0" smtClean="0"/>
              <a:t>Ve dne a hlavně v zimě pobývá ježek ve svém hnízdě mezi kořeny nebo mezi kameny. Hnízdo má vystlané trávou a listím. </a:t>
            </a:r>
          </a:p>
          <a:p>
            <a:pPr marL="0" indent="0" algn="ctr">
              <a:buNone/>
            </a:pPr>
            <a:r>
              <a:rPr lang="cs-CZ" sz="2800" dirty="0" smtClean="0"/>
              <a:t>V říjnu zaleze, </a:t>
            </a:r>
            <a:r>
              <a:rPr lang="cs-CZ" sz="2800" dirty="0"/>
              <a:t>stočí se do klubíčka a spí. Během zimního spánku neslyší, nevidí ani nepřijímají potravu</a:t>
            </a:r>
            <a:r>
              <a:rPr lang="cs-CZ" sz="2800" dirty="0" smtClean="0"/>
              <a:t>. Probouzí se až </a:t>
            </a:r>
          </a:p>
          <a:p>
            <a:pPr marL="0" indent="0" algn="ctr">
              <a:buNone/>
            </a:pPr>
            <a:r>
              <a:rPr lang="cs-CZ" sz="2800" dirty="0" smtClean="0"/>
              <a:t>v březnu. </a:t>
            </a:r>
            <a:endParaRPr lang="cs-CZ" sz="2800" dirty="0"/>
          </a:p>
          <a:p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68760"/>
            <a:ext cx="3095625" cy="230425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5292080" y="3249851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podzim</a:t>
            </a:r>
          </a:p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5" y="3573017"/>
            <a:ext cx="3095624" cy="2212502"/>
          </a:xfrm>
          <a:prstGeom prst="rect">
            <a:avLst/>
          </a:prstGeom>
        </p:spPr>
      </p:pic>
      <p:sp>
        <p:nvSpPr>
          <p:cNvPr id="9" name="TextovéPole 8"/>
          <p:cNvSpPr txBox="1"/>
          <p:nvPr/>
        </p:nvSpPr>
        <p:spPr>
          <a:xfrm>
            <a:off x="7308304" y="3464132"/>
            <a:ext cx="12234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zima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36296" y="1340768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         obr. 4</a:t>
            </a:r>
            <a:endParaRPr lang="cs-CZ" sz="1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96336" y="5517232"/>
            <a:ext cx="647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5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64114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457200"/>
            <a:ext cx="8092008" cy="838200"/>
          </a:xfrm>
        </p:spPr>
        <p:txBody>
          <a:bodyPr/>
          <a:lstStyle/>
          <a:p>
            <a:r>
              <a:rPr lang="cs-CZ" dirty="0" smtClean="0"/>
              <a:t>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835311"/>
            <a:ext cx="7147520" cy="424481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ježek liší od ostatních zvířat?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udělá v nebezpečí?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Čím se živí?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Kdy vychází na lov?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dělá před zimou?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dělá v zimě?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343821" y="1835311"/>
            <a:ext cx="1498527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Má bodliny.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975670" y="2531883"/>
            <a:ext cx="286667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Stočí se do klubíčka.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599406" y="3068960"/>
            <a:ext cx="5242942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Loví slimáky, brouky, žáby, myši, žížaly. Žere i plody.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3733429"/>
            <a:ext cx="1786558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Jen v noci.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741306" y="4344690"/>
            <a:ext cx="4090814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Vykrmuje se a ukládá tuk ve svém těle. 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957330" y="5035991"/>
            <a:ext cx="3874790" cy="36933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Upadá do zimního spánku.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6234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" presetClass="entr" presetSubtype="16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9" grpId="0" animBg="1"/>
      <p:bldP spid="12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               použitý materiál: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839200" cy="452596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Obrázky č. 1 - </a:t>
            </a:r>
            <a:r>
              <a:rPr lang="cs-CZ" sz="1600" dirty="0"/>
              <a:t>HEMPEL, </a:t>
            </a:r>
            <a:r>
              <a:rPr lang="cs-CZ" sz="1600" dirty="0" err="1"/>
              <a:t>Jörg</a:t>
            </a:r>
            <a:r>
              <a:rPr lang="cs-CZ" sz="1600" dirty="0"/>
              <a:t>. </a:t>
            </a:r>
            <a:r>
              <a:rPr lang="cs-CZ" sz="1600" i="1" dirty="0" err="1"/>
              <a:t>Wikimedia</a:t>
            </a:r>
            <a:r>
              <a:rPr lang="cs-CZ" sz="1600" i="1" dirty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 [online]. [cit. 3.2.2013]. Dostupný na WWW: </a:t>
            </a:r>
            <a:r>
              <a:rPr lang="cs-CZ" sz="1600" u="sng" dirty="0">
                <a:hlinkClick r:id="rId2"/>
              </a:rPr>
              <a:t>http://</a:t>
            </a:r>
            <a:r>
              <a:rPr lang="cs-CZ" sz="1600" u="sng" dirty="0" smtClean="0">
                <a:hlinkClick r:id="rId2"/>
              </a:rPr>
              <a:t>cs.wikipedia.org/wiki/Soubor:Erinaceus_europaeus_LC0119.jpg</a:t>
            </a:r>
            <a:endParaRPr lang="cs-CZ" sz="1600" dirty="0"/>
          </a:p>
          <a:p>
            <a:r>
              <a:rPr lang="cs-CZ" sz="2000" dirty="0" smtClean="0"/>
              <a:t>Obrázek č. 2 - </a:t>
            </a:r>
            <a:r>
              <a:rPr lang="cs-CZ" sz="1600" dirty="0" smtClean="0"/>
              <a:t>SZCZEPANEK, Marek. </a:t>
            </a:r>
            <a:r>
              <a:rPr lang="cs-CZ" sz="1600" i="1" dirty="0" smtClean="0"/>
              <a:t>wikipedie.cz</a:t>
            </a:r>
            <a:r>
              <a:rPr lang="cs-CZ" sz="1600" dirty="0" smtClean="0"/>
              <a:t> [online]. [cit. 26.9.2012]. Dostupný na WWW: &lt;http://cs.wikipedia.org/wiki/Soubor:Erinaceus_europaeus_%28Marek_Szczepanek%29.jpg&gt;.</a:t>
            </a:r>
          </a:p>
          <a:p>
            <a:r>
              <a:rPr lang="cs-CZ" sz="2000" dirty="0" smtClean="0"/>
              <a:t>Obrázek č.  3</a:t>
            </a:r>
            <a:r>
              <a:rPr lang="cs-CZ" sz="1800" dirty="0" smtClean="0"/>
              <a:t> -  </a:t>
            </a:r>
            <a:r>
              <a:rPr lang="cs-CZ" sz="1600" dirty="0"/>
              <a:t>KARLSSON, Lars. </a:t>
            </a:r>
            <a:r>
              <a:rPr lang="cs-CZ" sz="1600" i="1" dirty="0"/>
              <a:t>wikipedie.cz</a:t>
            </a:r>
            <a:r>
              <a:rPr lang="cs-CZ" sz="1600" dirty="0"/>
              <a:t> [online]. [cit. 26.9.2012]. Dostupný na WWW: &lt;http://cs.wikipedia.org/wiki/Soubor:Keqs_young_european_hedgehog1.jpg&gt;. </a:t>
            </a:r>
            <a:endParaRPr lang="cs-CZ" sz="1600" dirty="0" smtClean="0"/>
          </a:p>
          <a:p>
            <a:r>
              <a:rPr lang="cs-CZ" sz="1800" dirty="0" smtClean="0"/>
              <a:t>Obrázek č. 4 a 5 </a:t>
            </a:r>
            <a:r>
              <a:rPr lang="cs-CZ" sz="1600" dirty="0" smtClean="0"/>
              <a:t>- Ilustrace </a:t>
            </a:r>
            <a:r>
              <a:rPr lang="cs-CZ" sz="1600" dirty="0"/>
              <a:t>www.office.microsoft.com</a:t>
            </a:r>
          </a:p>
        </p:txBody>
      </p:sp>
    </p:spTree>
    <p:extLst>
      <p:ext uri="{BB962C8B-B14F-4D97-AF65-F5344CB8AC3E}">
        <p14:creationId xmlns:p14="http://schemas.microsoft.com/office/powerpoint/2010/main" val="368102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</TotalTime>
  <Words>475</Words>
  <Application>Microsoft Office PowerPoint</Application>
  <PresentationFormat>Předvádění na obrazovce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Prezentace aplikace PowerPoint</vt:lpstr>
      <vt:lpstr> anotace:</vt:lpstr>
      <vt:lpstr>  Ježek evropský</vt:lpstr>
      <vt:lpstr>     Čím se živí ?</vt:lpstr>
      <vt:lpstr>Jak žije během roku?</vt:lpstr>
      <vt:lpstr>     jak přečkává zimu?</vt:lpstr>
      <vt:lpstr>Otázky:</vt:lpstr>
      <vt:lpstr>               použitý materiál: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Metodický list</dc:title>
  <dc:creator>Hana</dc:creator>
  <cp:lastModifiedBy>Hana</cp:lastModifiedBy>
  <cp:revision>18</cp:revision>
  <dcterms:created xsi:type="dcterms:W3CDTF">2012-09-25T15:41:42Z</dcterms:created>
  <dcterms:modified xsi:type="dcterms:W3CDTF">2013-02-04T12:59:48Z</dcterms:modified>
</cp:coreProperties>
</file>