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4" r:id="rId5"/>
    <p:sldId id="278" r:id="rId6"/>
    <p:sldId id="279" r:id="rId7"/>
    <p:sldId id="280" r:id="rId8"/>
    <p:sldId id="281" r:id="rId9"/>
    <p:sldId id="282" r:id="rId10"/>
    <p:sldId id="283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4"/>
            <p14:sldId id="278"/>
            <p14:sldId id="279"/>
            <p14:sldId id="280"/>
            <p14:sldId id="281"/>
            <p14:sldId id="282"/>
            <p14:sldId id="283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gs_rn=2&amp;gs_ri=serp&amp;pq=hmyz&amp;cp=7&amp;gs_id=10&amp;xhr=t&amp;q=kobylky&amp;bav=on.2,or.r_gc.r_pw.r_qf.&amp;biw=1249&amp;bih=595&amp;wrapid=tljp1359982999874218&amp;um=1&amp;ie=UTF-8&amp;tbm=isch&amp;source=og&amp;sa=N&amp;tab=wi&amp;ei=abMPUaCIE4bNswbj-YCAAg" TargetMode="External"/><Relationship Id="rId2" Type="http://schemas.openxmlformats.org/officeDocument/2006/relationships/hyperlink" Target="http://www.google.cz/search?hl=cs&amp;gs_rn=2&amp;gs_ri=hp&amp;cp=3&amp;gs_id=a&amp;xhr=t&amp;q=hmyz&amp;bav=on.2,or.r_gc.r_pw.r_qf.&amp;bvm=bv.41867550,d.d2k&amp;biw=1249&amp;bih=595&amp;wrapid=tljp135998274168904&amp;um=1&amp;ie=UTF-8&amp;tbm=isch&amp;source=og&amp;sa=N&amp;tab=wi&amp;ei=Y7IPUffUIY3asgaz-4DgA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search?hl=cs&amp;q=moucha+dom%C3%A1c%C3%AD&amp;bav=on.2,or.r_gc.r_pw.r_qf.&amp;biw=1249&amp;bih=595&amp;wrapid=tlif135998307623410&amp;um=1&amp;ie=UTF-8&amp;tbm=isch&amp;source=og&amp;sa=N&amp;tab=wi&amp;ei=vLMPUeZwzPXhBKH6gZg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Členovci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Vzdušnicovci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třídy hmyzu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hlava, hru</a:t>
            </a:r>
            <a:r>
              <a:rPr lang="cs-CZ" dirty="0"/>
              <a:t>ď</a:t>
            </a:r>
            <a:r>
              <a:rPr lang="cs-CZ" dirty="0" smtClean="0"/>
              <a:t>, zadeček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členovci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</a:t>
            </a:r>
            <a:r>
              <a:rPr lang="cs-CZ" sz="9600" dirty="0" err="1" smtClean="0">
                <a:latin typeface="Arial" pitchFamily="34" charset="0"/>
                <a:cs typeface="Arial" pitchFamily="34" charset="0"/>
              </a:rPr>
              <a:t>vzdušnicovci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 :		hmyz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evolučního hlediska nejúspěšnější skupina organismů na Zemi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současné době cca ¾ všech živočišných druhů patří do třídy hmyzu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137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+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opylovači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otraviny pro člověka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suroviny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držení hygieny v krajině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vorba humusu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oučást potravního řetězce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řenašeči chorob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kůdci na rostlinách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izopasníci člověka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izopasníci živočichů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nehodnocují potraviny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96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</a:t>
            </a:r>
            <a:r>
              <a:rPr lang="cs-CZ" dirty="0" err="1" smtClean="0"/>
              <a:t>tělA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TĚLO NESTEJNOCENNĚ ČLÁNKOVANÉ =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heteronomní segmentace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20-ti článků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lava – hru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ď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- zadeček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48280"/>
            <a:ext cx="23907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1128"/>
            <a:ext cx="24669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986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hlaVA</a:t>
            </a:r>
            <a:r>
              <a:rPr lang="cs-CZ" dirty="0" smtClean="0"/>
              <a:t> - CAPUT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srůstem z 6-ti článků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entrem řídícím a smyslovým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 pár složených očí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 pár tykadel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ústní ústrojí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kousavé a sací ( včela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savé 	( motýli ) - sosák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lízavé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 mouchy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bodavě savé m( komáři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48880"/>
            <a:ext cx="2971800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236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Hruď - </a:t>
            </a:r>
            <a:r>
              <a:rPr lang="cs-CZ" dirty="0" err="1" smtClean="0"/>
              <a:t>thorax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pecializovaná pro pohyb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3 páry kráčivých končetin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kyčel,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příkyčlí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stehno, holeň, chodidlo z 5 článků s drápky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ypy nohou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hrabavé – krtonožka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plovací – znakoplavka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skákací – kobylka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přichycovací - veš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516" y="5812044"/>
            <a:ext cx="2352675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116" y="3429000"/>
            <a:ext cx="2505075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1890911" cy="961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342" y="5854138"/>
            <a:ext cx="1890938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07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Hruď - </a:t>
            </a:r>
            <a:r>
              <a:rPr lang="cs-CZ" dirty="0" err="1" smtClean="0"/>
              <a:t>thorax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křídlatého hmyzu</a:t>
            </a:r>
          </a:p>
          <a:p>
            <a:pPr marL="0" indent="0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2 páry křídel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jediní bezobratlí se schopností letu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křídla obsahují nervy, vzdušnice, cévy, jsou to vychlípeniny pokožky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přeměněny křídel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krytky -      (kobylky )- 1.pár tužší, kožovitý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krovky –      ( brouci )- 2. pár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zchitizovaný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kyvadélka – ( moucha ) – rovnovážné ústrojí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ztráta křídel – ( blechy, vši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071" y="4293096"/>
            <a:ext cx="1115617" cy="892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189" y="3140968"/>
            <a:ext cx="1331639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594" y="5661866"/>
            <a:ext cx="1350094" cy="100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665664"/>
            <a:ext cx="1254646" cy="100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500" y="1124744"/>
            <a:ext cx="2619375" cy="1455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5874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Zadeček - abdomen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6 – 11 článků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bsahuje TS, VS, PS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ž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ihadlo s jedovou žlázou – vosy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řívěsné štěty – škvoři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ukové těleso 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59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http://www.google.cz/search?hl=cs&amp;gs_rn=2&amp;gs_ri=hp&amp;cp=3&amp;gs_id=a&amp;xhr=t&amp;q=hmyz&amp;bav=on.2,or.r_gc.r_pw.r_qf.&amp;</a:t>
            </a:r>
            <a:r>
              <a:rPr lang="cs-CZ" sz="800" dirty="0" smtClean="0">
                <a:hlinkClick r:id="rId2"/>
              </a:rPr>
              <a:t>bvm=bv.41867550,d.d2k&amp;biw=1249&amp;bih=595&amp;wrapid=tljp135998274168904&amp;um=1&amp;ie=UTF-8&amp;tbm=isch&amp;source=og&amp;sa=N&amp;tab=wi&amp;ei=Y7IPUffUIY3asgaz-4DgAw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http://www.google.cz/search?hl=cs&amp;gs_rn=2&amp;gs_ri=hp&amp;cp=3&amp;gs_id=a&amp;xhr=t&amp;q=hmyz&amp;bav=on.2,or.r_gc.r_pw.r_qf.&amp;</a:t>
            </a:r>
            <a:r>
              <a:rPr lang="cs-CZ" sz="800" dirty="0" smtClean="0">
                <a:hlinkClick r:id="rId2"/>
              </a:rPr>
              <a:t>bvm=bv.41867550,d.d2k&amp;biw=1249&amp;bih=595&amp;wrapid=tljp135998274168904&amp;um=1&amp;ie=UTF-8&amp;tbm=isch&amp;source=og&amp;sa=N&amp;tab=wi&amp;ei=Y7IPUffUIY3asgaz-4DgAw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http://www.google.cz/search?hl=cs&amp;gs_rn=2&amp;gs_ri=hp&amp;cp=3&amp;gs_id=a&amp;xhr=t&amp;q=hmyz&amp;bav=on.2,or.r_gc.r_pw.r_qf.&amp;</a:t>
            </a:r>
            <a:r>
              <a:rPr lang="cs-CZ" sz="800" dirty="0" smtClean="0">
                <a:hlinkClick r:id="rId2"/>
              </a:rPr>
              <a:t>bvm=bv.41867550,d.d2k&amp;biw=1249&amp;bih=595&amp;wrapid=tljp135998274168904&amp;um=1&amp;ie=UTF-8&amp;tbm=isch&amp;source=og&amp;sa=N&amp;tab=wi&amp;ei=Y7IPUffUIY3asgaz-4DgAw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http://www.google.cz/search?hl=cs&amp;gs_rn=2&amp;gs_ri=hp&amp;cp=3&amp;gs_id=a&amp;xhr=t&amp;q=hmyz&amp;bav=on.2,or.r_gc.r_pw.r_qf.&amp;</a:t>
            </a:r>
            <a:r>
              <a:rPr lang="cs-CZ" sz="800" dirty="0" smtClean="0">
                <a:hlinkClick r:id="rId2"/>
              </a:rPr>
              <a:t>bvm=bv.41867550,d.d2k&amp;biw=1249&amp;bih=595&amp;wrapid=tljp135998274168904&amp;um=1&amp;ie=UTF-8&amp;tbm=isch&amp;source=og&amp;sa=N&amp;tab=wi&amp;ei=Y7IPUffUIY3asgaz-4DgAw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http://www.google.cz/search?hl=cs&amp;gs_rn=2&amp;gs_ri=serp&amp;pq=hmyz&amp;cp=7&amp;gs_id=10&amp;xhr=t&amp;q=kobylky&amp;bav=on.2,or.r_gc.r_pw.r_qf.&amp;</a:t>
            </a:r>
            <a:r>
              <a:rPr lang="cs-CZ" sz="800" dirty="0" smtClean="0">
                <a:hlinkClick r:id="rId3"/>
              </a:rPr>
              <a:t>biw=1249&amp;bih=595&amp;wrapid=tljp1359982999874218&amp;um=1&amp;ie=UTF-8&amp;tbm=isch&amp;source=og&amp;sa=N&amp;tab=wi&amp;ei=abMPUaCIE4bNswbj-YCAAg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4"/>
              </a:rPr>
              <a:t>http://www.google.cz/search?hl=cs&amp;q=moucha+dom%C3%A1c%C3%AD&amp;bav=on.2,or.r_gc.r_pw.r_qf.&amp;</a:t>
            </a:r>
            <a:r>
              <a:rPr lang="cs-CZ" sz="800" dirty="0" smtClean="0">
                <a:hlinkClick r:id="rId4"/>
              </a:rPr>
              <a:t>biw=1249&amp;bih=595&amp;wrapid=tlif135998307623410&amp;um=1&amp;ie=UTF-8&amp;tbm=isch&amp;source=og&amp;sa=N&amp;tab=wi&amp;ei=vLMPUeZwzPXhBKH6gZgK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http://www.google.cz/search?hl=cs&amp;gs_rn=2&amp;gs_ri=serp&amp;pq=moucha+dom%C3%A1c%C3%AD&amp;cp=6&amp;gs_id=1b&amp;xhr=t&amp;q=blechy&amp;bav=on.2,or.r_gc.r_pw.r_qf.&amp;</a:t>
            </a:r>
            <a:r>
              <a:rPr lang="cs-CZ" sz="800" dirty="0" smtClean="0"/>
              <a:t>biw=1249&amp;bih=595&amp;wrapid=tljp1359983170846228&amp;um=1&amp;ie=UTF-8&amp;tbm=isch&amp;source=og&amp;sa=N&amp;tab=wi&amp;ei=FbQPUcC7DIPdtAaEg4HACw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http://www.google.cz/search?hl=cs&amp;gs_rn=2&amp;gs_ri=serp&amp;pq=blechy&amp;cp=11&amp;gs_id=1k&amp;xhr=t&amp;q=k%C5%99%C3%ADdl+hmyzu&amp;bav=on.2,or.r_gc.r_pw.r_qf.&amp;</a:t>
            </a:r>
            <a:r>
              <a:rPr lang="cs-CZ" sz="800" dirty="0" smtClean="0"/>
              <a:t>biw=1249&amp;bih=595&amp;wrapid=tljp1359983247436230&amp;um=1&amp;ie=UTF-8&amp;tbm=isch&amp;source=og&amp;sa=N&amp;tab=wi&amp;ei=Y7QPUa_RIYjktQaKtICYDA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http://www.google.cz/search?hl=cs&amp;gs_rn=2&amp;gs_ri=serp&amp;pq=k%C5%99%C3%ADdl+hmyzu&amp;cp=15&amp;gs_id=2a&amp;xhr=t&amp;q=kon%C4%8Detiny+hmyzu&amp;bav=on.2,or.r_gc.r_pw.r_qf.&amp;</a:t>
            </a:r>
            <a:r>
              <a:rPr lang="cs-CZ" sz="800" dirty="0" smtClean="0"/>
              <a:t>biw=1249&amp;bih=595&amp;wrapid=tljp1359983323699247&amp;um=1&amp;ie=UTF-8&amp;tbm=isch&amp;source=og&amp;sa=N&amp;tab=wi&amp;ei=sLQPUYToNcKstAbbqIHoCw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http://www.google.cz/search?hl=cs&amp;gs_rn=2&amp;gs_ri=serp&amp;pq=kon%C4%8Detiny+hmyzu&amp;cp=11&amp;gs_id=22&amp;xhr=t&amp;q=znakoplavka&amp;bav=on.2,or.r_gc.r_pw.r_qf.&amp;</a:t>
            </a:r>
            <a:r>
              <a:rPr lang="cs-CZ" sz="800" dirty="0" smtClean="0"/>
              <a:t>biw=1249&amp;bih=595&amp;wrapid=tljp1359983511938348&amp;um=1&amp;ie=UTF-8&amp;tbm=isch&amp;source=og&amp;sa=N&amp;tab=wi&amp;ei=bLUPUYb0Ms3KsgbJ4oCICw</a:t>
            </a:r>
          </a:p>
          <a:p>
            <a:pPr marL="0" indent="0">
              <a:buNone/>
            </a:pPr>
            <a:r>
              <a:rPr lang="cs-CZ" sz="800" dirty="0"/>
              <a:t>http://www.google.cz/search?hl=cs&amp;q=ve%C5%A1+d%C4%9Btsk%C3%A1&amp;bav=on.2,or.r_gc.r_pw.r_qf.&amp;biw=1249&amp;bih=595&amp;wrapid=tlif135998371140710&amp;um=1&amp;ie=UTF-8&amp;tbm=isch&amp;source=og&amp;sa=N&amp;tab=wi&amp;ei=MrYPUf2qCcWP4gTYm4G4Cw</a:t>
            </a:r>
          </a:p>
        </p:txBody>
      </p:sp>
    </p:spTree>
    <p:extLst>
      <p:ext uri="{BB962C8B-B14F-4D97-AF65-F5344CB8AC3E}">
        <p14:creationId xmlns:p14="http://schemas.microsoft.com/office/powerpoint/2010/main" val="221639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806</TotalTime>
  <Words>259</Words>
  <Application>Microsoft Office PowerPoint</Application>
  <PresentationFormat>Předvádění na obrazovce (4:3)</PresentationFormat>
  <Paragraphs>124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Hmyz</vt:lpstr>
      <vt:lpstr>Vzdušnicovci</vt:lpstr>
      <vt:lpstr>Zařazení</vt:lpstr>
      <vt:lpstr>hmyz</vt:lpstr>
      <vt:lpstr>význam</vt:lpstr>
      <vt:lpstr>Stavba tělA</vt:lpstr>
      <vt:lpstr>hlaVA - CAPUT</vt:lpstr>
      <vt:lpstr>Hruď - thorax</vt:lpstr>
      <vt:lpstr>Hruď - thorax</vt:lpstr>
      <vt:lpstr>Zadeček - abdomen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105</cp:revision>
  <dcterms:created xsi:type="dcterms:W3CDTF">2012-10-08T12:35:50Z</dcterms:created>
  <dcterms:modified xsi:type="dcterms:W3CDTF">2013-02-04T13:18:12Z</dcterms:modified>
</cp:coreProperties>
</file>