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5" r:id="rId3"/>
    <p:sldId id="258" r:id="rId4"/>
    <p:sldId id="259" r:id="rId5"/>
    <p:sldId id="260" r:id="rId6"/>
    <p:sldId id="264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510EA4B-C0C4-4189-A318-F376419EF60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5F52418-8454-4139-ABC2-C81146BBE3E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www.youtube.com/watch?v=ctOzWZS82b4&amp;feature=related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U7Y_oMRnAy8&amp;feature=endscreen&amp;NR=1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.cz/cs/prazsky-hrad/poklady/korunovacni-klenoty/korunovacni-plast.shtml" TargetMode="External"/><Relationship Id="rId2" Type="http://schemas.openxmlformats.org/officeDocument/2006/relationships/hyperlink" Target="http://translate.google.cz/translate?hl=cs&amp;langpair=en|cs&amp;u=http://en.wikipedia.org/wiki/Coronation_of_the_British_monar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188640"/>
            <a:ext cx="5211688" cy="89922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/>
              <a:t>Škola: 		Základní škola a Mateřská škola, </a:t>
            </a:r>
            <a:r>
              <a:rPr lang="cs-CZ" sz="2800" dirty="0" smtClean="0"/>
              <a:t>				Kostelní </a:t>
            </a:r>
            <a:r>
              <a:rPr lang="cs-CZ" sz="2800" dirty="0"/>
              <a:t>560, </a:t>
            </a:r>
            <a:r>
              <a:rPr lang="cs-CZ" sz="2800" dirty="0" smtClean="0"/>
              <a:t>Svoboda </a:t>
            </a:r>
            <a:r>
              <a:rPr lang="cs-CZ" sz="2800" dirty="0"/>
              <a:t>n. </a:t>
            </a:r>
            <a:r>
              <a:rPr lang="cs-CZ" sz="2800" dirty="0" smtClean="0"/>
              <a:t>Úpou, 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okres Trutnov </a:t>
            </a:r>
            <a:endParaRPr lang="cs-CZ" sz="2800" dirty="0"/>
          </a:p>
          <a:p>
            <a:r>
              <a:rPr lang="cs-CZ" sz="2800" dirty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r>
              <a:rPr lang="cs-CZ" sz="2800" dirty="0"/>
              <a:t>Datum:  		září 2012 </a:t>
            </a:r>
          </a:p>
          <a:p>
            <a:r>
              <a:rPr lang="cs-CZ" sz="2800" dirty="0"/>
              <a:t>Název: 		</a:t>
            </a:r>
            <a:r>
              <a:rPr lang="cs-CZ" sz="2800" dirty="0" smtClean="0"/>
              <a:t>VY_12_INOVACE_1.2.1 PRV1,2_7</a:t>
            </a:r>
          </a:p>
          <a:p>
            <a:r>
              <a:rPr lang="cs-CZ" sz="2800" dirty="0" smtClean="0"/>
              <a:t>Téma:		Kuna lesní a lasice kolčava</a:t>
            </a:r>
          </a:p>
          <a:p>
            <a:r>
              <a:rPr lang="cs-CZ" sz="2800" dirty="0" smtClean="0"/>
              <a:t>Ročník:		1. a 2.</a:t>
            </a:r>
          </a:p>
          <a:p>
            <a:r>
              <a:rPr lang="cs-CZ" sz="2800" dirty="0"/>
              <a:t>Číslo projektu:	</a:t>
            </a:r>
            <a:r>
              <a:rPr lang="cs-CZ" sz="2800" dirty="0" smtClean="0"/>
              <a:t>CZ.1.07/1.4.00/21.3068</a:t>
            </a:r>
            <a:endParaRPr lang="cs-CZ" sz="2800" dirty="0"/>
          </a:p>
          <a:p>
            <a:pPr marL="0" indent="0" algn="just">
              <a:buNone/>
            </a:pPr>
            <a:r>
              <a:rPr lang="cs-CZ" sz="2800" dirty="0"/>
              <a:t>	</a:t>
            </a:r>
            <a:r>
              <a:rPr lang="cs-CZ" sz="2800" dirty="0" smtClean="0"/>
              <a:t>	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465313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6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51763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6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	</a:t>
            </a:r>
            <a:r>
              <a:rPr lang="cs-CZ" sz="2400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371656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2400" dirty="0"/>
              <a:t>Materiál slouží k procvičování čtení s porozuměním v hodinách prvouky ve </a:t>
            </a:r>
            <a:r>
              <a:rPr lang="cs-CZ" sz="2400" dirty="0" smtClean="0"/>
              <a:t>věku 6 až 8 let. Lze </a:t>
            </a:r>
            <a:r>
              <a:rPr lang="cs-CZ" sz="2400" dirty="0"/>
              <a:t>ho využít jako motivační, výkladový nebo opakovací. Je určen pro práci na interaktivní tabuli nebo na folii. 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marL="0" indent="0" algn="just">
              <a:buNone/>
            </a:pPr>
            <a:r>
              <a:rPr lang="cs-CZ" sz="2400" dirty="0" smtClean="0"/>
              <a:t>		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26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57200"/>
            <a:ext cx="8308032" cy="838200"/>
          </a:xfrm>
        </p:spPr>
        <p:txBody>
          <a:bodyPr/>
          <a:lstStyle/>
          <a:p>
            <a:r>
              <a:rPr lang="cs-CZ" dirty="0" smtClean="0"/>
              <a:t>Kuna lesní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73361"/>
            <a:ext cx="4339208" cy="466395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dirty="0" smtClean="0"/>
              <a:t>Kuna má protáhlé tělo a hustou hnědou srst se žlutou náprsenkou pod krkem. Je velice hbitá a daleko skáče. Loví hmyz, hlodavce a někdy </a:t>
            </a:r>
          </a:p>
          <a:p>
            <a:pPr marL="0" indent="0" algn="ctr">
              <a:buNone/>
            </a:pPr>
            <a:r>
              <a:rPr lang="cs-CZ" sz="2800" dirty="0" smtClean="0"/>
              <a:t>    i veverky. Občas uloví </a:t>
            </a:r>
            <a:r>
              <a:rPr lang="cs-CZ" sz="2800" dirty="0" smtClean="0"/>
              <a:t>ptáky  </a:t>
            </a:r>
            <a:r>
              <a:rPr lang="cs-CZ" sz="2800" dirty="0" smtClean="0"/>
              <a:t>nebo žere jejich vejce. Je to masožravá šelma.</a:t>
            </a:r>
            <a:endParaRPr lang="cs-CZ" sz="2800" dirty="0"/>
          </a:p>
        </p:txBody>
      </p:sp>
      <p:pic>
        <p:nvPicPr>
          <p:cNvPr id="7" name="Obrázek 6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20888"/>
            <a:ext cx="3768576" cy="239623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596336" y="481712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   obr.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3207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57200"/>
            <a:ext cx="8452048" cy="838200"/>
          </a:xfrm>
        </p:spPr>
        <p:txBody>
          <a:bodyPr/>
          <a:lstStyle/>
          <a:p>
            <a:r>
              <a:rPr lang="cs-CZ" dirty="0" smtClean="0"/>
              <a:t>Kde žije.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64088" y="1554162"/>
            <a:ext cx="362751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/>
              <a:t>Kuna žije v norách v lese. Zde se i rodí mláďata. Nejprve pijí mateřské mléko. Později vyrážejí  s matkou do okolí nory procvičovat své lovecké schopnosti. Loví myši a hraboše. 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7" y="2135381"/>
            <a:ext cx="4320480" cy="324534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83968" y="5359606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0093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57200"/>
            <a:ext cx="8308032" cy="838200"/>
          </a:xfrm>
        </p:spPr>
        <p:txBody>
          <a:bodyPr/>
          <a:lstStyle/>
          <a:p>
            <a:r>
              <a:rPr lang="cs-CZ" dirty="0" smtClean="0"/>
              <a:t>Lasice kolčava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42672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400" dirty="0" smtClean="0"/>
              <a:t>Lasice spolu s kunou jsou masožravé lasicovité šelmy. Mají štíhlé, protáhlé tělo a hustou srst. Žijí v norách </a:t>
            </a:r>
            <a:r>
              <a:rPr lang="cs-CZ" sz="2400" smtClean="0"/>
              <a:t>na </a:t>
            </a:r>
            <a:r>
              <a:rPr lang="cs-CZ" sz="2400" smtClean="0"/>
              <a:t>okraji </a:t>
            </a:r>
            <a:r>
              <a:rPr lang="cs-CZ" sz="2400" dirty="0" smtClean="0"/>
              <a:t>lesa, pole nebo louky. Loví myši, hraboše, ptáky </a:t>
            </a:r>
            <a:endParaRPr lang="cs-CZ" sz="2400" dirty="0" smtClean="0"/>
          </a:p>
          <a:p>
            <a:pPr marL="0" indent="0" algn="ctr">
              <a:buNone/>
            </a:pPr>
            <a:r>
              <a:rPr lang="cs-CZ" sz="2400" dirty="0" smtClean="0"/>
              <a:t>i </a:t>
            </a:r>
            <a:r>
              <a:rPr lang="cs-CZ" sz="2400" dirty="0" smtClean="0"/>
              <a:t>menší králíky. Někdy kradou ptačí vejce. V zimě přicházejí </a:t>
            </a:r>
            <a:r>
              <a:rPr lang="cs-CZ" sz="2400" dirty="0" smtClean="0"/>
              <a:t>k </a:t>
            </a:r>
            <a:r>
              <a:rPr lang="cs-CZ" sz="2400" dirty="0" smtClean="0"/>
              <a:t>lidským obydlím, kde loví slepice. Na jaře přicházejí na svět mláďata, která se po narození živí mateřským mlékem.</a:t>
            </a:r>
            <a:endParaRPr lang="cs-CZ" sz="2400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768" y="1988840"/>
            <a:ext cx="3869254" cy="3429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884368" y="5407386"/>
            <a:ext cx="961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24418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   lasice hranostaj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10789"/>
            <a:ext cx="1368152" cy="2832718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484784"/>
            <a:ext cx="1943100" cy="28194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40" y="1484784"/>
            <a:ext cx="2596896" cy="28194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10444" y="4630434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mají společného tyto obrázky? Tento druh lasice je tmavší než lasice kolčava. Na zimu však mění svou srst. Je sněhově bílá s černou špičkou ocásku. Tato srst zdobila odnepaměti slavnostní královská roucha. Říkáme jim „ hermelín“.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4304183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4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4237471"/>
            <a:ext cx="1083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           obr. 5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75798" y="4237471"/>
            <a:ext cx="10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           obr. 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36726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66734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kuna žije?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a čím se živí? 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Jakou má barvu její srst?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nora?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</a:t>
            </a:r>
            <a:r>
              <a:rPr lang="cs-CZ" dirty="0" smtClean="0"/>
              <a:t>se liší kuna od lasice?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1268760"/>
            <a:ext cx="29523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   V norách v lese.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3968" y="1964214"/>
            <a:ext cx="4464496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Je to šelma, která loví jinou drobnější zvěř.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2598983"/>
            <a:ext cx="36004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Tmavě </a:t>
            </a:r>
            <a:r>
              <a:rPr lang="cs-CZ" dirty="0" smtClean="0"/>
              <a:t>hnědou s </a:t>
            </a:r>
            <a:r>
              <a:rPr lang="cs-CZ" dirty="0" smtClean="0"/>
              <a:t>bílou náprsenkou.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3284984"/>
            <a:ext cx="5184576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Úkryt v zemi mezi kořeny stromů nebo kameny.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4437112"/>
            <a:ext cx="777686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Kuna je tmavá a o něco větší. Lasice je rezavá a drobnější. Obě jsou šelmy.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4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         použitý materiál: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4739357"/>
          </a:xfrm>
        </p:spPr>
        <p:txBody>
          <a:bodyPr>
            <a:normAutofit/>
          </a:bodyPr>
          <a:lstStyle/>
          <a:p>
            <a:r>
              <a:rPr lang="cs-CZ" sz="1400" dirty="0"/>
              <a:t>obrázek č.1 - KROPIVNIK, Dani. </a:t>
            </a:r>
            <a:r>
              <a:rPr lang="cs-CZ" sz="1400" i="1" dirty="0"/>
              <a:t>wikipedia.cz</a:t>
            </a:r>
            <a:r>
              <a:rPr lang="cs-CZ" sz="1400" dirty="0"/>
              <a:t> [online]. [cit. 22.9.2012]. 		              </a:t>
            </a:r>
            <a:r>
              <a:rPr lang="cs-CZ" sz="1400" dirty="0" smtClean="0"/>
              <a:t>      Dostupný </a:t>
            </a:r>
            <a:r>
              <a:rPr lang="cs-CZ" sz="1400" dirty="0"/>
              <a:t>na WWW: </a:t>
            </a:r>
            <a:r>
              <a:rPr lang="cs-CZ" sz="1400" dirty="0" smtClean="0"/>
              <a:t>&lt;</a:t>
            </a:r>
            <a:r>
              <a:rPr lang="cs-CZ" sz="1400" dirty="0"/>
              <a:t>http://</a:t>
            </a:r>
            <a:r>
              <a:rPr lang="cs-CZ" sz="1400" dirty="0" smtClean="0"/>
              <a:t>cs.wikipedia.org/wiki/</a:t>
            </a:r>
            <a:r>
              <a:rPr lang="cs-CZ" sz="1400" dirty="0" err="1" smtClean="0"/>
              <a:t>Soubor:Martes_martes_crop.jpg</a:t>
            </a:r>
            <a:r>
              <a:rPr lang="cs-CZ" sz="1400" dirty="0" smtClean="0"/>
              <a:t>&gt;.</a:t>
            </a:r>
          </a:p>
          <a:p>
            <a:pPr marL="0" indent="0">
              <a:buNone/>
            </a:pPr>
            <a:r>
              <a:rPr lang="cs-CZ" sz="1400" dirty="0" smtClean="0"/>
              <a:t> </a:t>
            </a:r>
            <a:endParaRPr lang="cs-CZ" sz="1400" dirty="0"/>
          </a:p>
          <a:p>
            <a:r>
              <a:rPr lang="cs-CZ" sz="1400" dirty="0"/>
              <a:t>obrázek č.2 - </a:t>
            </a:r>
            <a:r>
              <a:rPr lang="en-US" sz="1400" dirty="0"/>
              <a:t>PHILLIPS, Neil. </a:t>
            </a:r>
            <a:r>
              <a:rPr lang="en-US" sz="1400" i="1" dirty="0"/>
              <a:t>wikipedia.cz</a:t>
            </a:r>
            <a:r>
              <a:rPr lang="en-US" sz="1400" dirty="0"/>
              <a:t> [online]. [</a:t>
            </a:r>
            <a:r>
              <a:rPr lang="en-US" sz="1400" dirty="0" smtClean="0"/>
              <a:t>cit.22.9.2012</a:t>
            </a:r>
            <a:r>
              <a:rPr lang="en-US" sz="1400" dirty="0"/>
              <a:t>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</a:t>
            </a:r>
            <a:r>
              <a:rPr lang="en-US" sz="1400" dirty="0" smtClean="0"/>
              <a:t>WWW</a:t>
            </a:r>
            <a:r>
              <a:rPr lang="cs-CZ" sz="1400" dirty="0" smtClean="0"/>
              <a:t>:</a:t>
            </a:r>
            <a:r>
              <a:rPr lang="cs-CZ" sz="1400" dirty="0"/>
              <a:t>			  </a:t>
            </a:r>
            <a:r>
              <a:rPr lang="cs-CZ" sz="1400" dirty="0" smtClean="0"/>
              <a:t>   </a:t>
            </a:r>
            <a:r>
              <a:rPr lang="en-US" sz="1400" dirty="0" smtClean="0"/>
              <a:t>&lt;http</a:t>
            </a:r>
            <a:r>
              <a:rPr lang="en-US" sz="1400" dirty="0"/>
              <a:t>://</a:t>
            </a:r>
            <a:r>
              <a:rPr lang="en-US" sz="1400" dirty="0" smtClean="0"/>
              <a:t>cs.wikipedia.org/wiki/Soubor:Pine_Marten_in_Kent.jpg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/>
              <a:t> obrázek č. 3  - </a:t>
            </a:r>
            <a:r>
              <a:rPr lang="en-US" sz="1400" dirty="0"/>
              <a:t>LAW, </a:t>
            </a:r>
            <a:r>
              <a:rPr lang="en-US" sz="1400" dirty="0" err="1"/>
              <a:t>Keven</a:t>
            </a:r>
            <a:r>
              <a:rPr lang="en-US" sz="1400" dirty="0"/>
              <a:t>. </a:t>
            </a:r>
            <a:r>
              <a:rPr lang="en-US" sz="1400" i="1" dirty="0"/>
              <a:t>wikipedia.cz</a:t>
            </a:r>
            <a:r>
              <a:rPr lang="en-US" sz="1400" dirty="0"/>
              <a:t> [online]. [cit. 23.9.2012</a:t>
            </a:r>
            <a:r>
              <a:rPr lang="en-US" sz="1400" dirty="0" smtClean="0"/>
              <a:t>].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&lt;http://</a:t>
            </a:r>
            <a:r>
              <a:rPr lang="en-US" sz="1400" dirty="0" smtClean="0"/>
              <a:t>cs.wikipedia.org/wiki/Soubor:Mustela_nivalis</a:t>
            </a:r>
            <a:r>
              <a:rPr lang="en-US" sz="1400" dirty="0"/>
              <a:t>_-British_Wildlife_Centre-4.jpg</a:t>
            </a:r>
            <a:r>
              <a:rPr lang="en-US" sz="1400" dirty="0" smtClean="0"/>
              <a:t>&gt;.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Obrázek č. 4 </a:t>
            </a:r>
            <a:r>
              <a:rPr lang="cs-CZ" sz="1400" u="sng" dirty="0" smtClean="0">
                <a:hlinkClick r:id="rId2"/>
              </a:rPr>
              <a:t>http</a:t>
            </a:r>
            <a:r>
              <a:rPr lang="cs-CZ" sz="1400" u="sng" dirty="0">
                <a:hlinkClick r:id="rId2"/>
              </a:rPr>
              <a:t>://translate.google.cz/translate?hl=cs&amp;langpair=en%7Ccs&amp;u=http://</a:t>
            </a:r>
            <a:r>
              <a:rPr lang="cs-CZ" sz="1400" u="sng" dirty="0" smtClean="0">
                <a:hlinkClick r:id="rId2"/>
              </a:rPr>
              <a:t>en.wikipedia.org/wiki/</a:t>
            </a:r>
          </a:p>
          <a:p>
            <a:r>
              <a:rPr lang="cs-CZ" sz="1400" u="sng" dirty="0" err="1" smtClean="0">
                <a:hlinkClick r:id="rId2"/>
              </a:rPr>
              <a:t>Coronation_of_the_British_monarch</a:t>
            </a:r>
            <a:endParaRPr lang="cs-CZ" sz="1400" u="sng" dirty="0" smtClean="0"/>
          </a:p>
          <a:p>
            <a:endParaRPr lang="cs-CZ" sz="1600" dirty="0"/>
          </a:p>
          <a:p>
            <a:r>
              <a:rPr lang="cs-CZ" sz="1200" dirty="0" smtClean="0"/>
              <a:t>Obrázek č. 5 </a:t>
            </a:r>
            <a:r>
              <a:rPr lang="cs-CZ" sz="1600" dirty="0" smtClean="0"/>
              <a:t>- </a:t>
            </a:r>
            <a:r>
              <a:rPr lang="cs-CZ" sz="1400" dirty="0"/>
              <a:t>HILLEBRAND, </a:t>
            </a:r>
            <a:r>
              <a:rPr lang="cs-CZ" sz="1400" dirty="0" err="1"/>
              <a:t>Steve</a:t>
            </a:r>
            <a:r>
              <a:rPr lang="cs-CZ" sz="1400" dirty="0"/>
              <a:t>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14.10.2012]. Dostupný na WWW: &lt;http://cs.wikipedia.org/wiki/</a:t>
            </a:r>
            <a:r>
              <a:rPr lang="cs-CZ" sz="1400" dirty="0" err="1"/>
              <a:t>Soubor:Mustela_erminea_upright.jpg</a:t>
            </a:r>
            <a:r>
              <a:rPr lang="cs-CZ" sz="1400" dirty="0"/>
              <a:t>&gt;.</a:t>
            </a:r>
          </a:p>
          <a:p>
            <a:endParaRPr lang="cs-CZ" sz="1400" dirty="0" smtClean="0"/>
          </a:p>
          <a:p>
            <a:r>
              <a:rPr lang="cs-CZ" sz="1400" dirty="0" smtClean="0"/>
              <a:t>Obrázek č. 6 - </a:t>
            </a:r>
            <a:r>
              <a:rPr lang="cs-CZ" sz="1400" dirty="0"/>
              <a:t> </a:t>
            </a:r>
            <a:r>
              <a:rPr lang="cs-CZ" sz="1400" u="sng" dirty="0" smtClean="0">
                <a:hlinkClick r:id="rId3"/>
              </a:rPr>
              <a:t>http</a:t>
            </a:r>
            <a:r>
              <a:rPr lang="cs-CZ" sz="1400" u="sng" dirty="0">
                <a:hlinkClick r:id="rId3"/>
              </a:rPr>
              <a:t>://</a:t>
            </a:r>
            <a:r>
              <a:rPr lang="cs-CZ" sz="1400" u="sng" dirty="0" smtClean="0">
                <a:hlinkClick r:id="rId3"/>
              </a:rPr>
              <a:t>www.hrad.cz/cs/prazsky-hrad/poklady/korunovacni-klenoty/korunovacni-plast.shtml</a:t>
            </a:r>
            <a:endParaRPr lang="cs-CZ" sz="1400" dirty="0" smtClean="0"/>
          </a:p>
          <a:p>
            <a:pPr lvl="1"/>
            <a:r>
              <a:rPr lang="en-US" sz="1000" dirty="0" smtClean="0"/>
              <a:t> 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71689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</TotalTime>
  <Words>380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 anotace:</vt:lpstr>
      <vt:lpstr>Kuna lesní</vt:lpstr>
      <vt:lpstr>Kde žije.</vt:lpstr>
      <vt:lpstr>Lasice kolčava</vt:lpstr>
      <vt:lpstr>     lasice hranostaj</vt:lpstr>
      <vt:lpstr> Otázky:</vt:lpstr>
      <vt:lpstr>        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16</cp:revision>
  <dcterms:created xsi:type="dcterms:W3CDTF">2012-09-25T15:46:55Z</dcterms:created>
  <dcterms:modified xsi:type="dcterms:W3CDTF">2013-02-04T14:16:42Z</dcterms:modified>
</cp:coreProperties>
</file>