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7" r:id="rId4"/>
    <p:sldId id="258" r:id="rId5"/>
    <p:sldId id="259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982C1C6-64D7-462C-AF0F-9CEF6BD487D5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78B1B2-CFC7-4F48-8EB4-8796516971F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6MjdPn0OAMQ&amp;feature=related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RA2oYsc7UFg&amp;feature=relate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youtube.com/watch?v=r0231G8jSSM&amp;feature=relate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88640"/>
            <a:ext cx="5211688" cy="89922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/>
              <a:t>Škola: 		Základní škola a Mateřská škola, </a:t>
            </a:r>
            <a:r>
              <a:rPr lang="cs-CZ" sz="3000" dirty="0" smtClean="0"/>
              <a:t>				Kostelní </a:t>
            </a:r>
            <a:r>
              <a:rPr lang="cs-CZ" sz="3000" dirty="0"/>
              <a:t>560, </a:t>
            </a:r>
            <a:r>
              <a:rPr lang="cs-CZ" sz="3000" dirty="0" smtClean="0"/>
              <a:t>Svoboda </a:t>
            </a:r>
            <a:r>
              <a:rPr lang="cs-CZ" sz="3000" dirty="0"/>
              <a:t>n. </a:t>
            </a:r>
            <a:r>
              <a:rPr lang="cs-CZ" sz="3000" dirty="0" smtClean="0"/>
              <a:t>Úpou, 				okres Trutnov </a:t>
            </a:r>
            <a:endParaRPr lang="cs-CZ" sz="3000" dirty="0"/>
          </a:p>
          <a:p>
            <a:r>
              <a:rPr lang="cs-CZ" sz="3000" dirty="0"/>
              <a:t>Autor: 		Mgr. Hana </a:t>
            </a:r>
            <a:r>
              <a:rPr lang="cs-CZ" sz="3000" dirty="0" err="1" smtClean="0"/>
              <a:t>Klomínská</a:t>
            </a:r>
            <a:endParaRPr lang="cs-CZ" sz="3000" dirty="0" smtClean="0"/>
          </a:p>
          <a:p>
            <a:r>
              <a:rPr lang="cs-CZ" sz="3000" dirty="0"/>
              <a:t>Datum:  		září 2012 </a:t>
            </a:r>
          </a:p>
          <a:p>
            <a:r>
              <a:rPr lang="cs-CZ" sz="3000" dirty="0"/>
              <a:t>Název: 		</a:t>
            </a:r>
            <a:r>
              <a:rPr lang="cs-CZ" sz="3000" dirty="0" smtClean="0"/>
              <a:t>VY_12_INOVACE_1.2.1 PRV1,2_8</a:t>
            </a:r>
          </a:p>
          <a:p>
            <a:r>
              <a:rPr lang="cs-CZ" sz="3000" dirty="0" smtClean="0"/>
              <a:t>Téma:		Čáp bílý</a:t>
            </a:r>
          </a:p>
          <a:p>
            <a:r>
              <a:rPr lang="cs-CZ" sz="3000" dirty="0" smtClean="0"/>
              <a:t>Ročník:		1. a 2.</a:t>
            </a:r>
          </a:p>
          <a:p>
            <a:r>
              <a:rPr lang="cs-CZ" sz="3000" dirty="0"/>
              <a:t>Číslo projektu:	</a:t>
            </a:r>
            <a:r>
              <a:rPr lang="cs-CZ" sz="3000" dirty="0" smtClean="0"/>
              <a:t>CZ.1.07/1.4.00/21.3068</a:t>
            </a:r>
            <a:endParaRPr lang="cs-CZ" sz="3000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465313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33525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32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	</a:t>
            </a:r>
            <a:r>
              <a:rPr lang="cs-CZ" sz="2400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443664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 ž 8 let. </a:t>
            </a:r>
            <a:r>
              <a:rPr lang="cs-CZ" sz="2400" dirty="0"/>
              <a:t>Lze ho využít jako motivační, výkladový nebo opakovací. Je určen pro práci na interaktivní tabuli nebo na folii. </a:t>
            </a:r>
            <a:endParaRPr lang="cs-CZ" sz="2400" dirty="0" smtClean="0"/>
          </a:p>
          <a:p>
            <a:pPr marL="0" indent="0" algn="just"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121952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     Čáp bílý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88840"/>
            <a:ext cx="4685380" cy="3298011"/>
          </a:xfrm>
        </p:spPr>
      </p:pic>
      <p:sp>
        <p:nvSpPr>
          <p:cNvPr id="6" name="TextovéPole 5"/>
          <p:cNvSpPr txBox="1"/>
          <p:nvPr/>
        </p:nvSpPr>
        <p:spPr>
          <a:xfrm>
            <a:off x="5867431" y="1772816"/>
            <a:ext cx="28803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Čáp je tažný pták asi 1 m vysoký s dlouhým zobákem </a:t>
            </a:r>
          </a:p>
          <a:p>
            <a:pPr algn="ctr"/>
            <a:r>
              <a:rPr lang="cs-CZ" sz="2400" dirty="0" smtClean="0"/>
              <a:t>a dlouhýma nohama. Při letu má rozpětí křídel asi </a:t>
            </a:r>
          </a:p>
          <a:p>
            <a:pPr algn="ctr"/>
            <a:r>
              <a:rPr lang="cs-CZ" sz="2400" dirty="0" smtClean="0"/>
              <a:t>2 m.  Nebojí se lidí, </a:t>
            </a:r>
          </a:p>
          <a:p>
            <a:pPr algn="ctr"/>
            <a:r>
              <a:rPr lang="cs-CZ" sz="2400" dirty="0" smtClean="0"/>
              <a:t>a proto často hnízdí na střechách nebo na komínech. 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5301207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72572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4"/>
    </mc:Choice>
    <mc:Fallback xmlns="">
      <p:transition spd="slow" advTm="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žijí 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2086" y="1557338"/>
            <a:ext cx="3392090" cy="4522787"/>
          </a:xfrm>
        </p:spPr>
      </p:pic>
      <p:sp>
        <p:nvSpPr>
          <p:cNvPr id="6" name="TextovéPole 5"/>
          <p:cNvSpPr txBox="1"/>
          <p:nvPr/>
        </p:nvSpPr>
        <p:spPr>
          <a:xfrm>
            <a:off x="755576" y="1772816"/>
            <a:ext cx="338437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Samec a samička spolu žijí dlouho a vracejí se do stejného hnízda po řadu let. Přilétají koncem března a hned opravují  své staré hnízdo.  Mladí čápi si stavějí hnízdo nové. Je postavené ze silných větví, hlíny, drnů, trávy i hadrů.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23928" y="5733256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84784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7"/>
    </mc:Choice>
    <mc:Fallback xmlns="">
      <p:transition spd="slow" advTm="8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čím se živí 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978100"/>
            <a:ext cx="2836044" cy="3168352"/>
          </a:xfrm>
        </p:spPr>
      </p:pic>
      <p:sp>
        <p:nvSpPr>
          <p:cNvPr id="5" name="TextovéPole 4"/>
          <p:cNvSpPr txBox="1"/>
          <p:nvPr/>
        </p:nvSpPr>
        <p:spPr>
          <a:xfrm>
            <a:off x="911602" y="1484784"/>
            <a:ext cx="416445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Čápice snáší 3 až 5 vajec. </a:t>
            </a:r>
          </a:p>
          <a:p>
            <a:pPr algn="ctr"/>
            <a:r>
              <a:rPr lang="cs-CZ" sz="2400" dirty="0" smtClean="0"/>
              <a:t>Oba rodiče je zahřívají i krmí. Hlavní potravou jsou žáby </a:t>
            </a:r>
          </a:p>
          <a:p>
            <a:pPr algn="ctr"/>
            <a:r>
              <a:rPr lang="cs-CZ" sz="2400" dirty="0" smtClean="0"/>
              <a:t>a hraboši. Žerou i kobylky, sarančata, užovky či krtky.  Loví za chůze na vlhkých loukách a na polích.</a:t>
            </a:r>
          </a:p>
          <a:p>
            <a:pPr algn="ctr"/>
            <a:r>
              <a:rPr lang="cs-CZ" sz="2400" dirty="0" smtClean="0"/>
              <a:t>Koncem srpna nebo na začátku září opouštějí svá hnízda a odlétají do Afriky.  Dožívají se 8 až 10 let.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79212" y="1390149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57819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2"/>
    </mc:Choice>
    <mc:Fallback xmlns="">
      <p:transition spd="slow" advTm="6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995392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u nás čápi hnízdí?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přečkávají zimu?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přilétají ze svých zimovišť?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se stará o mláďata?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se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loví svou kořist?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odlétají pryč?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1669450"/>
            <a:ext cx="324036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Na střechách či na komínech.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8264" y="2240035"/>
            <a:ext cx="129614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V Africe.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08204" y="2800061"/>
            <a:ext cx="187220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jaře v březnu.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3429000"/>
            <a:ext cx="20882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Oba rodiče.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4005064"/>
            <a:ext cx="367240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Loví převážně žáby a hraboše.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08204" y="4581128"/>
            <a:ext cx="183620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Za chůze.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5229200"/>
            <a:ext cx="302433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Na podzim v září.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7991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25"/>
    </mc:Choice>
    <mc:Fallback xmlns="">
      <p:transition spd="slow" advTm="15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2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7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Obrázek č. 1 -  </a:t>
            </a:r>
            <a:r>
              <a:rPr lang="cs-CZ" sz="1600" dirty="0"/>
              <a:t>RYBA, Dominik. </a:t>
            </a:r>
            <a:r>
              <a:rPr lang="cs-CZ" sz="1600" i="1" dirty="0"/>
              <a:t>wikipedia.cz</a:t>
            </a:r>
            <a:r>
              <a:rPr lang="cs-CZ" sz="1600" dirty="0"/>
              <a:t> [online]. [cit. 4.10.2012]. Dostupný na WWW: &lt;http://cs.wikipedia.org/wiki/Soubor:White_Stork_%28Ciconia_ciconia%29.jpg&gt;.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Obrázek č. 2 -  PAN</a:t>
            </a:r>
            <a:r>
              <a:rPr lang="cs-CZ" sz="1600" dirty="0"/>
              <a:t>, </a:t>
            </a:r>
            <a:r>
              <a:rPr lang="cs-CZ" sz="1600" dirty="0" err="1"/>
              <a:t>Nat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4.10.2012]. Dostupný na WWW: &lt;http://</a:t>
            </a:r>
            <a:r>
              <a:rPr lang="cs-CZ" sz="1600" dirty="0" smtClean="0"/>
              <a:t>cs.wikipedia.org/wiki/</a:t>
            </a:r>
            <a:r>
              <a:rPr lang="cs-CZ" sz="1600" dirty="0" err="1" smtClean="0"/>
              <a:t>Soubor:Ooievaar_met_publiek_in_het_Zwin.JPG</a:t>
            </a:r>
            <a:r>
              <a:rPr lang="cs-CZ" sz="1600" dirty="0"/>
              <a:t>&gt;.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Obrázek č. 3 -  www.Office.Microsoft..</a:t>
            </a:r>
            <a:r>
              <a:rPr lang="cs-CZ" sz="1600" dirty="0" err="1" smtClean="0"/>
              <a:t>cz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4132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149</TotalTime>
  <Words>336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 anotace:</vt:lpstr>
      <vt:lpstr>      Čáp bílý</vt:lpstr>
      <vt:lpstr> jak žijí ?</vt:lpstr>
      <vt:lpstr> čím se živí ?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24</cp:revision>
  <dcterms:created xsi:type="dcterms:W3CDTF">2012-10-04T14:27:28Z</dcterms:created>
  <dcterms:modified xsi:type="dcterms:W3CDTF">2013-02-04T14:27:43Z</dcterms:modified>
</cp:coreProperties>
</file>