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57" r:id="rId4"/>
    <p:sldId id="258" r:id="rId5"/>
    <p:sldId id="262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40813F-E2D0-4F17-880B-E741E5D7DD6D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941C25C-607B-4C23-9888-96CFFC2746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40813F-E2D0-4F17-880B-E741E5D7DD6D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941C25C-607B-4C23-9888-96CFFC2746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40813F-E2D0-4F17-880B-E741E5D7DD6D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1C25C-607B-4C23-9888-96CFFC27465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40813F-E2D0-4F17-880B-E741E5D7DD6D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1C25C-607B-4C23-9888-96CFFC2746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40813F-E2D0-4F17-880B-E741E5D7DD6D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941C25C-607B-4C23-9888-96CFFC27465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40813F-E2D0-4F17-880B-E741E5D7DD6D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1C25C-607B-4C23-9888-96CFFC2746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40813F-E2D0-4F17-880B-E741E5D7DD6D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1C25C-607B-4C23-9888-96CFFC2746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40813F-E2D0-4F17-880B-E741E5D7DD6D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1C25C-607B-4C23-9888-96CFFC2746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40813F-E2D0-4F17-880B-E741E5D7DD6D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1C25C-607B-4C23-9888-96CFFC27465A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40813F-E2D0-4F17-880B-E741E5D7DD6D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1C25C-607B-4C23-9888-96CFFC2746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40813F-E2D0-4F17-880B-E741E5D7DD6D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1C25C-607B-4C23-9888-96CFFC2746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B40813F-E2D0-4F17-880B-E741E5D7DD6D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941C25C-607B-4C23-9888-96CFFC27465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youtube.com/watch?feature=endscreen&amp;v=BeV6A8I2oOU&amp;NR=1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79912" y="188640"/>
            <a:ext cx="5211688" cy="899229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/>
              <a:t>Škola: 		Základní škola a Mateřská škola, </a:t>
            </a:r>
            <a:r>
              <a:rPr lang="cs-CZ" sz="2800" dirty="0" smtClean="0"/>
              <a:t>				Kostelní </a:t>
            </a:r>
            <a:r>
              <a:rPr lang="cs-CZ" sz="2800" dirty="0"/>
              <a:t>560, </a:t>
            </a:r>
            <a:r>
              <a:rPr lang="cs-CZ" sz="2800" dirty="0" smtClean="0"/>
              <a:t>Svoboda </a:t>
            </a:r>
            <a:r>
              <a:rPr lang="cs-CZ" sz="2800" dirty="0"/>
              <a:t>n. </a:t>
            </a:r>
            <a:r>
              <a:rPr lang="cs-CZ" sz="2800" dirty="0" smtClean="0"/>
              <a:t>Úpou, </a:t>
            </a:r>
          </a:p>
          <a:p>
            <a:pPr marL="0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		okres Trutnov </a:t>
            </a:r>
            <a:endParaRPr lang="cs-CZ" sz="2800" dirty="0"/>
          </a:p>
          <a:p>
            <a:r>
              <a:rPr lang="cs-CZ" sz="2800" dirty="0"/>
              <a:t>Autor: 		Mgr. Hana </a:t>
            </a:r>
            <a:r>
              <a:rPr lang="cs-CZ" sz="2800" dirty="0" err="1" smtClean="0"/>
              <a:t>Klomínská</a:t>
            </a:r>
            <a:endParaRPr lang="cs-CZ" sz="2800" dirty="0" smtClean="0"/>
          </a:p>
          <a:p>
            <a:r>
              <a:rPr lang="cs-CZ" sz="2800" dirty="0"/>
              <a:t>Datum:  		září 2012 </a:t>
            </a:r>
          </a:p>
          <a:p>
            <a:r>
              <a:rPr lang="cs-CZ" sz="2800" dirty="0"/>
              <a:t>Název: 		</a:t>
            </a:r>
            <a:r>
              <a:rPr lang="cs-CZ" sz="2800" smtClean="0"/>
              <a:t>VY_12_INOVACE_1.2.1 PRV1,2_9</a:t>
            </a:r>
            <a:endParaRPr lang="cs-CZ" sz="2800" dirty="0" smtClean="0"/>
          </a:p>
          <a:p>
            <a:r>
              <a:rPr lang="cs-CZ" sz="2800" dirty="0" smtClean="0"/>
              <a:t>Téma:		Prase divoké</a:t>
            </a:r>
          </a:p>
          <a:p>
            <a:r>
              <a:rPr lang="cs-CZ" sz="2800" dirty="0" smtClean="0"/>
              <a:t>Ročník:		1. a 2.</a:t>
            </a:r>
          </a:p>
          <a:p>
            <a:r>
              <a:rPr lang="cs-CZ" sz="2800" dirty="0"/>
              <a:t>Číslo projektu:	</a:t>
            </a:r>
            <a:r>
              <a:rPr lang="cs-CZ" sz="2800" dirty="0" smtClean="0"/>
              <a:t>CZ.1.07/1.4.00/21.3068</a:t>
            </a:r>
            <a:endParaRPr lang="cs-CZ" sz="2800" dirty="0"/>
          </a:p>
          <a:p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91880" y="4653136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6" name="Zástupný symbol pro obsah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151763"/>
            <a:ext cx="5270303" cy="972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392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</a:t>
            </a:r>
            <a:r>
              <a:rPr lang="cs-CZ" sz="2400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083624" cy="4525963"/>
          </a:xfrm>
        </p:spPr>
        <p:txBody>
          <a:bodyPr>
            <a:normAutofit/>
          </a:bodyPr>
          <a:lstStyle/>
          <a:p>
            <a:pPr algn="just"/>
            <a:r>
              <a:rPr lang="cs-CZ" sz="2400" dirty="0"/>
              <a:t>Materiál slouží k procvičování čtení s porozuměním v hodinách prvouky ve </a:t>
            </a:r>
            <a:r>
              <a:rPr lang="cs-CZ" sz="2400" dirty="0" smtClean="0"/>
              <a:t>věku 6 až 8 let. </a:t>
            </a:r>
            <a:r>
              <a:rPr lang="cs-CZ" sz="2400" dirty="0"/>
              <a:t>Lze ho využít jako motivační, výkladový nebo opakovací. Je určen pro práci na interaktivní tabuli nebo na folii. 	</a:t>
            </a:r>
            <a:endParaRPr lang="cs-CZ" sz="2400" dirty="0" smtClean="0"/>
          </a:p>
          <a:p>
            <a:pPr algn="just"/>
            <a:endParaRPr lang="cs-CZ" sz="2400" dirty="0"/>
          </a:p>
          <a:p>
            <a:pPr algn="just"/>
            <a:r>
              <a:rPr lang="cs-CZ" sz="2400" dirty="0"/>
              <a:t>Vytvořeno jako DUM do předmětu prvouka. Slouží jako doplněk k výuce o volně žijících zvířatech prostřednictvím vlastního čtení. 			</a:t>
            </a:r>
          </a:p>
          <a:p>
            <a:pPr marL="0" indent="0" algn="just">
              <a:buNone/>
            </a:pPr>
            <a:r>
              <a:rPr lang="cs-CZ" sz="2400" dirty="0"/>
              <a:t>		</a:t>
            </a:r>
          </a:p>
        </p:txBody>
      </p:sp>
    </p:spTree>
    <p:extLst>
      <p:ext uri="{BB962C8B-B14F-4D97-AF65-F5344CB8AC3E}">
        <p14:creationId xmlns:p14="http://schemas.microsoft.com/office/powerpoint/2010/main" val="2770721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prase divoké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1700808"/>
            <a:ext cx="4491608" cy="3096344"/>
          </a:xfrm>
        </p:spPr>
      </p:pic>
      <p:sp>
        <p:nvSpPr>
          <p:cNvPr id="5" name="TextovéPole 4"/>
          <p:cNvSpPr txBox="1"/>
          <p:nvPr/>
        </p:nvSpPr>
        <p:spPr>
          <a:xfrm>
            <a:off x="4355976" y="5402743"/>
            <a:ext cx="4392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Prase divoké v oblíbené bahenní koupeli.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1700808"/>
            <a:ext cx="3528392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Divoká prasata žijí ve skupinách asi po 20 kusech. Mají skvělý sluch a čich. Pohybují se ve starých listnatých lesích s možností bahenních koupelí. Ve dne odpočívají. Večer a v noci hledají potravu. Na jejich jídelníčku jsou kořínky, bobule, lesní plody, hmyz i mršiny. Jsou to všežravci. Na svých výpravách za potravou často rozrývají půdu.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740352" y="4797151"/>
            <a:ext cx="11521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        obr. 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890637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Jak žijí ?</a:t>
            </a:r>
            <a:endParaRPr lang="cs-CZ" dirty="0"/>
          </a:p>
        </p:txBody>
      </p:sp>
      <p:pic>
        <p:nvPicPr>
          <p:cNvPr id="4" name="Zástupný symbol pro obsah 3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44824"/>
            <a:ext cx="3835400" cy="3240360"/>
          </a:xfrm>
        </p:spPr>
      </p:pic>
      <p:sp>
        <p:nvSpPr>
          <p:cNvPr id="5" name="TextovéPole 4"/>
          <p:cNvSpPr txBox="1"/>
          <p:nvPr/>
        </p:nvSpPr>
        <p:spPr>
          <a:xfrm>
            <a:off x="4860032" y="1700808"/>
            <a:ext cx="360040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Samec se nazývá kanec, samice bachyně a mláďata selata. Bachyně s houfem mláďat bývá velmi nebezpečná. Dokáže divoce zaútočit jsou-li selata v nebezpečí. Selata poznáme podle hnědobílých pruhů na hřbetě. Dospělí mají hnědočerné štětiny a nápadné nahoru zahnuté nebezpečné špičáky. Pouze staří samci žijí samotářsky.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1311" y="5581388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Ve dne odpočívají.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157028" y="5085183"/>
            <a:ext cx="11521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         obr. 2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306360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	</a:t>
            </a:r>
            <a:r>
              <a:rPr lang="cs-CZ" dirty="0" smtClean="0"/>
              <a:t>	buk lesní a dub letní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484784"/>
            <a:ext cx="3240360" cy="4525962"/>
          </a:xfr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7507" y="1484784"/>
            <a:ext cx="3414587" cy="446449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699792" y="5949280"/>
            <a:ext cx="13681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            obr. 3</a:t>
            </a:r>
            <a:endParaRPr lang="cs-CZ" sz="1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120481" y="5884622"/>
            <a:ext cx="131981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          obr. 4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691808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5851376" cy="4525963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Kde žije prase divoké?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Můžeme ho potkat v lese?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Jak se nazývá samec?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Jak říkáme samicím a mláďatům?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Čím se živí?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Jsou to masožravci, hmyzožravci,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</a:t>
            </a:r>
            <a:r>
              <a:rPr lang="cs-CZ" sz="2800" dirty="0" smtClean="0"/>
              <a:t> všežravci </a:t>
            </a:r>
            <a:r>
              <a:rPr lang="cs-CZ" sz="2800" dirty="0" smtClean="0"/>
              <a:t>nebo </a:t>
            </a:r>
            <a:r>
              <a:rPr lang="cs-CZ" sz="2800" dirty="0" smtClean="0"/>
              <a:t>býložravci?</a:t>
            </a: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      Je </a:t>
            </a:r>
            <a:r>
              <a:rPr lang="cs-CZ" sz="2800" dirty="0" smtClean="0"/>
              <a:t>to nebezpečné zvíře?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220072" y="1556792"/>
            <a:ext cx="3456384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Ve starých listnatých lesích.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72200" y="2132856"/>
            <a:ext cx="2304256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    Ve dne ne.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164288" y="2708920"/>
            <a:ext cx="151216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Kanec.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56176" y="3212976"/>
            <a:ext cx="2520280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Bachyně a selata.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03848" y="3749127"/>
            <a:ext cx="547260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Žere  kořínky, lesní plody, bobule, hmyz i mršiny.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372200" y="4540308"/>
            <a:ext cx="2304256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Všežravci.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860032" y="5301208"/>
            <a:ext cx="3816424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Ano. Především samice s mláďaty.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9377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9" dur="2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4" dur="2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9" dur="2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  <p:bldP spid="6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	</a:t>
            </a:r>
            <a:r>
              <a:rPr lang="cs-CZ" sz="2400" dirty="0" smtClean="0"/>
              <a:t>použitý materiál: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827166"/>
          </a:xfrm>
        </p:spPr>
        <p:txBody>
          <a:bodyPr>
            <a:normAutofit/>
          </a:bodyPr>
          <a:lstStyle/>
          <a:p>
            <a:r>
              <a:rPr lang="cs-CZ" sz="2000" dirty="0" smtClean="0"/>
              <a:t>Obrázek č. 1- </a:t>
            </a:r>
            <a:r>
              <a:rPr lang="cs-CZ" sz="1600" dirty="0"/>
              <a:t>BARTZ, Richard. </a:t>
            </a:r>
            <a:r>
              <a:rPr lang="cs-CZ" sz="1600" i="1" dirty="0"/>
              <a:t>wikipedie.cz</a:t>
            </a:r>
            <a:r>
              <a:rPr lang="cs-CZ" sz="1600" dirty="0"/>
              <a:t> [online]. [cit. 6.10.2012]. Dostupný na WWW: &lt;http://cs.wikipedia.org/wiki/Soubor:Wild_Boar_Habbitat_3.jpg&gt;.</a:t>
            </a:r>
          </a:p>
          <a:p>
            <a:endParaRPr lang="cs-CZ" sz="2000" dirty="0" smtClean="0"/>
          </a:p>
          <a:p>
            <a:r>
              <a:rPr lang="cs-CZ" sz="2000" dirty="0" smtClean="0"/>
              <a:t>Obrázek č. 2 - </a:t>
            </a:r>
            <a:r>
              <a:rPr lang="cs-CZ" sz="1600" dirty="0"/>
              <a:t>DF7II. </a:t>
            </a:r>
            <a:r>
              <a:rPr lang="cs-CZ" sz="1600" i="1" dirty="0"/>
              <a:t>http://cs.wikipedia.org/wiki/Prase_divok%C3%A9</a:t>
            </a:r>
            <a:r>
              <a:rPr lang="cs-CZ" sz="1600" dirty="0"/>
              <a:t> [online]. [cit. 6.10.2012]. </a:t>
            </a:r>
            <a:r>
              <a:rPr lang="cs-CZ" sz="1600" dirty="0" smtClean="0"/>
              <a:t>Dostupný </a:t>
            </a:r>
            <a:r>
              <a:rPr lang="cs-CZ" sz="1600" dirty="0"/>
              <a:t>na WWW</a:t>
            </a:r>
            <a:r>
              <a:rPr lang="cs-CZ" sz="1600" dirty="0" smtClean="0"/>
              <a:t>: &lt;</a:t>
            </a:r>
            <a:r>
              <a:rPr lang="cs-CZ" sz="1600" dirty="0"/>
              <a:t>http://upload.wikimedia.org/</a:t>
            </a:r>
            <a:r>
              <a:rPr lang="cs-CZ" sz="1600" dirty="0" err="1"/>
              <a:t>wikipedia</a:t>
            </a:r>
            <a:r>
              <a:rPr lang="cs-CZ" sz="1600" dirty="0"/>
              <a:t>/</a:t>
            </a:r>
            <a:r>
              <a:rPr lang="cs-CZ" sz="1600" dirty="0" err="1"/>
              <a:t>commons</a:t>
            </a:r>
            <a:r>
              <a:rPr lang="cs-CZ" sz="1600" dirty="0"/>
              <a:t>/4/44/Frischlinge_mit_Bachen.jpg</a:t>
            </a:r>
            <a:r>
              <a:rPr lang="cs-CZ" sz="1600" dirty="0" smtClean="0"/>
              <a:t>&gt;.</a:t>
            </a:r>
          </a:p>
          <a:p>
            <a:endParaRPr lang="cs-CZ" sz="1600" dirty="0" smtClean="0"/>
          </a:p>
          <a:p>
            <a:r>
              <a:rPr lang="cs-CZ" sz="2000" dirty="0" smtClean="0"/>
              <a:t>Obrázek č. 3 - </a:t>
            </a:r>
            <a:r>
              <a:rPr lang="cs-CZ" sz="1600" dirty="0"/>
              <a:t>STUEBER, Kurt </a:t>
            </a:r>
            <a:r>
              <a:rPr lang="cs-CZ" sz="1600" dirty="0" err="1"/>
              <a:t>Stueber</a:t>
            </a:r>
            <a:r>
              <a:rPr lang="cs-CZ" sz="1600" dirty="0"/>
              <a:t>. 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[cit. 7.10.2012]. Dostupný na WWW: &lt;http://cs.wikipedia.org/wiki/Soubor:Illustration_Fagus_sylvatica0.jpg</a:t>
            </a:r>
            <a:r>
              <a:rPr lang="cs-CZ" sz="1600" dirty="0" smtClean="0"/>
              <a:t>&gt;.</a:t>
            </a:r>
          </a:p>
          <a:p>
            <a:endParaRPr lang="cs-CZ" sz="1600" dirty="0"/>
          </a:p>
          <a:p>
            <a:r>
              <a:rPr lang="cs-CZ" sz="2000" dirty="0" smtClean="0"/>
              <a:t>Obrázek č. 4 - </a:t>
            </a:r>
            <a:r>
              <a:rPr lang="cs-CZ" sz="1600" dirty="0"/>
              <a:t>THOMÉ, Prof. Dr. Otto Wilhelm. 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[cit. 7.10.2012]. Dostupný na WWW: &lt;http://cs.wikipedia.org/wiki/Soubor:Illustration_Quercus_robur0.jpg&gt;.</a:t>
            </a:r>
          </a:p>
          <a:p>
            <a:endParaRPr lang="cs-CZ" sz="2000" dirty="0"/>
          </a:p>
          <a:p>
            <a:endParaRPr lang="cs-CZ" sz="1600" dirty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8420035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95</TotalTime>
  <Words>388</Words>
  <Application>Microsoft Office PowerPoint</Application>
  <PresentationFormat>Předvádění na obrazovce (4:3)</PresentationFormat>
  <Paragraphs>49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Prezentace aplikace PowerPoint</vt:lpstr>
      <vt:lpstr> anotace:</vt:lpstr>
      <vt:lpstr> prase divoké</vt:lpstr>
      <vt:lpstr> Jak žijí ?</vt:lpstr>
      <vt:lpstr>  buk lesní a dub letní</vt:lpstr>
      <vt:lpstr> otázky:</vt:lpstr>
      <vt:lpstr> použitý materiál: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Hana</cp:lastModifiedBy>
  <cp:revision>17</cp:revision>
  <dcterms:created xsi:type="dcterms:W3CDTF">2012-10-06T18:51:59Z</dcterms:created>
  <dcterms:modified xsi:type="dcterms:W3CDTF">2013-02-04T14:36:10Z</dcterms:modified>
</cp:coreProperties>
</file>