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3" r:id="rId3"/>
    <p:sldId id="258" r:id="rId4"/>
    <p:sldId id="259" r:id="rId5"/>
    <p:sldId id="260" r:id="rId6"/>
    <p:sldId id="262" r:id="rId7"/>
    <p:sldId id="261"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05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Nadpis 28"/>
          <p:cNvSpPr>
            <a:spLocks noGrp="1"/>
          </p:cNvSpPr>
          <p:nvPr>
            <p:ph type="ctrTitle"/>
          </p:nvPr>
        </p:nvSpPr>
        <p:spPr>
          <a:xfrm>
            <a:off x="381000" y="4853411"/>
            <a:ext cx="8458200" cy="1222375"/>
          </a:xfrm>
        </p:spPr>
        <p:txBody>
          <a:bodyPr anchor="t"/>
          <a:lstStyle/>
          <a:p>
            <a:r>
              <a:rPr kumimoji="0" lang="cs-CZ" smtClean="0"/>
              <a:t>Kliknutím lze upravit styl.</a:t>
            </a:r>
            <a:endParaRPr kumimoji="0"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16" name="Zástupný symbol pro datum 15"/>
          <p:cNvSpPr>
            <a:spLocks noGrp="1"/>
          </p:cNvSpPr>
          <p:nvPr>
            <p:ph type="dt" sz="half" idx="10"/>
          </p:nvPr>
        </p:nvSpPr>
        <p:spPr/>
        <p:txBody>
          <a:bodyPr/>
          <a:lstStyle/>
          <a:p>
            <a:fld id="{8944AE24-6F11-4936-985F-224BA43DEEA7}" type="datetimeFigureOut">
              <a:rPr lang="cs-CZ" smtClean="0"/>
              <a:t>4.2.2013</a:t>
            </a:fld>
            <a:endParaRPr lang="cs-CZ"/>
          </a:p>
        </p:txBody>
      </p:sp>
      <p:sp>
        <p:nvSpPr>
          <p:cNvPr id="2" name="Zástupný symbol pro zápatí 1"/>
          <p:cNvSpPr>
            <a:spLocks noGrp="1"/>
          </p:cNvSpPr>
          <p:nvPr>
            <p:ph type="ftr" sz="quarter" idx="11"/>
          </p:nvPr>
        </p:nvSpPr>
        <p:spPr/>
        <p:txBody>
          <a:bodyPr/>
          <a:lstStyle/>
          <a:p>
            <a:endParaRPr lang="cs-CZ"/>
          </a:p>
        </p:txBody>
      </p:sp>
      <p:sp>
        <p:nvSpPr>
          <p:cNvPr id="15" name="Zástupný symbol pro číslo snímku 14"/>
          <p:cNvSpPr>
            <a:spLocks noGrp="1"/>
          </p:cNvSpPr>
          <p:nvPr>
            <p:ph type="sldNum" sz="quarter" idx="12"/>
          </p:nvPr>
        </p:nvSpPr>
        <p:spPr>
          <a:xfrm>
            <a:off x="8229600" y="6473952"/>
            <a:ext cx="758952" cy="246888"/>
          </a:xfrm>
        </p:spPr>
        <p:txBody>
          <a:bodyPr/>
          <a:lstStyle/>
          <a:p>
            <a:fld id="{BC5031E8-2F12-4023-A533-D1955DC3D60B}"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kumimoji="0" lang="cs-CZ" smtClean="0"/>
              <a:t>Kliknutím lze upravit styl.</a:t>
            </a:r>
            <a:endParaRPr kumimoji="0" lang="en-US"/>
          </a:p>
        </p:txBody>
      </p:sp>
      <p:sp>
        <p:nvSpPr>
          <p:cNvPr id="27" name="Zástupný symbol pro obsah 26"/>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8944AE24-6F11-4936-985F-224BA43DEEA7}" type="datetimeFigureOut">
              <a:rPr lang="cs-CZ" smtClean="0"/>
              <a:t>4.2.2013</a:t>
            </a:fld>
            <a:endParaRPr lang="cs-CZ"/>
          </a:p>
        </p:txBody>
      </p:sp>
      <p:sp>
        <p:nvSpPr>
          <p:cNvPr id="19" name="Zástupný symbol pro zápatí 18"/>
          <p:cNvSpPr>
            <a:spLocks noGrp="1"/>
          </p:cNvSpPr>
          <p:nvPr>
            <p:ph type="ftr" sz="quarter" idx="11"/>
          </p:nvPr>
        </p:nvSpPr>
        <p:spPr>
          <a:xfrm>
            <a:off x="3581400" y="76200"/>
            <a:ext cx="2895600" cy="288925"/>
          </a:xfrm>
        </p:spPr>
        <p:txBody>
          <a:bodyPr/>
          <a:lstStyle/>
          <a:p>
            <a:endParaRPr lang="cs-CZ"/>
          </a:p>
        </p:txBody>
      </p:sp>
      <p:sp>
        <p:nvSpPr>
          <p:cNvPr id="16" name="Zástupný symbol pro číslo snímku 15"/>
          <p:cNvSpPr>
            <a:spLocks noGrp="1"/>
          </p:cNvSpPr>
          <p:nvPr>
            <p:ph type="sldNum" sz="quarter" idx="12"/>
          </p:nvPr>
        </p:nvSpPr>
        <p:spPr>
          <a:xfrm>
            <a:off x="8229600" y="6473952"/>
            <a:ext cx="758952" cy="246888"/>
          </a:xfrm>
        </p:spPr>
        <p:txBody>
          <a:bodyPr/>
          <a:lstStyle/>
          <a:p>
            <a:fld id="{BC5031E8-2F12-4023-A533-D1955DC3D60B}"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2"/>
      </p:bgRef>
    </p:bg>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19" name="Zástupný symbol pro datum 18"/>
          <p:cNvSpPr>
            <a:spLocks noGrp="1"/>
          </p:cNvSpPr>
          <p:nvPr>
            <p:ph type="dt" sz="half" idx="10"/>
          </p:nvPr>
        </p:nvSpPr>
        <p:spPr/>
        <p:txBody>
          <a:bodyPr/>
          <a:lstStyle/>
          <a:p>
            <a:fld id="{8944AE24-6F11-4936-985F-224BA43DEEA7}" type="datetimeFigureOut">
              <a:rPr lang="cs-CZ" smtClean="0"/>
              <a:t>4.2.2013</a:t>
            </a:fld>
            <a:endParaRPr lang="cs-CZ"/>
          </a:p>
        </p:txBody>
      </p:sp>
      <p:sp>
        <p:nvSpPr>
          <p:cNvPr id="11" name="Zástupný symbol pro zápatí 10"/>
          <p:cNvSpPr>
            <a:spLocks noGrp="1"/>
          </p:cNvSpPr>
          <p:nvPr>
            <p:ph type="ftr" sz="quarter" idx="11"/>
          </p:nvPr>
        </p:nvSpPr>
        <p:spPr/>
        <p:txBody>
          <a:bodyPr/>
          <a:lstStyle/>
          <a:p>
            <a:endParaRPr lang="cs-CZ"/>
          </a:p>
        </p:txBody>
      </p:sp>
      <p:sp>
        <p:nvSpPr>
          <p:cNvPr id="16" name="Zástupný symbol pro číslo snímku 15"/>
          <p:cNvSpPr>
            <a:spLocks noGrp="1"/>
          </p:cNvSpPr>
          <p:nvPr>
            <p:ph type="sldNum" sz="quarter" idx="12"/>
          </p:nvPr>
        </p:nvSpPr>
        <p:spPr/>
        <p:txBody>
          <a:bodyPr/>
          <a:lstStyle/>
          <a:p>
            <a:fld id="{BC5031E8-2F12-4023-A533-D1955DC3D60B}" type="slidenum">
              <a:rPr lang="cs-CZ" smtClean="0"/>
              <a:t>‹#›</a:t>
            </a:fld>
            <a:endParaRPr lang="cs-CZ"/>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kumimoji="0" lang="cs-CZ" smtClean="0"/>
              <a:t>Kliknutím lze upravit styl.</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kumimoji="0" lang="cs-CZ" smtClean="0"/>
              <a:t>Kliknutím lze upravit styl.</a:t>
            </a:r>
            <a:endParaRPr kumimoji="0"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0"/>
          </p:nvPr>
        </p:nvSpPr>
        <p:spPr/>
        <p:txBody>
          <a:bodyPr/>
          <a:lstStyle/>
          <a:p>
            <a:fld id="{8944AE24-6F11-4936-985F-224BA43DEEA7}" type="datetimeFigureOut">
              <a:rPr lang="cs-CZ" smtClean="0"/>
              <a:t>4.2.2013</a:t>
            </a:fld>
            <a:endParaRPr lang="cs-CZ"/>
          </a:p>
        </p:txBody>
      </p:sp>
      <p:sp>
        <p:nvSpPr>
          <p:cNvPr id="10" name="Zástupný symbol pro zápatí 9"/>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BC5031E8-2F12-4023-A533-D1955DC3D60B}"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9" name="Nadpis 28"/>
          <p:cNvSpPr>
            <a:spLocks noGrp="1"/>
          </p:cNvSpPr>
          <p:nvPr>
            <p:ph type="title"/>
          </p:nvPr>
        </p:nvSpPr>
        <p:spPr>
          <a:xfrm>
            <a:off x="304800" y="5410200"/>
            <a:ext cx="8610600" cy="882650"/>
          </a:xfrm>
        </p:spPr>
        <p:txBody>
          <a:bodyPr anchor="ctr"/>
          <a:lstStyle>
            <a:lvl1pPr>
              <a:defRPr/>
            </a:lvl1p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0"/>
          </p:nvPr>
        </p:nvSpPr>
        <p:spPr/>
        <p:txBody>
          <a:bodyPr/>
          <a:lstStyle/>
          <a:p>
            <a:fld id="{8944AE24-6F11-4936-985F-224BA43DEEA7}" type="datetimeFigureOut">
              <a:rPr lang="cs-CZ" smtClean="0"/>
              <a:t>4.2.2013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229600" y="6477000"/>
            <a:ext cx="762000" cy="246888"/>
          </a:xfrm>
        </p:spPr>
        <p:txBody>
          <a:bodyPr/>
          <a:lstStyle/>
          <a:p>
            <a:fld id="{BC5031E8-2F12-4023-A533-D1955DC3D60B}" type="slidenum">
              <a:rPr lang="cs-CZ" smtClean="0"/>
              <a:t>‹#›</a:t>
            </a:fld>
            <a:endParaRPr lang="cs-CZ"/>
          </a:p>
        </p:txBody>
      </p:sp>
      <p:sp>
        <p:nvSpPr>
          <p:cNvPr id="11" name="Přímá spojnice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kumimoji="0" lang="cs-CZ" smtClean="0"/>
              <a:t>Kliknutím lze upravit styl.</a:t>
            </a:r>
            <a:endParaRPr kumimoji="0" lang="en-US"/>
          </a:p>
        </p:txBody>
      </p:sp>
      <p:sp>
        <p:nvSpPr>
          <p:cNvPr id="12" name="Zástupný symbol pro datum 11"/>
          <p:cNvSpPr>
            <a:spLocks noGrp="1"/>
          </p:cNvSpPr>
          <p:nvPr>
            <p:ph type="dt" sz="half" idx="10"/>
          </p:nvPr>
        </p:nvSpPr>
        <p:spPr/>
        <p:txBody>
          <a:bodyPr/>
          <a:lstStyle/>
          <a:p>
            <a:fld id="{8944AE24-6F11-4936-985F-224BA43DEEA7}" type="datetimeFigureOut">
              <a:rPr lang="cs-CZ" smtClean="0"/>
              <a:t>4.2.2013</a:t>
            </a:fld>
            <a:endParaRPr lang="cs-CZ"/>
          </a:p>
        </p:txBody>
      </p:sp>
      <p:sp>
        <p:nvSpPr>
          <p:cNvPr id="21" name="Zástupný symbol pro zápatí 20"/>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C5031E8-2F12-4023-A533-D1955DC3D60B}"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8944AE24-6F11-4936-985F-224BA43DEEA7}" type="datetimeFigureOut">
              <a:rPr lang="cs-CZ" smtClean="0"/>
              <a:t>4.2.2013</a:t>
            </a:fld>
            <a:endParaRPr lang="cs-CZ"/>
          </a:p>
        </p:txBody>
      </p:sp>
      <p:sp>
        <p:nvSpPr>
          <p:cNvPr id="24" name="Zástupný symbol pro zápatí 23"/>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C5031E8-2F12-4023-A533-D1955DC3D60B}"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Přímá spojnice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Nadpis 11"/>
          <p:cNvSpPr>
            <a:spLocks noGrp="1"/>
          </p:cNvSpPr>
          <p:nvPr>
            <p:ph type="title"/>
          </p:nvPr>
        </p:nvSpPr>
        <p:spPr>
          <a:xfrm>
            <a:off x="457200" y="5486400"/>
            <a:ext cx="8458200" cy="520700"/>
          </a:xfrm>
        </p:spPr>
        <p:txBody>
          <a:bodyPr anchor="ctr"/>
          <a:lstStyle>
            <a:lvl1pPr algn="l">
              <a:buNone/>
              <a:defRPr sz="2000" b="1"/>
            </a:lvl1pPr>
          </a:lstStyle>
          <a:p>
            <a:r>
              <a:rPr kumimoji="0" lang="cs-CZ" smtClean="0"/>
              <a:t>Kliknutím lze upravit styl.</a:t>
            </a:r>
            <a:endParaRPr kumimoji="0"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8944AE24-6F11-4936-985F-224BA43DEEA7}" type="datetimeFigureOut">
              <a:rPr lang="cs-CZ" smtClean="0"/>
              <a:t>4.2.2013</a:t>
            </a:fld>
            <a:endParaRPr lang="cs-CZ"/>
          </a:p>
        </p:txBody>
      </p:sp>
      <p:sp>
        <p:nvSpPr>
          <p:cNvPr id="29" name="Zástupný symbol pro zápatí 28"/>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C5031E8-2F12-4023-A533-D1955DC3D60B}"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cs-CZ" smtClean="0"/>
              <a:t>Kliknutím na ikonu přidáte obrázek.</a:t>
            </a:r>
            <a:endParaRPr kumimoji="0" lang="en-US" dirty="0"/>
          </a:p>
        </p:txBody>
      </p:sp>
      <p:sp>
        <p:nvSpPr>
          <p:cNvPr id="7" name="Zástupný symbol pro datum 6"/>
          <p:cNvSpPr>
            <a:spLocks noGrp="1"/>
          </p:cNvSpPr>
          <p:nvPr>
            <p:ph type="dt" sz="half" idx="10"/>
          </p:nvPr>
        </p:nvSpPr>
        <p:spPr/>
        <p:txBody>
          <a:bodyPr/>
          <a:lstStyle/>
          <a:p>
            <a:fld id="{8944AE24-6F11-4936-985F-224BA43DEEA7}" type="datetimeFigureOut">
              <a:rPr lang="cs-CZ" smtClean="0"/>
              <a:t>4.2.2013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BC5031E8-2F12-4023-A533-D1955DC3D60B}" type="slidenum">
              <a:rPr lang="cs-CZ" smtClean="0"/>
              <a:t>‹#›</a:t>
            </a:fld>
            <a:endParaRPr lang="cs-CZ"/>
          </a:p>
        </p:txBody>
      </p:sp>
      <p:sp>
        <p:nvSpPr>
          <p:cNvPr id="17" name="Nadpis 16"/>
          <p:cNvSpPr>
            <a:spLocks noGrp="1"/>
          </p:cNvSpPr>
          <p:nvPr>
            <p:ph type="title"/>
          </p:nvPr>
        </p:nvSpPr>
        <p:spPr>
          <a:xfrm>
            <a:off x="381000" y="4993760"/>
            <a:ext cx="5867400" cy="522288"/>
          </a:xfrm>
        </p:spPr>
        <p:txBody>
          <a:bodyPr anchor="ctr"/>
          <a:lstStyle>
            <a:lvl1pPr algn="l">
              <a:buNone/>
              <a:defRPr sz="2000" b="1"/>
            </a:lvl1pPr>
          </a:lstStyle>
          <a:p>
            <a:r>
              <a:rPr kumimoji="0" lang="cs-CZ" smtClean="0"/>
              <a:t>Kliknutím lze upravit styl.</a:t>
            </a:r>
            <a:endParaRPr kumimoji="0"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944AE24-6F11-4936-985F-224BA43DEEA7}" type="datetimeFigureOut">
              <a:rPr lang="cs-CZ" smtClean="0"/>
              <a:t>4.2.2013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C5031E8-2F12-4023-A533-D1955DC3D60B}"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944AE24-6F11-4936-985F-224BA43DEEA7}" type="datetimeFigureOut">
              <a:rPr lang="cs-CZ" smtClean="0"/>
              <a:t>4.2.2013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C5031E8-2F12-4023-A533-D1955DC3D60B}"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Zástupný symbol pro text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8944AE24-6F11-4936-985F-224BA43DEEA7}" type="datetimeFigureOut">
              <a:rPr lang="cs-CZ" smtClean="0"/>
              <a:t>4.2.2013</a:t>
            </a:fld>
            <a:endParaRPr lang="cs-CZ"/>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cs-CZ"/>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BC5031E8-2F12-4023-A533-D1955DC3D60B}" type="slidenum">
              <a:rPr lang="cs-CZ" smtClean="0"/>
              <a:t>‹#›</a:t>
            </a:fld>
            <a:endParaRPr lang="cs-CZ"/>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kumimoji="0" lang="cs-CZ" smtClean="0"/>
              <a:t>Kliknutím lze upravit styl.</a:t>
            </a:r>
            <a:endParaRPr kumimoji="0" lang="en-US"/>
          </a:p>
        </p:txBody>
      </p:sp>
      <p:sp>
        <p:nvSpPr>
          <p:cNvPr id="9" name="Přímá spojnice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Přímá spojnice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youtube.com/watch?v=Yx7mtpUg6ps&amp;feature=related"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779912" y="223828"/>
            <a:ext cx="4851648" cy="838200"/>
          </a:xfrm>
        </p:spPr>
        <p:txBody>
          <a:bodyPr/>
          <a:lstStyle/>
          <a:p>
            <a:endParaRPr lang="cs-CZ" dirty="0"/>
          </a:p>
        </p:txBody>
      </p:sp>
      <p:sp>
        <p:nvSpPr>
          <p:cNvPr id="3" name="Zástupný symbol pro obsah 2"/>
          <p:cNvSpPr>
            <a:spLocks noGrp="1"/>
          </p:cNvSpPr>
          <p:nvPr>
            <p:ph idx="1"/>
          </p:nvPr>
        </p:nvSpPr>
        <p:spPr/>
        <p:txBody>
          <a:bodyPr>
            <a:normAutofit lnSpcReduction="10000"/>
          </a:bodyPr>
          <a:lstStyle/>
          <a:p>
            <a:r>
              <a:rPr lang="cs-CZ" sz="3000" dirty="0"/>
              <a:t>Škola: 		Základní škola a Mateřská škola, </a:t>
            </a:r>
            <a:r>
              <a:rPr lang="cs-CZ" sz="3000" dirty="0" smtClean="0"/>
              <a:t>				Kostelní 560,Svoboda </a:t>
            </a:r>
            <a:r>
              <a:rPr lang="cs-CZ" sz="3000" dirty="0"/>
              <a:t>n. Úpou, </a:t>
            </a:r>
            <a:r>
              <a:rPr lang="cs-CZ" sz="3000" dirty="0" smtClean="0"/>
              <a:t>				okres </a:t>
            </a:r>
            <a:r>
              <a:rPr lang="cs-CZ" sz="3000" dirty="0"/>
              <a:t>Trutnov </a:t>
            </a:r>
          </a:p>
          <a:p>
            <a:r>
              <a:rPr lang="cs-CZ" sz="3000" dirty="0"/>
              <a:t>Autor: 		Mgr. Hana </a:t>
            </a:r>
            <a:r>
              <a:rPr lang="cs-CZ" sz="3000" dirty="0" err="1"/>
              <a:t>Klomínská</a:t>
            </a:r>
            <a:endParaRPr lang="cs-CZ" sz="3000" dirty="0"/>
          </a:p>
          <a:p>
            <a:r>
              <a:rPr lang="cs-CZ" sz="3000" dirty="0"/>
              <a:t>Datum:  		</a:t>
            </a:r>
            <a:r>
              <a:rPr lang="cs-CZ" sz="3000" dirty="0" smtClean="0"/>
              <a:t>říjen </a:t>
            </a:r>
            <a:r>
              <a:rPr lang="cs-CZ" sz="3000" dirty="0"/>
              <a:t>2012 </a:t>
            </a:r>
          </a:p>
          <a:p>
            <a:r>
              <a:rPr lang="cs-CZ" sz="3000" dirty="0"/>
              <a:t>Název: 		VY_12_INOVACE_1.2.1 </a:t>
            </a:r>
            <a:r>
              <a:rPr lang="cs-CZ" sz="3000" dirty="0" smtClean="0"/>
              <a:t>PRV1,2_12</a:t>
            </a:r>
            <a:endParaRPr lang="cs-CZ" sz="3000" dirty="0"/>
          </a:p>
          <a:p>
            <a:r>
              <a:rPr lang="cs-CZ" sz="3000" dirty="0"/>
              <a:t>Téma</a:t>
            </a:r>
            <a:r>
              <a:rPr lang="cs-CZ" sz="3000" dirty="0" smtClean="0"/>
              <a:t>:		Husa velká</a:t>
            </a:r>
          </a:p>
          <a:p>
            <a:r>
              <a:rPr lang="cs-CZ" sz="3000" dirty="0" smtClean="0"/>
              <a:t>Ročník</a:t>
            </a:r>
            <a:r>
              <a:rPr lang="cs-CZ" sz="3000" dirty="0"/>
              <a:t>:		</a:t>
            </a:r>
            <a:r>
              <a:rPr lang="cs-CZ" sz="3000" dirty="0" smtClean="0"/>
              <a:t>1. a 2.</a:t>
            </a:r>
            <a:endParaRPr lang="cs-CZ" sz="3000" dirty="0"/>
          </a:p>
          <a:p>
            <a:r>
              <a:rPr lang="cs-CZ" sz="3000" dirty="0"/>
              <a:t>Číslo projektu:	CZ.1.07/1.4.00/21.3068</a:t>
            </a:r>
          </a:p>
          <a:p>
            <a:endParaRPr lang="cs-CZ" dirty="0"/>
          </a:p>
          <a:p>
            <a:endParaRPr lang="cs-CZ" dirty="0"/>
          </a:p>
        </p:txBody>
      </p:sp>
      <p:pic>
        <p:nvPicPr>
          <p:cNvPr id="5" name="Zástupný symbol pro obsah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79712" y="116632"/>
            <a:ext cx="5387412" cy="972979"/>
          </a:xfrm>
          <a:prstGeom prst="rect">
            <a:avLst/>
          </a:prstGeom>
        </p:spPr>
      </p:pic>
    </p:spTree>
    <p:extLst>
      <p:ext uri="{BB962C8B-B14F-4D97-AF65-F5344CB8AC3E}">
        <p14:creationId xmlns:p14="http://schemas.microsoft.com/office/powerpoint/2010/main" val="400087408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400" smtClean="0"/>
              <a:t>	anotace:</a:t>
            </a:r>
            <a:endParaRPr lang="cs-CZ" sz="2400"/>
          </a:p>
        </p:txBody>
      </p:sp>
      <p:sp>
        <p:nvSpPr>
          <p:cNvPr id="3" name="Zástupný symbol pro obsah 2"/>
          <p:cNvSpPr>
            <a:spLocks noGrp="1"/>
          </p:cNvSpPr>
          <p:nvPr>
            <p:ph idx="1"/>
          </p:nvPr>
        </p:nvSpPr>
        <p:spPr>
          <a:xfrm>
            <a:off x="304800" y="1554162"/>
            <a:ext cx="8443664" cy="4525963"/>
          </a:xfrm>
        </p:spPr>
        <p:txBody>
          <a:bodyPr>
            <a:normAutofit/>
          </a:bodyPr>
          <a:lstStyle/>
          <a:p>
            <a:pPr algn="just"/>
            <a:r>
              <a:rPr lang="cs-CZ" sz="2400" dirty="0"/>
              <a:t>Materiál slouží k procvičování čtení s porozuměním v hodinách prvouky ve </a:t>
            </a:r>
            <a:r>
              <a:rPr lang="cs-CZ" sz="2400" dirty="0" smtClean="0"/>
              <a:t>věku 6 až 8 let. </a:t>
            </a:r>
            <a:r>
              <a:rPr lang="cs-CZ" sz="2400" dirty="0"/>
              <a:t>Lze ho využít jako motivační, výkladový nebo opakovací. Je určen pro práci na interaktivní tabuli nebo na folii. 	</a:t>
            </a:r>
            <a:endParaRPr lang="cs-CZ" sz="2400" dirty="0" smtClean="0"/>
          </a:p>
          <a:p>
            <a:pPr algn="just"/>
            <a:endParaRPr lang="cs-CZ" sz="2400" dirty="0"/>
          </a:p>
          <a:p>
            <a:pPr algn="just"/>
            <a:r>
              <a:rPr lang="cs-CZ" sz="2400" dirty="0"/>
              <a:t>Vytvořeno jako DUM do předmětu prvouka. Slouží jako doplněk k výuce o volně žijících zvířatech prostřednictvím vlastního čtení. 			</a:t>
            </a:r>
          </a:p>
          <a:p>
            <a:pPr marL="0" indent="0" algn="just">
              <a:buNone/>
            </a:pPr>
            <a:r>
              <a:rPr lang="cs-CZ" sz="2400" dirty="0"/>
              <a:t>		</a:t>
            </a:r>
          </a:p>
        </p:txBody>
      </p:sp>
    </p:spTree>
    <p:extLst>
      <p:ext uri="{BB962C8B-B14F-4D97-AF65-F5344CB8AC3E}">
        <p14:creationId xmlns:p14="http://schemas.microsoft.com/office/powerpoint/2010/main" val="21323627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husa velká</a:t>
            </a:r>
            <a:endParaRPr lang="cs-CZ" dirty="0"/>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158456" y="1554163"/>
            <a:ext cx="4525962" cy="4525962"/>
          </a:xfrm>
        </p:spPr>
      </p:pic>
      <p:sp>
        <p:nvSpPr>
          <p:cNvPr id="5" name="TextovéPole 4"/>
          <p:cNvSpPr txBox="1"/>
          <p:nvPr/>
        </p:nvSpPr>
        <p:spPr>
          <a:xfrm>
            <a:off x="611560" y="1628800"/>
            <a:ext cx="3240360" cy="4154984"/>
          </a:xfrm>
          <a:prstGeom prst="rect">
            <a:avLst/>
          </a:prstGeom>
          <a:noFill/>
        </p:spPr>
        <p:txBody>
          <a:bodyPr wrap="square" rtlCol="0">
            <a:spAutoFit/>
          </a:bodyPr>
          <a:lstStyle/>
          <a:p>
            <a:pPr algn="ctr"/>
            <a:r>
              <a:rPr lang="cs-CZ" sz="2400" dirty="0" smtClean="0"/>
              <a:t>Husa velká patří mezi stěhovavé vodní ptáky. Vodní proto, že žije na březích jezer nebo rybníků. Přilétají z teplých krajin v březnu. Hnízda si staví v hustém rákosovém porostu rybníků. Starší páry se vrací do hnízd z minulých let.</a:t>
            </a:r>
            <a:endParaRPr lang="cs-CZ" sz="2400" dirty="0"/>
          </a:p>
        </p:txBody>
      </p:sp>
      <p:sp>
        <p:nvSpPr>
          <p:cNvPr id="3" name="TextovéPole 2"/>
          <p:cNvSpPr txBox="1"/>
          <p:nvPr/>
        </p:nvSpPr>
        <p:spPr>
          <a:xfrm>
            <a:off x="3203848" y="5783784"/>
            <a:ext cx="1008112" cy="307777"/>
          </a:xfrm>
          <a:prstGeom prst="rect">
            <a:avLst/>
          </a:prstGeom>
          <a:noFill/>
        </p:spPr>
        <p:txBody>
          <a:bodyPr wrap="square" rtlCol="0">
            <a:spAutoFit/>
          </a:bodyPr>
          <a:lstStyle/>
          <a:p>
            <a:r>
              <a:rPr lang="cs-CZ" sz="1400" dirty="0" smtClean="0"/>
              <a:t>        obr. 1</a:t>
            </a:r>
            <a:endParaRPr lang="cs-CZ" sz="1400" dirty="0"/>
          </a:p>
        </p:txBody>
      </p:sp>
    </p:spTree>
    <p:extLst>
      <p:ext uri="{BB962C8B-B14F-4D97-AF65-F5344CB8AC3E}">
        <p14:creationId xmlns:p14="http://schemas.microsoft.com/office/powerpoint/2010/main" val="167055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692696"/>
            <a:ext cx="8614792" cy="792088"/>
          </a:xfrm>
        </p:spPr>
        <p:txBody>
          <a:bodyPr>
            <a:normAutofit fontScale="90000"/>
          </a:bodyPr>
          <a:lstStyle/>
          <a:p>
            <a:r>
              <a:rPr lang="cs-CZ" dirty="0" smtClean="0"/>
              <a:t>	</a:t>
            </a:r>
            <a:r>
              <a:rPr lang="cs-CZ" sz="4000" dirty="0" smtClean="0"/>
              <a:t>jak žijí?</a:t>
            </a:r>
            <a:br>
              <a:rPr lang="cs-CZ" sz="4000" dirty="0" smtClean="0"/>
            </a:br>
            <a:endParaRPr lang="cs-CZ" sz="4000" dirty="0"/>
          </a:p>
        </p:txBody>
      </p:sp>
      <p:pic>
        <p:nvPicPr>
          <p:cNvPr id="3" name="Zástupný symbol pro obsah 2"/>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11560" y="1949291"/>
            <a:ext cx="3744416" cy="3514001"/>
          </a:xfrm>
        </p:spPr>
      </p:pic>
      <p:sp>
        <p:nvSpPr>
          <p:cNvPr id="4" name="TextovéPole 3"/>
          <p:cNvSpPr txBox="1"/>
          <p:nvPr/>
        </p:nvSpPr>
        <p:spPr>
          <a:xfrm>
            <a:off x="4860032" y="1628800"/>
            <a:ext cx="3744416" cy="4154984"/>
          </a:xfrm>
          <a:prstGeom prst="rect">
            <a:avLst/>
          </a:prstGeom>
          <a:noFill/>
        </p:spPr>
        <p:txBody>
          <a:bodyPr wrap="square" rtlCol="0">
            <a:spAutoFit/>
          </a:bodyPr>
          <a:lstStyle/>
          <a:p>
            <a:pPr algn="ctr"/>
            <a:r>
              <a:rPr lang="cs-CZ" sz="2400" dirty="0" smtClean="0"/>
              <a:t>Husy mají dlouhý ohebný krk a vroubkovaný okraj zobáku. Jejich nohy jsou krátké. Mezi prsty mají plovací blány. Ve vodě jim slouží jako vesla. Překážejí však při chůzi po souši. Mnoho času tráví husy tím, že si zobákem čistí a mastí peří. Takto ošetřené peří zabraňuje promáčení.</a:t>
            </a:r>
            <a:endParaRPr lang="cs-CZ" sz="2400" dirty="0"/>
          </a:p>
        </p:txBody>
      </p:sp>
      <p:sp>
        <p:nvSpPr>
          <p:cNvPr id="6" name="TextovéPole 5"/>
          <p:cNvSpPr txBox="1"/>
          <p:nvPr/>
        </p:nvSpPr>
        <p:spPr>
          <a:xfrm>
            <a:off x="3419872" y="5476007"/>
            <a:ext cx="1224136" cy="307777"/>
          </a:xfrm>
          <a:prstGeom prst="rect">
            <a:avLst/>
          </a:prstGeom>
          <a:noFill/>
        </p:spPr>
        <p:txBody>
          <a:bodyPr wrap="square" rtlCol="0">
            <a:spAutoFit/>
          </a:bodyPr>
          <a:lstStyle/>
          <a:p>
            <a:r>
              <a:rPr lang="cs-CZ" sz="1400" dirty="0" smtClean="0"/>
              <a:t>       obr. 2</a:t>
            </a:r>
            <a:endParaRPr lang="cs-CZ" sz="1400" dirty="0"/>
          </a:p>
        </p:txBody>
      </p:sp>
    </p:spTree>
    <p:extLst>
      <p:ext uri="{BB962C8B-B14F-4D97-AF65-F5344CB8AC3E}">
        <p14:creationId xmlns:p14="http://schemas.microsoft.com/office/powerpoint/2010/main" val="1602156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jak pečují o housata a čím se živí?</a:t>
            </a:r>
            <a:endParaRPr lang="cs-CZ" dirty="0"/>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072964" y="1680182"/>
            <a:ext cx="3240360" cy="1460786"/>
          </a:xfrm>
        </p:spPr>
      </p:pic>
      <p:sp>
        <p:nvSpPr>
          <p:cNvPr id="5" name="TextovéPole 4"/>
          <p:cNvSpPr txBox="1"/>
          <p:nvPr/>
        </p:nvSpPr>
        <p:spPr>
          <a:xfrm>
            <a:off x="5072964" y="1689123"/>
            <a:ext cx="3384376" cy="338554"/>
          </a:xfrm>
          <a:prstGeom prst="rect">
            <a:avLst/>
          </a:prstGeom>
          <a:noFill/>
        </p:spPr>
        <p:txBody>
          <a:bodyPr wrap="square" rtlCol="0">
            <a:spAutoFit/>
          </a:bodyPr>
          <a:lstStyle/>
          <a:p>
            <a:r>
              <a:rPr lang="cs-CZ" sz="1600" dirty="0" smtClean="0"/>
              <a:t>Letící hejno hus ve tvaru písmene V. </a:t>
            </a:r>
            <a:endParaRPr lang="cs-CZ" sz="1600" dirty="0"/>
          </a:p>
        </p:txBody>
      </p:sp>
      <p:sp>
        <p:nvSpPr>
          <p:cNvPr id="6" name="TextovéPole 5"/>
          <p:cNvSpPr txBox="1"/>
          <p:nvPr/>
        </p:nvSpPr>
        <p:spPr>
          <a:xfrm>
            <a:off x="755576" y="1689123"/>
            <a:ext cx="3816424" cy="3785652"/>
          </a:xfrm>
          <a:prstGeom prst="rect">
            <a:avLst/>
          </a:prstGeom>
          <a:noFill/>
        </p:spPr>
        <p:txBody>
          <a:bodyPr wrap="square" rtlCol="0">
            <a:spAutoFit/>
          </a:bodyPr>
          <a:lstStyle/>
          <a:p>
            <a:pPr algn="ctr"/>
            <a:r>
              <a:rPr lang="cs-CZ" sz="2400" dirty="0" smtClean="0"/>
              <a:t>Husa se stará o vajíčka v hnízdě a houser je hlídá a chrání. Hned po vylíhnutí odvádí matka svá žlutá housata na pastvu.</a:t>
            </a:r>
            <a:r>
              <a:rPr lang="cs-CZ" sz="2400" dirty="0"/>
              <a:t> Husy se za potravou vydávají na pevnou zem</a:t>
            </a:r>
            <a:r>
              <a:rPr lang="cs-CZ" sz="2400" dirty="0" smtClean="0"/>
              <a:t>.</a:t>
            </a:r>
            <a:r>
              <a:rPr lang="cs-CZ" sz="2400" dirty="0"/>
              <a:t> Zobákem uštipují trávu a kořínky.</a:t>
            </a:r>
            <a:r>
              <a:rPr lang="cs-CZ" sz="2400" dirty="0" smtClean="0"/>
              <a:t> Jsou zajímaví tím, že chodí všichni v řadě za sebou. </a:t>
            </a:r>
            <a:endParaRPr lang="cs-CZ" sz="2400" dirty="0"/>
          </a:p>
        </p:txBody>
      </p:sp>
      <p:pic>
        <p:nvPicPr>
          <p:cNvPr id="9" name="Obrázek 8">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72964" y="3328157"/>
            <a:ext cx="3183184" cy="2236494"/>
          </a:xfrm>
          <a:prstGeom prst="rect">
            <a:avLst/>
          </a:prstGeom>
        </p:spPr>
      </p:pic>
      <p:sp>
        <p:nvSpPr>
          <p:cNvPr id="3" name="TextovéPole 2"/>
          <p:cNvSpPr txBox="1"/>
          <p:nvPr/>
        </p:nvSpPr>
        <p:spPr>
          <a:xfrm>
            <a:off x="5072964" y="2852936"/>
            <a:ext cx="1083212" cy="276999"/>
          </a:xfrm>
          <a:prstGeom prst="rect">
            <a:avLst/>
          </a:prstGeom>
          <a:noFill/>
        </p:spPr>
        <p:txBody>
          <a:bodyPr wrap="square" rtlCol="0">
            <a:spAutoFit/>
          </a:bodyPr>
          <a:lstStyle/>
          <a:p>
            <a:r>
              <a:rPr lang="cs-CZ" sz="1200" dirty="0" smtClean="0"/>
              <a:t>obr. 3</a:t>
            </a:r>
            <a:endParaRPr lang="cs-CZ" sz="1200" dirty="0"/>
          </a:p>
        </p:txBody>
      </p:sp>
      <p:sp>
        <p:nvSpPr>
          <p:cNvPr id="7" name="TextovéPole 6"/>
          <p:cNvSpPr txBox="1"/>
          <p:nvPr/>
        </p:nvSpPr>
        <p:spPr>
          <a:xfrm>
            <a:off x="7009998" y="5564651"/>
            <a:ext cx="1296144" cy="276999"/>
          </a:xfrm>
          <a:prstGeom prst="rect">
            <a:avLst/>
          </a:prstGeom>
          <a:noFill/>
        </p:spPr>
        <p:txBody>
          <a:bodyPr wrap="square" rtlCol="0">
            <a:spAutoFit/>
          </a:bodyPr>
          <a:lstStyle/>
          <a:p>
            <a:r>
              <a:rPr lang="cs-CZ" sz="1200" dirty="0" smtClean="0"/>
              <a:t>                   obr. 4</a:t>
            </a:r>
            <a:endParaRPr lang="cs-CZ" sz="1200" dirty="0"/>
          </a:p>
        </p:txBody>
      </p:sp>
    </p:spTree>
    <p:extLst>
      <p:ext uri="{BB962C8B-B14F-4D97-AF65-F5344CB8AC3E}">
        <p14:creationId xmlns:p14="http://schemas.microsoft.com/office/powerpoint/2010/main" val="2702189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1000"/>
                                        <p:tgtEl>
                                          <p:spTgt spid="4"/>
                                        </p:tgtEl>
                                      </p:cBhvr>
                                    </p:animEffect>
                                  </p:childTnLst>
                                </p:cTn>
                              </p:par>
                            </p:childTnLst>
                          </p:cTn>
                        </p:par>
                        <p:par>
                          <p:cTn id="8" fill="hold">
                            <p:stCondLst>
                              <p:cond delay="1500"/>
                            </p:stCondLst>
                            <p:childTnLst>
                              <p:par>
                                <p:cTn id="9" presetID="6" presetClass="entr" presetSubtype="16" fill="hold" nodeType="afterEffect">
                                  <p:stCondLst>
                                    <p:cond delay="500"/>
                                  </p:stCondLst>
                                  <p:childTnLst>
                                    <p:set>
                                      <p:cBhvr>
                                        <p:cTn id="10" dur="1" fill="hold">
                                          <p:stCondLst>
                                            <p:cond delay="0"/>
                                          </p:stCondLst>
                                        </p:cTn>
                                        <p:tgtEl>
                                          <p:spTgt spid="9"/>
                                        </p:tgtEl>
                                        <p:attrNameLst>
                                          <p:attrName>style.visibility</p:attrName>
                                        </p:attrNameLst>
                                      </p:cBhvr>
                                      <p:to>
                                        <p:strVal val="visible"/>
                                      </p:to>
                                    </p:set>
                                    <p:animEffect transition="in" filter="circle(in)">
                                      <p:cBhvr>
                                        <p:cTn id="11" dur="2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otázky:</a:t>
            </a:r>
            <a:endParaRPr lang="cs-CZ" dirty="0"/>
          </a:p>
        </p:txBody>
      </p:sp>
      <p:sp>
        <p:nvSpPr>
          <p:cNvPr id="3" name="Zástupný symbol pro obsah 2"/>
          <p:cNvSpPr>
            <a:spLocks noGrp="1"/>
          </p:cNvSpPr>
          <p:nvPr>
            <p:ph idx="1"/>
          </p:nvPr>
        </p:nvSpPr>
        <p:spPr>
          <a:xfrm>
            <a:off x="304800" y="1554162"/>
            <a:ext cx="5275312" cy="4525963"/>
          </a:xfrm>
        </p:spPr>
        <p:txBody>
          <a:bodyPr>
            <a:normAutofit lnSpcReduction="10000"/>
          </a:bodyPr>
          <a:lstStyle/>
          <a:p>
            <a:pPr marL="514350" indent="-514350">
              <a:buFont typeface="+mj-lt"/>
              <a:buAutoNum type="arabicPeriod"/>
            </a:pPr>
            <a:r>
              <a:rPr lang="cs-CZ" sz="2800" dirty="0" smtClean="0"/>
              <a:t>Proč říkáme, že husa je vodní pták?</a:t>
            </a:r>
          </a:p>
          <a:p>
            <a:pPr marL="514350" indent="-514350">
              <a:buFont typeface="+mj-lt"/>
              <a:buAutoNum type="arabicPeriod"/>
            </a:pPr>
            <a:r>
              <a:rPr lang="cs-CZ" sz="2800" dirty="0" smtClean="0"/>
              <a:t>Jak vypadá noha husy?</a:t>
            </a:r>
          </a:p>
          <a:p>
            <a:pPr marL="514350" indent="-514350">
              <a:buFont typeface="+mj-lt"/>
              <a:buAutoNum type="arabicPeriod"/>
            </a:pPr>
            <a:r>
              <a:rPr lang="cs-CZ" sz="2800" dirty="0" smtClean="0"/>
              <a:t>Kde husy žijí v zimě?</a:t>
            </a:r>
          </a:p>
          <a:p>
            <a:pPr marL="514350" indent="-514350">
              <a:buFont typeface="+mj-lt"/>
              <a:buAutoNum type="arabicPeriod"/>
            </a:pPr>
            <a:r>
              <a:rPr lang="cs-CZ" sz="2800" dirty="0" smtClean="0"/>
              <a:t>Čím se živí?</a:t>
            </a:r>
          </a:p>
          <a:p>
            <a:pPr marL="514350" indent="-514350">
              <a:buFont typeface="+mj-lt"/>
              <a:buAutoNum type="arabicPeriod"/>
            </a:pPr>
            <a:r>
              <a:rPr lang="cs-CZ" sz="2800" dirty="0" smtClean="0"/>
              <a:t>Kam chodí za potravou?</a:t>
            </a:r>
          </a:p>
          <a:p>
            <a:pPr marL="514350" indent="-514350">
              <a:buFont typeface="+mj-lt"/>
              <a:buAutoNum type="arabicPeriod"/>
            </a:pPr>
            <a:r>
              <a:rPr lang="cs-CZ" sz="2800" dirty="0" smtClean="0"/>
              <a:t>Kdo se stará o mláďata?</a:t>
            </a:r>
          </a:p>
          <a:p>
            <a:pPr marL="514350" indent="-514350">
              <a:buFont typeface="+mj-lt"/>
              <a:buAutoNum type="arabicPeriod"/>
            </a:pPr>
            <a:r>
              <a:rPr lang="cs-CZ" sz="2800" dirty="0" smtClean="0"/>
              <a:t>Co dělá houser?</a:t>
            </a:r>
          </a:p>
          <a:p>
            <a:pPr marL="514350" indent="-514350">
              <a:buFont typeface="+mj-lt"/>
              <a:buAutoNum type="arabicPeriod"/>
            </a:pPr>
            <a:r>
              <a:rPr lang="cs-CZ" sz="2800" dirty="0" smtClean="0"/>
              <a:t>Víš o nich něco zajímavého?</a:t>
            </a:r>
          </a:p>
          <a:p>
            <a:pPr marL="514350" indent="-514350">
              <a:buFont typeface="+mj-lt"/>
              <a:buAutoNum type="arabicPeriod"/>
            </a:pPr>
            <a:endParaRPr lang="cs-CZ" sz="2400" dirty="0"/>
          </a:p>
        </p:txBody>
      </p:sp>
      <p:sp>
        <p:nvSpPr>
          <p:cNvPr id="4" name="TextovéPole 3"/>
          <p:cNvSpPr txBox="1"/>
          <p:nvPr/>
        </p:nvSpPr>
        <p:spPr>
          <a:xfrm>
            <a:off x="5580112" y="1572380"/>
            <a:ext cx="3168352" cy="369332"/>
          </a:xfrm>
          <a:prstGeom prst="rect">
            <a:avLst/>
          </a:prstGeom>
          <a:solidFill>
            <a:schemeClr val="accent1"/>
          </a:solidFill>
        </p:spPr>
        <p:txBody>
          <a:bodyPr wrap="square" rtlCol="0">
            <a:spAutoFit/>
          </a:bodyPr>
          <a:lstStyle/>
          <a:p>
            <a:r>
              <a:rPr lang="cs-CZ" dirty="0" smtClean="0"/>
              <a:t>Hnízda si staví v rákosí u vody.</a:t>
            </a:r>
            <a:endParaRPr lang="cs-CZ" dirty="0"/>
          </a:p>
        </p:txBody>
      </p:sp>
      <p:sp>
        <p:nvSpPr>
          <p:cNvPr id="5" name="TextovéPole 4"/>
          <p:cNvSpPr txBox="1"/>
          <p:nvPr/>
        </p:nvSpPr>
        <p:spPr>
          <a:xfrm>
            <a:off x="5580112" y="2159369"/>
            <a:ext cx="3168352" cy="369332"/>
          </a:xfrm>
          <a:prstGeom prst="rect">
            <a:avLst/>
          </a:prstGeom>
          <a:solidFill>
            <a:schemeClr val="accent1"/>
          </a:solidFill>
        </p:spPr>
        <p:txBody>
          <a:bodyPr wrap="square" rtlCol="0">
            <a:spAutoFit/>
          </a:bodyPr>
          <a:lstStyle/>
          <a:p>
            <a:r>
              <a:rPr lang="cs-CZ" dirty="0" smtClean="0"/>
              <a:t>Na nohách má plovací blány.</a:t>
            </a:r>
            <a:endParaRPr lang="cs-CZ" dirty="0"/>
          </a:p>
        </p:txBody>
      </p:sp>
      <p:sp>
        <p:nvSpPr>
          <p:cNvPr id="7" name="TextovéPole 6"/>
          <p:cNvSpPr txBox="1"/>
          <p:nvPr/>
        </p:nvSpPr>
        <p:spPr>
          <a:xfrm>
            <a:off x="4644008" y="2768552"/>
            <a:ext cx="4104456" cy="369332"/>
          </a:xfrm>
          <a:prstGeom prst="rect">
            <a:avLst/>
          </a:prstGeom>
          <a:solidFill>
            <a:schemeClr val="accent1"/>
          </a:solidFill>
        </p:spPr>
        <p:txBody>
          <a:bodyPr wrap="square" rtlCol="0">
            <a:spAutoFit/>
          </a:bodyPr>
          <a:lstStyle/>
          <a:p>
            <a:r>
              <a:rPr lang="cs-CZ" dirty="0" smtClean="0"/>
              <a:t> Husy odlétají společně do teplých krajin.</a:t>
            </a:r>
            <a:endParaRPr lang="cs-CZ" dirty="0"/>
          </a:p>
        </p:txBody>
      </p:sp>
      <p:sp>
        <p:nvSpPr>
          <p:cNvPr id="8" name="TextovéPole 7"/>
          <p:cNvSpPr txBox="1"/>
          <p:nvPr/>
        </p:nvSpPr>
        <p:spPr>
          <a:xfrm>
            <a:off x="5580112" y="3303513"/>
            <a:ext cx="3168352" cy="369332"/>
          </a:xfrm>
          <a:prstGeom prst="rect">
            <a:avLst/>
          </a:prstGeom>
          <a:solidFill>
            <a:schemeClr val="accent1"/>
          </a:solidFill>
        </p:spPr>
        <p:txBody>
          <a:bodyPr wrap="square" rtlCol="0">
            <a:spAutoFit/>
          </a:bodyPr>
          <a:lstStyle/>
          <a:p>
            <a:r>
              <a:rPr lang="cs-CZ" dirty="0" smtClean="0"/>
              <a:t>   Trávou , kořínky a semeny.</a:t>
            </a:r>
            <a:endParaRPr lang="cs-CZ" dirty="0"/>
          </a:p>
        </p:txBody>
      </p:sp>
      <p:sp>
        <p:nvSpPr>
          <p:cNvPr id="9" name="TextovéPole 8"/>
          <p:cNvSpPr txBox="1"/>
          <p:nvPr/>
        </p:nvSpPr>
        <p:spPr>
          <a:xfrm>
            <a:off x="6588224" y="3850922"/>
            <a:ext cx="2160240" cy="369332"/>
          </a:xfrm>
          <a:prstGeom prst="rect">
            <a:avLst/>
          </a:prstGeom>
          <a:solidFill>
            <a:schemeClr val="accent1"/>
          </a:solidFill>
        </p:spPr>
        <p:txBody>
          <a:bodyPr wrap="square" rtlCol="0">
            <a:spAutoFit/>
          </a:bodyPr>
          <a:lstStyle/>
          <a:p>
            <a:r>
              <a:rPr lang="cs-CZ" dirty="0" smtClean="0"/>
              <a:t>   Na pevnou zem.</a:t>
            </a:r>
            <a:endParaRPr lang="cs-CZ" dirty="0"/>
          </a:p>
        </p:txBody>
      </p:sp>
      <p:sp>
        <p:nvSpPr>
          <p:cNvPr id="10" name="TextovéPole 9"/>
          <p:cNvSpPr txBox="1"/>
          <p:nvPr/>
        </p:nvSpPr>
        <p:spPr>
          <a:xfrm>
            <a:off x="6625752" y="4365104"/>
            <a:ext cx="2122712" cy="369332"/>
          </a:xfrm>
          <a:prstGeom prst="rect">
            <a:avLst/>
          </a:prstGeom>
          <a:solidFill>
            <a:schemeClr val="accent1"/>
          </a:solidFill>
        </p:spPr>
        <p:txBody>
          <a:bodyPr wrap="square" rtlCol="0">
            <a:spAutoFit/>
          </a:bodyPr>
          <a:lstStyle/>
          <a:p>
            <a:r>
              <a:rPr lang="cs-CZ" dirty="0" smtClean="0"/>
              <a:t>   Samice – husa.</a:t>
            </a:r>
            <a:endParaRPr lang="cs-CZ" dirty="0"/>
          </a:p>
        </p:txBody>
      </p:sp>
      <p:sp>
        <p:nvSpPr>
          <p:cNvPr id="11" name="TextovéPole 10"/>
          <p:cNvSpPr txBox="1"/>
          <p:nvPr/>
        </p:nvSpPr>
        <p:spPr>
          <a:xfrm>
            <a:off x="4667164" y="4892588"/>
            <a:ext cx="4082679" cy="369332"/>
          </a:xfrm>
          <a:prstGeom prst="rect">
            <a:avLst/>
          </a:prstGeom>
          <a:solidFill>
            <a:schemeClr val="accent1"/>
          </a:solidFill>
        </p:spPr>
        <p:txBody>
          <a:bodyPr wrap="square" rtlCol="0">
            <a:spAutoFit/>
          </a:bodyPr>
          <a:lstStyle/>
          <a:p>
            <a:r>
              <a:rPr lang="cs-CZ" dirty="0" smtClean="0"/>
              <a:t>     Hlídá a střeží hnízdo před nepřáteli.</a:t>
            </a:r>
            <a:endParaRPr lang="cs-CZ" dirty="0"/>
          </a:p>
        </p:txBody>
      </p:sp>
      <p:sp>
        <p:nvSpPr>
          <p:cNvPr id="12" name="TextovéPole 11"/>
          <p:cNvSpPr txBox="1"/>
          <p:nvPr/>
        </p:nvSpPr>
        <p:spPr>
          <a:xfrm>
            <a:off x="971600" y="5733256"/>
            <a:ext cx="7776864" cy="369332"/>
          </a:xfrm>
          <a:prstGeom prst="rect">
            <a:avLst/>
          </a:prstGeom>
          <a:solidFill>
            <a:schemeClr val="accent1"/>
          </a:solidFill>
        </p:spPr>
        <p:txBody>
          <a:bodyPr wrap="square" rtlCol="0">
            <a:spAutoFit/>
          </a:bodyPr>
          <a:lstStyle/>
          <a:p>
            <a:r>
              <a:rPr lang="cs-CZ" dirty="0" smtClean="0"/>
              <a:t>Chodí jeden za druhým za sebou. Létají pak v hejnu, které má tvar písmene V.</a:t>
            </a:r>
            <a:endParaRPr lang="cs-CZ" dirty="0"/>
          </a:p>
        </p:txBody>
      </p:sp>
    </p:spTree>
    <p:extLst>
      <p:ext uri="{BB962C8B-B14F-4D97-AF65-F5344CB8AC3E}">
        <p14:creationId xmlns:p14="http://schemas.microsoft.com/office/powerpoint/2010/main" val="3638412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6" presetClass="entr" presetSubtype="16" fill="hold" grpId="0" nodeType="clickEffect">
                                  <p:stCondLst>
                                    <p:cond delay="500"/>
                                  </p:stCondLst>
                                  <p:childTnLst>
                                    <p:set>
                                      <p:cBhvr>
                                        <p:cTn id="55" dur="1" fill="hold">
                                          <p:stCondLst>
                                            <p:cond delay="0"/>
                                          </p:stCondLst>
                                        </p:cTn>
                                        <p:tgtEl>
                                          <p:spTgt spid="4"/>
                                        </p:tgtEl>
                                        <p:attrNameLst>
                                          <p:attrName>style.visibility</p:attrName>
                                        </p:attrNameLst>
                                      </p:cBhvr>
                                      <p:to>
                                        <p:strVal val="visible"/>
                                      </p:to>
                                    </p:set>
                                    <p:animEffect transition="in" filter="circle(in)">
                                      <p:cBhvr>
                                        <p:cTn id="56" dur="2500"/>
                                        <p:tgtEl>
                                          <p:spTgt spid="4"/>
                                        </p:tgtEl>
                                      </p:cBhvr>
                                    </p:animEffect>
                                  </p:childTnLst>
                                </p:cTn>
                              </p:par>
                            </p:childTnLst>
                          </p:cTn>
                        </p:par>
                      </p:childTnLst>
                    </p:cTn>
                  </p:par>
                  <p:par>
                    <p:cTn id="57" fill="hold">
                      <p:stCondLst>
                        <p:cond delay="indefinite"/>
                      </p:stCondLst>
                      <p:childTnLst>
                        <p:par>
                          <p:cTn id="58" fill="hold">
                            <p:stCondLst>
                              <p:cond delay="0"/>
                            </p:stCondLst>
                            <p:childTnLst>
                              <p:par>
                                <p:cTn id="59" presetID="6" presetClass="entr" presetSubtype="16" fill="hold" grpId="0" nodeType="clickEffect">
                                  <p:stCondLst>
                                    <p:cond delay="500"/>
                                  </p:stCondLst>
                                  <p:childTnLst>
                                    <p:set>
                                      <p:cBhvr>
                                        <p:cTn id="60" dur="1" fill="hold">
                                          <p:stCondLst>
                                            <p:cond delay="0"/>
                                          </p:stCondLst>
                                        </p:cTn>
                                        <p:tgtEl>
                                          <p:spTgt spid="5"/>
                                        </p:tgtEl>
                                        <p:attrNameLst>
                                          <p:attrName>style.visibility</p:attrName>
                                        </p:attrNameLst>
                                      </p:cBhvr>
                                      <p:to>
                                        <p:strVal val="visible"/>
                                      </p:to>
                                    </p:set>
                                    <p:animEffect transition="in" filter="circle(in)">
                                      <p:cBhvr>
                                        <p:cTn id="61" dur="2500"/>
                                        <p:tgtEl>
                                          <p:spTgt spid="5"/>
                                        </p:tgtEl>
                                      </p:cBhvr>
                                    </p:animEffect>
                                  </p:childTnLst>
                                </p:cTn>
                              </p:par>
                            </p:childTnLst>
                          </p:cTn>
                        </p:par>
                      </p:childTnLst>
                    </p:cTn>
                  </p:par>
                  <p:par>
                    <p:cTn id="62" fill="hold">
                      <p:stCondLst>
                        <p:cond delay="indefinite"/>
                      </p:stCondLst>
                      <p:childTnLst>
                        <p:par>
                          <p:cTn id="63" fill="hold">
                            <p:stCondLst>
                              <p:cond delay="0"/>
                            </p:stCondLst>
                            <p:childTnLst>
                              <p:par>
                                <p:cTn id="64" presetID="6" presetClass="entr" presetSubtype="16" fill="hold" grpId="0" nodeType="clickEffect">
                                  <p:stCondLst>
                                    <p:cond delay="500"/>
                                  </p:stCondLst>
                                  <p:childTnLst>
                                    <p:set>
                                      <p:cBhvr>
                                        <p:cTn id="65" dur="1" fill="hold">
                                          <p:stCondLst>
                                            <p:cond delay="0"/>
                                          </p:stCondLst>
                                        </p:cTn>
                                        <p:tgtEl>
                                          <p:spTgt spid="7"/>
                                        </p:tgtEl>
                                        <p:attrNameLst>
                                          <p:attrName>style.visibility</p:attrName>
                                        </p:attrNameLst>
                                      </p:cBhvr>
                                      <p:to>
                                        <p:strVal val="visible"/>
                                      </p:to>
                                    </p:set>
                                    <p:animEffect transition="in" filter="circle(in)">
                                      <p:cBhvr>
                                        <p:cTn id="66" dur="2500"/>
                                        <p:tgtEl>
                                          <p:spTgt spid="7"/>
                                        </p:tgtEl>
                                      </p:cBhvr>
                                    </p:animEffect>
                                  </p:childTnLst>
                                </p:cTn>
                              </p:par>
                            </p:childTnLst>
                          </p:cTn>
                        </p:par>
                      </p:childTnLst>
                    </p:cTn>
                  </p:par>
                  <p:par>
                    <p:cTn id="67" fill="hold">
                      <p:stCondLst>
                        <p:cond delay="indefinite"/>
                      </p:stCondLst>
                      <p:childTnLst>
                        <p:par>
                          <p:cTn id="68" fill="hold">
                            <p:stCondLst>
                              <p:cond delay="0"/>
                            </p:stCondLst>
                            <p:childTnLst>
                              <p:par>
                                <p:cTn id="69" presetID="6" presetClass="entr" presetSubtype="16" fill="hold" grpId="0" nodeType="clickEffect">
                                  <p:stCondLst>
                                    <p:cond delay="500"/>
                                  </p:stCondLst>
                                  <p:childTnLst>
                                    <p:set>
                                      <p:cBhvr>
                                        <p:cTn id="70" dur="1" fill="hold">
                                          <p:stCondLst>
                                            <p:cond delay="0"/>
                                          </p:stCondLst>
                                        </p:cTn>
                                        <p:tgtEl>
                                          <p:spTgt spid="8"/>
                                        </p:tgtEl>
                                        <p:attrNameLst>
                                          <p:attrName>style.visibility</p:attrName>
                                        </p:attrNameLst>
                                      </p:cBhvr>
                                      <p:to>
                                        <p:strVal val="visible"/>
                                      </p:to>
                                    </p:set>
                                    <p:animEffect transition="in" filter="circle(in)">
                                      <p:cBhvr>
                                        <p:cTn id="71" dur="2500"/>
                                        <p:tgtEl>
                                          <p:spTgt spid="8"/>
                                        </p:tgtEl>
                                      </p:cBhvr>
                                    </p:animEffect>
                                  </p:childTnLst>
                                </p:cTn>
                              </p:par>
                            </p:childTnLst>
                          </p:cTn>
                        </p:par>
                      </p:childTnLst>
                    </p:cTn>
                  </p:par>
                  <p:par>
                    <p:cTn id="72" fill="hold">
                      <p:stCondLst>
                        <p:cond delay="indefinite"/>
                      </p:stCondLst>
                      <p:childTnLst>
                        <p:par>
                          <p:cTn id="73" fill="hold">
                            <p:stCondLst>
                              <p:cond delay="0"/>
                            </p:stCondLst>
                            <p:childTnLst>
                              <p:par>
                                <p:cTn id="74" presetID="6" presetClass="entr" presetSubtype="16" fill="hold" grpId="0" nodeType="clickEffect">
                                  <p:stCondLst>
                                    <p:cond delay="500"/>
                                  </p:stCondLst>
                                  <p:childTnLst>
                                    <p:set>
                                      <p:cBhvr>
                                        <p:cTn id="75" dur="1" fill="hold">
                                          <p:stCondLst>
                                            <p:cond delay="0"/>
                                          </p:stCondLst>
                                        </p:cTn>
                                        <p:tgtEl>
                                          <p:spTgt spid="9"/>
                                        </p:tgtEl>
                                        <p:attrNameLst>
                                          <p:attrName>style.visibility</p:attrName>
                                        </p:attrNameLst>
                                      </p:cBhvr>
                                      <p:to>
                                        <p:strVal val="visible"/>
                                      </p:to>
                                    </p:set>
                                    <p:animEffect transition="in" filter="circle(in)">
                                      <p:cBhvr>
                                        <p:cTn id="76" dur="2500"/>
                                        <p:tgtEl>
                                          <p:spTgt spid="9"/>
                                        </p:tgtEl>
                                      </p:cBhvr>
                                    </p:animEffect>
                                  </p:childTnLst>
                                </p:cTn>
                              </p:par>
                            </p:childTnLst>
                          </p:cTn>
                        </p:par>
                      </p:childTnLst>
                    </p:cTn>
                  </p:par>
                  <p:par>
                    <p:cTn id="77" fill="hold">
                      <p:stCondLst>
                        <p:cond delay="indefinite"/>
                      </p:stCondLst>
                      <p:childTnLst>
                        <p:par>
                          <p:cTn id="78" fill="hold">
                            <p:stCondLst>
                              <p:cond delay="0"/>
                            </p:stCondLst>
                            <p:childTnLst>
                              <p:par>
                                <p:cTn id="79" presetID="6" presetClass="entr" presetSubtype="16" fill="hold" grpId="0" nodeType="clickEffect">
                                  <p:stCondLst>
                                    <p:cond delay="500"/>
                                  </p:stCondLst>
                                  <p:childTnLst>
                                    <p:set>
                                      <p:cBhvr>
                                        <p:cTn id="80" dur="1" fill="hold">
                                          <p:stCondLst>
                                            <p:cond delay="0"/>
                                          </p:stCondLst>
                                        </p:cTn>
                                        <p:tgtEl>
                                          <p:spTgt spid="10"/>
                                        </p:tgtEl>
                                        <p:attrNameLst>
                                          <p:attrName>style.visibility</p:attrName>
                                        </p:attrNameLst>
                                      </p:cBhvr>
                                      <p:to>
                                        <p:strVal val="visible"/>
                                      </p:to>
                                    </p:set>
                                    <p:animEffect transition="in" filter="circle(in)">
                                      <p:cBhvr>
                                        <p:cTn id="81" dur="2500"/>
                                        <p:tgtEl>
                                          <p:spTgt spid="10"/>
                                        </p:tgtEl>
                                      </p:cBhvr>
                                    </p:animEffect>
                                  </p:childTnLst>
                                </p:cTn>
                              </p:par>
                            </p:childTnLst>
                          </p:cTn>
                        </p:par>
                      </p:childTnLst>
                    </p:cTn>
                  </p:par>
                  <p:par>
                    <p:cTn id="82" fill="hold">
                      <p:stCondLst>
                        <p:cond delay="indefinite"/>
                      </p:stCondLst>
                      <p:childTnLst>
                        <p:par>
                          <p:cTn id="83" fill="hold">
                            <p:stCondLst>
                              <p:cond delay="0"/>
                            </p:stCondLst>
                            <p:childTnLst>
                              <p:par>
                                <p:cTn id="84" presetID="6" presetClass="entr" presetSubtype="16" fill="hold" grpId="0" nodeType="clickEffect">
                                  <p:stCondLst>
                                    <p:cond delay="500"/>
                                  </p:stCondLst>
                                  <p:childTnLst>
                                    <p:set>
                                      <p:cBhvr>
                                        <p:cTn id="85" dur="1" fill="hold">
                                          <p:stCondLst>
                                            <p:cond delay="0"/>
                                          </p:stCondLst>
                                        </p:cTn>
                                        <p:tgtEl>
                                          <p:spTgt spid="11"/>
                                        </p:tgtEl>
                                        <p:attrNameLst>
                                          <p:attrName>style.visibility</p:attrName>
                                        </p:attrNameLst>
                                      </p:cBhvr>
                                      <p:to>
                                        <p:strVal val="visible"/>
                                      </p:to>
                                    </p:set>
                                    <p:animEffect transition="in" filter="circle(in)">
                                      <p:cBhvr>
                                        <p:cTn id="86" dur="2000"/>
                                        <p:tgtEl>
                                          <p:spTgt spid="11"/>
                                        </p:tgtEl>
                                      </p:cBhvr>
                                    </p:animEffect>
                                  </p:childTnLst>
                                </p:cTn>
                              </p:par>
                            </p:childTnLst>
                          </p:cTn>
                        </p:par>
                      </p:childTnLst>
                    </p:cTn>
                  </p:par>
                  <p:par>
                    <p:cTn id="87" fill="hold">
                      <p:stCondLst>
                        <p:cond delay="indefinite"/>
                      </p:stCondLst>
                      <p:childTnLst>
                        <p:par>
                          <p:cTn id="88" fill="hold">
                            <p:stCondLst>
                              <p:cond delay="0"/>
                            </p:stCondLst>
                            <p:childTnLst>
                              <p:par>
                                <p:cTn id="89" presetID="22" presetClass="entr" presetSubtype="4" fill="hold" grpId="0" nodeType="clickEffect">
                                  <p:stCondLst>
                                    <p:cond delay="500"/>
                                  </p:stCondLst>
                                  <p:childTnLst>
                                    <p:set>
                                      <p:cBhvr>
                                        <p:cTn id="90" dur="1" fill="hold">
                                          <p:stCondLst>
                                            <p:cond delay="0"/>
                                          </p:stCondLst>
                                        </p:cTn>
                                        <p:tgtEl>
                                          <p:spTgt spid="12"/>
                                        </p:tgtEl>
                                        <p:attrNameLst>
                                          <p:attrName>style.visibility</p:attrName>
                                        </p:attrNameLst>
                                      </p:cBhvr>
                                      <p:to>
                                        <p:strVal val="visible"/>
                                      </p:to>
                                    </p:set>
                                    <p:animEffect transition="in" filter="wipe(down)">
                                      <p:cBhvr>
                                        <p:cTn id="91" dur="2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P spid="7" grpId="0" animBg="1"/>
      <p:bldP spid="8" grpId="0" animBg="1"/>
      <p:bldP spid="9" grpId="0" animBg="1"/>
      <p:bldP spid="10" grpId="0" animBg="1"/>
      <p:bldP spid="11"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a:t>
            </a:r>
            <a:r>
              <a:rPr lang="cs-CZ" sz="2400" dirty="0" smtClean="0"/>
              <a:t>použitý materiál:</a:t>
            </a:r>
            <a:endParaRPr lang="cs-CZ" dirty="0"/>
          </a:p>
        </p:txBody>
      </p:sp>
      <p:sp>
        <p:nvSpPr>
          <p:cNvPr id="3" name="Zástupný symbol pro obsah 2"/>
          <p:cNvSpPr>
            <a:spLocks noGrp="1"/>
          </p:cNvSpPr>
          <p:nvPr>
            <p:ph idx="1"/>
          </p:nvPr>
        </p:nvSpPr>
        <p:spPr>
          <a:xfrm>
            <a:off x="107504" y="1554162"/>
            <a:ext cx="8884096" cy="4525963"/>
          </a:xfrm>
        </p:spPr>
        <p:txBody>
          <a:bodyPr>
            <a:normAutofit/>
          </a:bodyPr>
          <a:lstStyle/>
          <a:p>
            <a:r>
              <a:rPr lang="cs-CZ" sz="1800" dirty="0" smtClean="0"/>
              <a:t>Obrázek č. 1 - </a:t>
            </a:r>
            <a:r>
              <a:rPr lang="cs-CZ" sz="1600" dirty="0"/>
              <a:t>TREPTE, Andreas. </a:t>
            </a:r>
            <a:r>
              <a:rPr lang="cs-CZ" sz="1600" i="1" dirty="0" err="1"/>
              <a:t>Wikimedia</a:t>
            </a:r>
            <a:r>
              <a:rPr lang="cs-CZ" sz="1600" i="1" dirty="0"/>
              <a:t> </a:t>
            </a:r>
            <a:r>
              <a:rPr lang="cs-CZ" sz="1600" i="1" dirty="0" err="1"/>
              <a:t>Commons</a:t>
            </a:r>
            <a:r>
              <a:rPr lang="cs-CZ" sz="1600" dirty="0"/>
              <a:t> [online]. [cit. 13.10.2012]. Dostupný na WWW: &lt;http://cs.wikipedia.org/wiki/</a:t>
            </a:r>
            <a:r>
              <a:rPr lang="cs-CZ" sz="1600" dirty="0" err="1"/>
              <a:t>Soubor:Greylag-Goose.jpg</a:t>
            </a:r>
            <a:r>
              <a:rPr lang="cs-CZ" sz="1600" dirty="0" smtClean="0"/>
              <a:t>&gt;.</a:t>
            </a:r>
          </a:p>
          <a:p>
            <a:endParaRPr lang="cs-CZ" sz="1600" dirty="0" smtClean="0"/>
          </a:p>
          <a:p>
            <a:r>
              <a:rPr lang="cs-CZ" sz="1800" dirty="0" smtClean="0"/>
              <a:t>Obrázek č. 2 </a:t>
            </a:r>
            <a:r>
              <a:rPr lang="cs-CZ" sz="1600" dirty="0" smtClean="0"/>
              <a:t>- </a:t>
            </a:r>
            <a:r>
              <a:rPr lang="cs-CZ" sz="1600" dirty="0"/>
              <a:t>MAGGS, Michael. </a:t>
            </a:r>
            <a:r>
              <a:rPr lang="cs-CZ" sz="1600" i="1" dirty="0" err="1"/>
              <a:t>Wikimedia</a:t>
            </a:r>
            <a:r>
              <a:rPr lang="cs-CZ" sz="1600" i="1" dirty="0"/>
              <a:t> </a:t>
            </a:r>
            <a:r>
              <a:rPr lang="cs-CZ" sz="1600" i="1" dirty="0" err="1"/>
              <a:t>Commons</a:t>
            </a:r>
            <a:r>
              <a:rPr lang="cs-CZ" sz="1600" dirty="0"/>
              <a:t> [online]. [cit. 13.10.2012</a:t>
            </a:r>
            <a:r>
              <a:rPr lang="cs-CZ" sz="1600" dirty="0" smtClean="0"/>
              <a:t>].</a:t>
            </a:r>
          </a:p>
          <a:p>
            <a:r>
              <a:rPr lang="cs-CZ" sz="1600" dirty="0" smtClean="0"/>
              <a:t>Dostupný </a:t>
            </a:r>
            <a:r>
              <a:rPr lang="cs-CZ" sz="1600" dirty="0"/>
              <a:t>na </a:t>
            </a:r>
            <a:r>
              <a:rPr lang="cs-CZ" sz="1600" dirty="0" smtClean="0"/>
              <a:t>WWW: &lt;http</a:t>
            </a:r>
            <a:r>
              <a:rPr lang="cs-CZ" sz="1600" dirty="0"/>
              <a:t>://cs.wikipedia.org/wiki/Soubor:Graylag_geese_%28Anser_anser%29_in_flight_1700.jpg</a:t>
            </a:r>
            <a:r>
              <a:rPr lang="cs-CZ" sz="1600" dirty="0" smtClean="0"/>
              <a:t>&gt;.</a:t>
            </a:r>
          </a:p>
          <a:p>
            <a:endParaRPr lang="cs-CZ" sz="1800" dirty="0"/>
          </a:p>
          <a:p>
            <a:r>
              <a:rPr lang="cs-CZ" sz="1800" dirty="0" smtClean="0"/>
              <a:t>Obrázek č. 3 - </a:t>
            </a:r>
            <a:r>
              <a:rPr lang="cs-CZ" sz="1600" dirty="0"/>
              <a:t>LINDSEY, James K. </a:t>
            </a:r>
            <a:r>
              <a:rPr lang="cs-CZ" sz="1600" dirty="0" err="1"/>
              <a:t>Lindsey</a:t>
            </a:r>
            <a:r>
              <a:rPr lang="cs-CZ" sz="1600" dirty="0"/>
              <a:t>. </a:t>
            </a:r>
            <a:r>
              <a:rPr lang="cs-CZ" sz="1600" i="1" dirty="0" err="1"/>
              <a:t>Wikimedia</a:t>
            </a:r>
            <a:r>
              <a:rPr lang="cs-CZ" sz="1600" i="1" dirty="0"/>
              <a:t> </a:t>
            </a:r>
            <a:r>
              <a:rPr lang="cs-CZ" sz="1600" i="1" dirty="0" err="1"/>
              <a:t>Commons</a:t>
            </a:r>
            <a:r>
              <a:rPr lang="cs-CZ" sz="1600" dirty="0"/>
              <a:t> [online]. [cit. 13.10.2012]. Dostupný na WWW: &lt;http://cs.wikipedia.org/wiki/</a:t>
            </a:r>
            <a:r>
              <a:rPr lang="cs-CZ" sz="1600" dirty="0" err="1"/>
              <a:t>Soubor:Anser.anser.-.lindsey.jpg</a:t>
            </a:r>
            <a:r>
              <a:rPr lang="cs-CZ" sz="1600" dirty="0" smtClean="0"/>
              <a:t>&gt;.</a:t>
            </a:r>
          </a:p>
          <a:p>
            <a:pPr marL="0" indent="0">
              <a:buNone/>
            </a:pPr>
            <a:endParaRPr lang="cs-CZ" sz="1800" dirty="0"/>
          </a:p>
          <a:p>
            <a:r>
              <a:rPr lang="cs-CZ" sz="1800" dirty="0" smtClean="0"/>
              <a:t>Obrázek č. 4 - </a:t>
            </a:r>
            <a:r>
              <a:rPr lang="cs-CZ" sz="1600" dirty="0"/>
              <a:t>GURCH. </a:t>
            </a:r>
            <a:r>
              <a:rPr lang="cs-CZ" sz="1600" i="1" dirty="0" err="1"/>
              <a:t>Wikimedia</a:t>
            </a:r>
            <a:r>
              <a:rPr lang="cs-CZ" sz="1600" i="1" dirty="0"/>
              <a:t> </a:t>
            </a:r>
            <a:r>
              <a:rPr lang="cs-CZ" sz="1600" i="1" dirty="0" err="1"/>
              <a:t>Commons</a:t>
            </a:r>
            <a:r>
              <a:rPr lang="cs-CZ" sz="1600" dirty="0"/>
              <a:t> [online]. [cit. 13.10.2012]. Dostupný na WWW: &lt;http://cs.wikipedia.org/wiki/Soubor:Greylag_goose_young_5.jpg&gt;.</a:t>
            </a:r>
          </a:p>
          <a:p>
            <a:pPr marL="0" indent="0">
              <a:buNone/>
            </a:pPr>
            <a:endParaRPr lang="cs-CZ" sz="1600" dirty="0"/>
          </a:p>
          <a:p>
            <a:endParaRPr lang="cs-CZ" sz="1800" dirty="0"/>
          </a:p>
          <a:p>
            <a:endParaRPr lang="cs-CZ" sz="1800" dirty="0"/>
          </a:p>
        </p:txBody>
      </p:sp>
    </p:spTree>
    <p:extLst>
      <p:ext uri="{BB962C8B-B14F-4D97-AF65-F5344CB8AC3E}">
        <p14:creationId xmlns:p14="http://schemas.microsoft.com/office/powerpoint/2010/main" val="23212339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esta">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108</TotalTime>
  <Words>452</Words>
  <Application>Microsoft Office PowerPoint</Application>
  <PresentationFormat>Předvádění na obrazovce (4:3)</PresentationFormat>
  <Paragraphs>50</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Cesta</vt:lpstr>
      <vt:lpstr>Prezentace aplikace PowerPoint</vt:lpstr>
      <vt:lpstr> anotace:</vt:lpstr>
      <vt:lpstr> husa velká</vt:lpstr>
      <vt:lpstr> jak žijí? </vt:lpstr>
      <vt:lpstr>     jak pečují o housata a čím se živí?</vt:lpstr>
      <vt:lpstr> otázky:</vt:lpstr>
      <vt:lpstr> použitý materiál:</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Hana</dc:creator>
  <cp:lastModifiedBy>Hana</cp:lastModifiedBy>
  <cp:revision>19</cp:revision>
  <dcterms:created xsi:type="dcterms:W3CDTF">2012-10-13T15:17:35Z</dcterms:created>
  <dcterms:modified xsi:type="dcterms:W3CDTF">2013-02-04T15:38:55Z</dcterms:modified>
</cp:coreProperties>
</file>