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58" r:id="rId4"/>
    <p:sldId id="259" r:id="rId5"/>
    <p:sldId id="260" r:id="rId6"/>
    <p:sldId id="263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7846480-B5ED-45C0-B569-C116A2804376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EB5886-12A9-4603-A5B5-263199D77E7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as_platyrhynchos_ducklings.jpg" TargetMode="External"/><Relationship Id="rId2" Type="http://schemas.openxmlformats.org/officeDocument/2006/relationships/hyperlink" Target="http://cs.wikipedia.org/wiki/Soubor:Mallard_08050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188640"/>
            <a:ext cx="5715744" cy="838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/>
              <a:t>Škola: 		Základní škola a Mateřská škola, </a:t>
            </a:r>
            <a:r>
              <a:rPr lang="cs-CZ" sz="3000" dirty="0" smtClean="0"/>
              <a:t>				Kostelní 560,Svoboda </a:t>
            </a:r>
            <a:r>
              <a:rPr lang="cs-CZ" sz="3000" dirty="0"/>
              <a:t>n. Úpou, </a:t>
            </a:r>
            <a:r>
              <a:rPr lang="cs-CZ" sz="3000" dirty="0" smtClean="0"/>
              <a:t>				okres </a:t>
            </a:r>
            <a:r>
              <a:rPr lang="cs-CZ" sz="3000" dirty="0"/>
              <a:t>Trutnov </a:t>
            </a:r>
          </a:p>
          <a:p>
            <a:r>
              <a:rPr lang="cs-CZ" sz="3000" dirty="0"/>
              <a:t>Autor: 		Mgr. Hana </a:t>
            </a:r>
            <a:r>
              <a:rPr lang="cs-CZ" sz="3000" dirty="0" err="1"/>
              <a:t>Klomínská</a:t>
            </a:r>
            <a:endParaRPr lang="cs-CZ" sz="3000" dirty="0"/>
          </a:p>
          <a:p>
            <a:r>
              <a:rPr lang="cs-CZ" sz="3000" dirty="0"/>
              <a:t>Datum:  		říjen 2012 </a:t>
            </a:r>
          </a:p>
          <a:p>
            <a:r>
              <a:rPr lang="cs-CZ" sz="3000" dirty="0"/>
              <a:t>Název: 		VY_12_INOVACE_1.2.1 </a:t>
            </a:r>
            <a:r>
              <a:rPr lang="cs-CZ" sz="3000" dirty="0" smtClean="0"/>
              <a:t>PRV1,2_13</a:t>
            </a:r>
            <a:endParaRPr lang="cs-CZ" sz="3000" dirty="0"/>
          </a:p>
          <a:p>
            <a:r>
              <a:rPr lang="cs-CZ" sz="3000" dirty="0"/>
              <a:t>Téma</a:t>
            </a:r>
            <a:r>
              <a:rPr lang="cs-CZ" sz="3000" dirty="0" smtClean="0"/>
              <a:t>:		Kachna divoká</a:t>
            </a:r>
            <a:endParaRPr lang="cs-CZ" sz="3000" dirty="0"/>
          </a:p>
          <a:p>
            <a:r>
              <a:rPr lang="cs-CZ" sz="3000" dirty="0"/>
              <a:t>Ročník:		</a:t>
            </a:r>
            <a:r>
              <a:rPr lang="cs-CZ" sz="3000" dirty="0" smtClean="0"/>
              <a:t>1. a 2</a:t>
            </a:r>
            <a:r>
              <a:rPr lang="cs-CZ" sz="3000" dirty="0"/>
              <a:t>. </a:t>
            </a:r>
          </a:p>
          <a:p>
            <a:r>
              <a:rPr lang="cs-CZ" sz="3000" dirty="0"/>
              <a:t>Číslo projektu:	CZ.1.07/1.4.00/21.3068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88641"/>
            <a:ext cx="5139475" cy="932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561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	anotace: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143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	</a:t>
            </a:r>
            <a:r>
              <a:rPr lang="cs-CZ" dirty="0" smtClean="0"/>
              <a:t>kachna divoká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7"/>
            <a:ext cx="4032448" cy="2858444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5679" y="1412777"/>
            <a:ext cx="3549344" cy="288032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4581128"/>
            <a:ext cx="7941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Kachny stejně jako husy a labutě patří mezi vodní ptáky. S kachnou divokou se setkáme téměř všude. Samice má hnědé kropenaté peří a hnědý zobák. Kačer je naopak nápadně pestře zbarvený. Popiš, jak vypadá kačer.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4293097"/>
            <a:ext cx="10081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        obr. 1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4293097"/>
            <a:ext cx="124508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               obr. 2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744222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žijí 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00808"/>
            <a:ext cx="4203700" cy="3149693"/>
          </a:xfrm>
        </p:spPr>
      </p:pic>
      <p:sp>
        <p:nvSpPr>
          <p:cNvPr id="7" name="TextovéPole 6"/>
          <p:cNvSpPr txBox="1"/>
          <p:nvPr/>
        </p:nvSpPr>
        <p:spPr>
          <a:xfrm>
            <a:off x="611560" y="1556792"/>
            <a:ext cx="367240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Kachny si staví hnízda na vyvýšeném místě nedaleko břehu řeky, rybníka nebo jezera. O mláďata se stará pouze samice. Brzy po vylíhnutí si už sama hledají potravu ve vodě. Některé kachny odlétají na zimu do teplých krajin. Jiné zůstávají i přes zimu. Lidé jim pak pomáhají a krmí je.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5232049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Kachňata v hnízdě těsně po vylíhnutí.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68516" y="4869160"/>
            <a:ext cx="12241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              obr. 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206213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čím se živí 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4051300" cy="2571383"/>
          </a:xfrm>
        </p:spPr>
      </p:pic>
      <p:sp>
        <p:nvSpPr>
          <p:cNvPr id="5" name="TextovéPole 4"/>
          <p:cNvSpPr txBox="1"/>
          <p:nvPr/>
        </p:nvSpPr>
        <p:spPr>
          <a:xfrm>
            <a:off x="5076056" y="1340768"/>
            <a:ext cx="36724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Přes den si kachny hledají potravu zobákem na hladině nebo na dně vody. Vroubkovaným zobákem cedí semena, vodní hmyz, červy a vodní rostliny. V noci zalétají kachny do polí, kde žerou obilí, semena  a  trávu.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007165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Kachny loví tak, že ponoří hlavu pod vodu a zadeček jim trčí nad   hladinou. Říkáme, </a:t>
            </a:r>
            <a:r>
              <a:rPr lang="cs-CZ" sz="2400" dirty="0" err="1" smtClean="0"/>
              <a:t>že„panáčkují</a:t>
            </a:r>
            <a:r>
              <a:rPr lang="cs-CZ" sz="2400" dirty="0" smtClean="0"/>
              <a:t>“.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797152"/>
            <a:ext cx="1833230" cy="16203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63888" y="4221088"/>
            <a:ext cx="10801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             obr. 4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6152093"/>
            <a:ext cx="100811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             obr. 5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15427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dirty="0" smtClean="0"/>
              <a:t>	plovací </a:t>
            </a:r>
            <a:r>
              <a:rPr lang="cs-CZ" dirty="0" smtClean="0"/>
              <a:t>blány a </a:t>
            </a:r>
            <a:r>
              <a:rPr lang="cs-CZ" dirty="0" smtClean="0"/>
              <a:t>peří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3330575" cy="2011000"/>
          </a:xfrm>
        </p:spPr>
      </p:pic>
      <p:sp>
        <p:nvSpPr>
          <p:cNvPr id="5" name="TextovéPole 4"/>
          <p:cNvSpPr txBox="1"/>
          <p:nvPr/>
        </p:nvSpPr>
        <p:spPr>
          <a:xfrm>
            <a:off x="4283968" y="1556792"/>
            <a:ext cx="44644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Plovací blána je kůže natažená mezi prsty. Mívají je živočichové žijící ve vodě. Blány usnadňují plavání a pohyb v měkkém bahně.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495784"/>
            <a:ext cx="29523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Plovací blány na nohou racka.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077072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Všichni vodní ptáci se velmi pečlivě starají o své peří, aby se nepromáčelo. Jistě znáte slovo peřina. Dříve lidé dávali kachní a husí peří do polštářů a přikrývek. Byly lehké, nadýchané a pěkně hřály.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3495784"/>
            <a:ext cx="6480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obr. 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0964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411216" cy="452596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Kde můžeme kachny spatřit?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Jsou samec a samice stejní?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Kde si staví svá hnízda?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Čím se živí?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získávají potravu?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Kde přečkávají zimu?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1484784"/>
            <a:ext cx="324036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Téměř všude u řek a rybníků.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1999819"/>
            <a:ext cx="324036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Nejsou. Samec má pestré peří.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2492896"/>
            <a:ext cx="396044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Na vyvýšeném místě u  řek a rybníků.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2996952"/>
            <a:ext cx="590465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Ve vodě loví vodní hmyz a červy. Na zemi hledá semena.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3717032"/>
            <a:ext cx="4608512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Přes den loví ve vodě, v noci létají na pole a louky.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4653136"/>
            <a:ext cx="4608512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Někteří odlétají do teplých krajin, jiní zůstávají  přes zimu u nás.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6385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Obrázek č. 1 - </a:t>
            </a:r>
            <a:r>
              <a:rPr lang="cs-CZ" sz="1400" dirty="0"/>
              <a:t>SOASTA, Anton </a:t>
            </a:r>
            <a:r>
              <a:rPr lang="cs-CZ" sz="1400" dirty="0" err="1"/>
              <a:t>Holmquist</a:t>
            </a:r>
            <a:r>
              <a:rPr lang="cs-CZ" sz="1400" dirty="0"/>
              <a:t>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13.10.2012]. Dostupný na WWW: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cs.wikipedia.org/wiki/Soubor:Mallard_080508.jpg</a:t>
            </a:r>
            <a:endParaRPr lang="cs-CZ" sz="1400" dirty="0" smtClean="0"/>
          </a:p>
          <a:p>
            <a:r>
              <a:rPr lang="cs-CZ" sz="1400" dirty="0" smtClean="0"/>
              <a:t>.</a:t>
            </a:r>
            <a:endParaRPr lang="cs-CZ" sz="1400" dirty="0"/>
          </a:p>
          <a:p>
            <a:r>
              <a:rPr lang="cs-CZ" sz="1400" dirty="0" smtClean="0"/>
              <a:t>Obrázek č. 2 - </a:t>
            </a:r>
            <a:r>
              <a:rPr lang="cs-CZ" sz="1400" dirty="0"/>
              <a:t>LUPIN FROM EN.WIKIPEDIA.ORG.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13.10.2012]. Dostupný na WWW: &lt;http://cs.wikipedia.org/wiki/</a:t>
            </a:r>
            <a:r>
              <a:rPr lang="cs-CZ" sz="1400" dirty="0" err="1"/>
              <a:t>Soubor:Kaczka_krzyzowka_samica.jpg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smtClean="0"/>
              <a:t>Obrázek č. 3 - </a:t>
            </a:r>
            <a:r>
              <a:rPr lang="cs-CZ" sz="1400" dirty="0"/>
              <a:t>M.BUSCHMANN.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13.10.2012]. Dostupný na WWW: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cs.wikipedia.org/wiki/Soubor:Anas_platyrhynchos_ducklings.jpg</a:t>
            </a:r>
            <a:endParaRPr lang="cs-CZ" sz="1400" dirty="0" smtClean="0"/>
          </a:p>
          <a:p>
            <a:r>
              <a:rPr lang="cs-CZ" sz="1400" dirty="0" smtClean="0"/>
              <a:t>.</a:t>
            </a:r>
            <a:endParaRPr lang="cs-CZ" sz="1400" dirty="0"/>
          </a:p>
          <a:p>
            <a:r>
              <a:rPr lang="cs-CZ" sz="1400" dirty="0" smtClean="0"/>
              <a:t>Obrázek č. 4 - </a:t>
            </a:r>
            <a:r>
              <a:rPr lang="cs-CZ" sz="1400" dirty="0"/>
              <a:t>KIM.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13.10.2012]. Dostupný na WWW: &lt;http://cs.wikipedia.org/wiki/</a:t>
            </a:r>
            <a:r>
              <a:rPr lang="cs-CZ" sz="1400" dirty="0" err="1"/>
              <a:t>Soubor:Fleet_of_Cute.jpg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smtClean="0"/>
              <a:t>Obrázek č. 5 - </a:t>
            </a:r>
            <a:r>
              <a:rPr lang="cs-CZ" sz="1400" dirty="0"/>
              <a:t>JASTROW.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13.10.2012]. Dostupný na WWW: &lt;http://cs.wikipedia.org/wiki/</a:t>
            </a:r>
            <a:r>
              <a:rPr lang="cs-CZ" sz="1400" dirty="0" err="1"/>
              <a:t>Soubor:Anas_platyrhynchos_upending_JdP.jpg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smtClean="0"/>
              <a:t>Obrázek č. 6 - </a:t>
            </a:r>
            <a:r>
              <a:rPr lang="cs-CZ" sz="1400" dirty="0"/>
              <a:t>FCB981.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14.10.2012]. Dostupný na WWW: &lt;http://cs.wikipedia.org/wiki/Soubor:Larus_smithsonianus_feet1.jpg&gt;.</a:t>
            </a:r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0609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93</TotalTime>
  <Words>556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 anotace:</vt:lpstr>
      <vt:lpstr> kachna divoká</vt:lpstr>
      <vt:lpstr> jak žijí ?</vt:lpstr>
      <vt:lpstr> čím se živí ?</vt:lpstr>
      <vt:lpstr>  plovací blány a peří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14</cp:revision>
  <dcterms:created xsi:type="dcterms:W3CDTF">2012-10-14T05:42:34Z</dcterms:created>
  <dcterms:modified xsi:type="dcterms:W3CDTF">2013-02-04T15:47:50Z</dcterms:modified>
</cp:coreProperties>
</file>