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4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1" d="100"/>
          <a:sy n="81" d="100"/>
        </p:scale>
        <p:origin x="-105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D4E2FF83-AAB1-4EBC-ABB8-DFA6D24805CE}" type="datetimeFigureOut">
              <a:rPr lang="cs-CZ" smtClean="0"/>
              <a:t>4.2.2013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AB3FF8E4-518D-4523-AFA0-D63BF8DEE988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http://www.youtube.com/watch?v=nor6BNbd10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http://www.youtube.com/watch?v=9wFfcnbFqXc&amp;feature=related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EAcID2-mr6s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35696" y="260648"/>
            <a:ext cx="4824536" cy="1034752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/>
              <a:t>Škola: 		Základní škola a Mateřská škola, 					Kostelní 560, Svoboda n. Úpou,</a:t>
            </a:r>
          </a:p>
          <a:p>
            <a:pPr marL="0" indent="0">
              <a:buNone/>
            </a:pPr>
            <a:r>
              <a:rPr lang="cs-CZ" sz="2400" dirty="0"/>
              <a:t>			okres Trutnov </a:t>
            </a:r>
          </a:p>
          <a:p>
            <a:r>
              <a:rPr lang="cs-CZ" sz="2400" dirty="0"/>
              <a:t>Autor: 		Mgr. Hana </a:t>
            </a:r>
            <a:r>
              <a:rPr lang="cs-CZ" sz="2400" dirty="0" err="1"/>
              <a:t>Klomínská</a:t>
            </a:r>
            <a:endParaRPr lang="cs-CZ" sz="2400" dirty="0"/>
          </a:p>
          <a:p>
            <a:r>
              <a:rPr lang="cs-CZ" sz="2400" dirty="0"/>
              <a:t>Datum:  		říjen 2012 </a:t>
            </a:r>
          </a:p>
          <a:p>
            <a:r>
              <a:rPr lang="cs-CZ" sz="2400" dirty="0"/>
              <a:t>Název: 		VY_12_INOVACE_1.2.1 </a:t>
            </a:r>
            <a:r>
              <a:rPr lang="cs-CZ" sz="2400" dirty="0" smtClean="0"/>
              <a:t>PRV1,2_16</a:t>
            </a:r>
            <a:endParaRPr lang="cs-CZ" sz="2400" dirty="0"/>
          </a:p>
          <a:p>
            <a:r>
              <a:rPr lang="cs-CZ" sz="2400" dirty="0"/>
              <a:t>Téma</a:t>
            </a:r>
            <a:r>
              <a:rPr lang="cs-CZ" sz="2400" dirty="0" smtClean="0"/>
              <a:t>:		Vydra říční</a:t>
            </a:r>
            <a:endParaRPr lang="cs-CZ" sz="2400" dirty="0"/>
          </a:p>
          <a:p>
            <a:r>
              <a:rPr lang="cs-CZ" sz="2400" dirty="0"/>
              <a:t>Ročník:		</a:t>
            </a:r>
            <a:r>
              <a:rPr lang="cs-CZ" sz="2400" dirty="0" smtClean="0"/>
              <a:t>1. a 2.</a:t>
            </a:r>
            <a:endParaRPr lang="cs-CZ" sz="2400" dirty="0"/>
          </a:p>
          <a:p>
            <a:r>
              <a:rPr lang="cs-CZ" sz="2400" dirty="0"/>
              <a:t>Číslo projektu:	CZ.1.07/1.4.00/21.3068</a:t>
            </a:r>
          </a:p>
          <a:p>
            <a:pPr marL="0" indent="0" algn="just">
              <a:buNone/>
            </a:pPr>
            <a:r>
              <a:rPr lang="cs-CZ" sz="2400" dirty="0"/>
              <a:t>		</a:t>
            </a:r>
          </a:p>
          <a:p>
            <a:endParaRPr lang="cs-CZ" sz="2400" dirty="0"/>
          </a:p>
        </p:txBody>
      </p:sp>
      <p:pic>
        <p:nvPicPr>
          <p:cNvPr id="4" name="Zástupný symbol pro obsah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82161"/>
            <a:ext cx="5270303" cy="9729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097456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	</a:t>
            </a:r>
            <a:r>
              <a:rPr lang="cs-CZ" sz="2400" dirty="0"/>
              <a:t>anotace: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8371656" cy="4525963"/>
          </a:xfrm>
        </p:spPr>
        <p:txBody>
          <a:bodyPr>
            <a:normAutofit/>
          </a:bodyPr>
          <a:lstStyle/>
          <a:p>
            <a:pPr algn="just"/>
            <a:r>
              <a:rPr lang="cs-CZ" sz="2400" dirty="0"/>
              <a:t>Materiál slouží k procvičování čtení s porozuměním v hodinách prvouky ve </a:t>
            </a:r>
            <a:r>
              <a:rPr lang="cs-CZ" sz="2400" dirty="0" smtClean="0"/>
              <a:t>věku 6 až 8 let. </a:t>
            </a:r>
            <a:r>
              <a:rPr lang="cs-CZ" sz="2400" dirty="0"/>
              <a:t>Lze ho využít jako motivační, výkladový nebo opakovací. Je určen pro práci na interaktivní tabuli nebo na folii. </a:t>
            </a:r>
            <a:endParaRPr lang="cs-CZ" sz="2400" dirty="0" smtClean="0"/>
          </a:p>
          <a:p>
            <a:pPr algn="just"/>
            <a:endParaRPr lang="cs-CZ" sz="2400" dirty="0"/>
          </a:p>
          <a:p>
            <a:pPr algn="just"/>
            <a:r>
              <a:rPr lang="cs-CZ" sz="2400" dirty="0"/>
              <a:t>Vytvořeno jako DUM do předmětu prvouka. Slouží jako doplněk k výuce o volně žijících zvířatech prostřednictvím vlastního čtení. 			</a:t>
            </a:r>
          </a:p>
          <a:p>
            <a:pPr marL="0" indent="0" algn="just">
              <a:buNone/>
            </a:pPr>
            <a:endParaRPr lang="cs-CZ" sz="2400" dirty="0" smtClean="0"/>
          </a:p>
          <a:p>
            <a:pPr algn="just"/>
            <a:endParaRPr lang="cs-CZ" sz="2400" dirty="0"/>
          </a:p>
          <a:p>
            <a:pPr marL="0" indent="0" algn="just">
              <a:buNone/>
            </a:pPr>
            <a:r>
              <a:rPr lang="cs-CZ" sz="2400" dirty="0"/>
              <a:t>			</a:t>
            </a:r>
          </a:p>
        </p:txBody>
      </p:sp>
    </p:spTree>
    <p:extLst>
      <p:ext uri="{BB962C8B-B14F-4D97-AF65-F5344CB8AC3E}">
        <p14:creationId xmlns:p14="http://schemas.microsoft.com/office/powerpoint/2010/main" val="93228699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vydra říční</a:t>
            </a:r>
            <a:endParaRPr lang="cs-CZ" dirty="0"/>
          </a:p>
        </p:txBody>
      </p:sp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568118"/>
            <a:ext cx="4464496" cy="3168352"/>
          </a:xfrm>
        </p:spPr>
      </p:pic>
      <p:sp>
        <p:nvSpPr>
          <p:cNvPr id="5" name="TextovéPole 4"/>
          <p:cNvSpPr txBox="1"/>
          <p:nvPr/>
        </p:nvSpPr>
        <p:spPr>
          <a:xfrm>
            <a:off x="5580112" y="1628800"/>
            <a:ext cx="2880320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Vydra je lasicovitá šelma s protáhlým tělem. Má krátké končetiny s plovacími blánami a dlouhý, silný ocas. Srst je hnědá, na břiše bílá.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55576" y="5157192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Vydry žijí poblíž stojatých i tekoucích vod. Jsou to skvělí plavci a potápěči. Pod vodou vydrží přes 5 minut.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4572000" y="4675788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230308635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mtClean="0"/>
              <a:t>jak </a:t>
            </a:r>
            <a:r>
              <a:rPr lang="cs-CZ" smtClean="0"/>
              <a:t>žijí?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784212" y="1627762"/>
            <a:ext cx="31683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Vydry žijí samotářsky. Loví ryby, žáby, hraboše nebo mladé vodní ptáky. Na lov se vydávají pozdě odpoledne a navečer.</a:t>
            </a:r>
          </a:p>
          <a:p>
            <a:pPr algn="ctr"/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84212" y="4941168"/>
            <a:ext cx="7532204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Na břehu pod kořeny stromů si vyhrabávají dlouhé nory </a:t>
            </a:r>
            <a:endParaRPr lang="cs-CZ" sz="2400" dirty="0" smtClean="0"/>
          </a:p>
          <a:p>
            <a:pPr algn="ctr"/>
            <a:r>
              <a:rPr lang="cs-CZ" sz="2400" dirty="0" smtClean="0"/>
              <a:t>s </a:t>
            </a:r>
            <a:r>
              <a:rPr lang="cs-CZ" sz="2400" dirty="0" smtClean="0"/>
              <a:t>doupětem na konci. Doupě mají vystlané suchou trávou. Vchod do nory bývá pod vodní hladinou.</a:t>
            </a:r>
            <a:endParaRPr lang="cs-CZ" sz="24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3628528" y="4305418"/>
            <a:ext cx="648072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obr.2</a:t>
            </a:r>
            <a:endParaRPr lang="cs-CZ" sz="1400" dirty="0"/>
          </a:p>
        </p:txBody>
      </p:sp>
      <p:pic>
        <p:nvPicPr>
          <p:cNvPr id="10" name="Zástupný symbol pro obsah 9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48036" y="1713349"/>
            <a:ext cx="3889002" cy="2815516"/>
          </a:xfrm>
        </p:spPr>
      </p:pic>
    </p:spTree>
    <p:extLst>
      <p:ext uri="{BB962C8B-B14F-4D97-AF65-F5344CB8AC3E}">
        <p14:creationId xmlns:p14="http://schemas.microsoft.com/office/powerpoint/2010/main" val="51849015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dirty="0" smtClean="0"/>
              <a:t>      Jak </a:t>
            </a:r>
            <a:r>
              <a:rPr lang="cs-CZ" dirty="0" smtClean="0"/>
              <a:t>se rodí mláďata?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67744" y="1484784"/>
            <a:ext cx="4176464" cy="2876550"/>
          </a:xfrm>
        </p:spPr>
      </p:pic>
      <p:sp>
        <p:nvSpPr>
          <p:cNvPr id="6" name="TextovéPole 5"/>
          <p:cNvSpPr txBox="1"/>
          <p:nvPr/>
        </p:nvSpPr>
        <p:spPr>
          <a:xfrm>
            <a:off x="611560" y="4869160"/>
            <a:ext cx="792088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Samice rodí na jaře 2 až 4 slepá a holá mláďata. Ta se živí mateřským mlékem, potom jim matka přináší ulovenou potravu. Nakonec se naučí lovit. S matkou žijí asi 1 rok.</a:t>
            </a:r>
            <a:endParaRPr lang="cs-CZ" sz="2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444208" y="4077072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3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5085392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řeka vydra na </a:t>
            </a:r>
            <a:r>
              <a:rPr lang="cs-CZ" dirty="0" err="1" smtClean="0"/>
              <a:t>šumavě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" name="Zástupný symbol pro obsah 3">
            <a:hlinkClick r:id="rId2"/>
          </p:cNvPr>
          <p:cNvPicPr>
            <a:picLocks noGrp="1" noChangeAspect="1"/>
          </p:cNvPicPr>
          <p:nvPr>
            <p:ph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1700808"/>
            <a:ext cx="3843337" cy="2882502"/>
          </a:xfrm>
        </p:spPr>
      </p:pic>
      <p:sp>
        <p:nvSpPr>
          <p:cNvPr id="5" name="TextovéPole 4"/>
          <p:cNvSpPr txBox="1"/>
          <p:nvPr/>
        </p:nvSpPr>
        <p:spPr>
          <a:xfrm>
            <a:off x="5148064" y="1412776"/>
            <a:ext cx="324036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dirty="0" smtClean="0"/>
              <a:t>V šumavských horách je jedna divoká horská říčka, která se jmenuje také Vydra. Podél této říčky je nyní přírodní rezervace nazvaná Povydří. </a:t>
            </a:r>
            <a:r>
              <a:rPr lang="cs-CZ" sz="2400" dirty="0"/>
              <a:t>Co myslíte, proč dostala toto jméno? 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3922258" y="4521319"/>
            <a:ext cx="720080" cy="30777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400" dirty="0" smtClean="0"/>
              <a:t>obr. 4</a:t>
            </a:r>
            <a:endParaRPr lang="cs-CZ" sz="1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20406" y="5301208"/>
            <a:ext cx="748883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Znáte večerníčkové příběhy O </a:t>
            </a:r>
            <a:r>
              <a:rPr lang="cs-CZ" sz="2400" dirty="0" err="1" smtClean="0"/>
              <a:t>Vydrýskovi</a:t>
            </a:r>
            <a:r>
              <a:rPr lang="cs-CZ" sz="2400" dirty="0" smtClean="0"/>
              <a:t>? Viděli jste je?</a:t>
            </a:r>
          </a:p>
          <a:p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58154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otázky: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04800" y="1554162"/>
            <a:ext cx="5059288" cy="4525963"/>
          </a:xfrm>
        </p:spPr>
        <p:txBody>
          <a:bodyPr>
            <a:norm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 se nazývá vydří obydlí?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vydra obvykle žije?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Čím se živí?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Jaké má nohy?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Jakou má srst?</a:t>
            </a:r>
          </a:p>
          <a:p>
            <a:pPr marL="514350" indent="-514350">
              <a:buFont typeface="+mj-lt"/>
              <a:buAutoNum type="arabicPeriod"/>
            </a:pPr>
            <a:r>
              <a:rPr lang="cs-CZ" sz="2800" dirty="0" smtClean="0"/>
              <a:t>Kde si staví své doupě</a:t>
            </a:r>
            <a:r>
              <a:rPr lang="cs-CZ" sz="2800" dirty="0" smtClean="0"/>
              <a:t>?</a:t>
            </a:r>
            <a:endParaRPr lang="cs-CZ" sz="2800" dirty="0" smtClean="0"/>
          </a:p>
        </p:txBody>
      </p:sp>
      <p:sp>
        <p:nvSpPr>
          <p:cNvPr id="4" name="TextovéPole 3"/>
          <p:cNvSpPr txBox="1"/>
          <p:nvPr/>
        </p:nvSpPr>
        <p:spPr>
          <a:xfrm>
            <a:off x="7092280" y="1507522"/>
            <a:ext cx="115212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Nora.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88024" y="2085220"/>
            <a:ext cx="3456384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Poblíž  stojatých i tekoucích vod.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211960" y="2636912"/>
            <a:ext cx="403244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Loví ryby, žáby, hlodavce i vodní ptáky.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4211960" y="3140968"/>
            <a:ext cx="4032448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 Krátké opatřené plovacími blánami.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4644008" y="3645024"/>
            <a:ext cx="3600400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Krátkou, hnědou s bílým břichem.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96136" y="4151530"/>
            <a:ext cx="2448272" cy="369332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V břehu vodního toku.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436329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9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4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  <p:bldP spid="5" grpId="0" animBg="1"/>
      <p:bldP spid="6" grpId="0" animBg="1"/>
      <p:bldP spid="8" grpId="0" animBg="1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	</a:t>
            </a:r>
            <a:r>
              <a:rPr lang="cs-CZ" sz="2400" dirty="0" smtClean="0"/>
              <a:t>Použitý materiál: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686800" cy="4899174"/>
          </a:xfrm>
        </p:spPr>
        <p:txBody>
          <a:bodyPr>
            <a:normAutofit/>
          </a:bodyPr>
          <a:lstStyle/>
          <a:p>
            <a:r>
              <a:rPr lang="cs-CZ" sz="2000" dirty="0" smtClean="0"/>
              <a:t>Obr. 1 - </a:t>
            </a:r>
            <a:r>
              <a:rPr lang="cs-CZ" sz="2000" dirty="0"/>
              <a:t>DBHACK88.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[cit. 25.10.2012]. Dostupný na WWW: &lt;http://cs.wikipedia.org/wiki/Soubor:Loutre2.jpg</a:t>
            </a:r>
            <a:r>
              <a:rPr lang="cs-CZ" sz="2000" dirty="0" smtClean="0"/>
              <a:t>&gt;.</a:t>
            </a:r>
          </a:p>
          <a:p>
            <a:endParaRPr lang="cs-CZ" sz="2000" dirty="0"/>
          </a:p>
          <a:p>
            <a:r>
              <a:rPr lang="cs-CZ" sz="2000" dirty="0" smtClean="0"/>
              <a:t> obr. 2 - </a:t>
            </a:r>
            <a:r>
              <a:rPr lang="cs-CZ" sz="2000" dirty="0"/>
              <a:t>BOTAURUS STELLARIS.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[cit. 25.10.2012]. Dostupný na WWW: &lt;http://cs.wikipedia.org/wiki/Soubor:Roehrengang-Lutra-lutra-15-01-2008-301.jpg</a:t>
            </a:r>
            <a:r>
              <a:rPr lang="cs-CZ" sz="2000" dirty="0" smtClean="0"/>
              <a:t>&gt;.</a:t>
            </a:r>
          </a:p>
          <a:p>
            <a:endParaRPr lang="cs-CZ" sz="2000" dirty="0"/>
          </a:p>
          <a:p>
            <a:r>
              <a:rPr lang="cs-CZ" sz="2000" dirty="0" smtClean="0"/>
              <a:t>Obr. 3 - </a:t>
            </a:r>
            <a:r>
              <a:rPr lang="cs-CZ" sz="2000" dirty="0"/>
              <a:t>CS:GOTHIC2.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[cit. 25.10.2012]. Dostupný na WWW: &lt;http://cs.wikipedia.org/wiki/</a:t>
            </a:r>
            <a:r>
              <a:rPr lang="cs-CZ" sz="2000" dirty="0" err="1"/>
              <a:t>Soubor:Vydralutra.jpg</a:t>
            </a:r>
            <a:r>
              <a:rPr lang="cs-CZ" sz="2000" dirty="0" smtClean="0"/>
              <a:t>&gt;.</a:t>
            </a:r>
          </a:p>
          <a:p>
            <a:endParaRPr lang="cs-CZ" sz="2000" dirty="0"/>
          </a:p>
          <a:p>
            <a:r>
              <a:rPr lang="cs-CZ" sz="2000" dirty="0" smtClean="0"/>
              <a:t>Obr. 4 - </a:t>
            </a:r>
            <a:r>
              <a:rPr lang="cs-CZ" sz="2000" dirty="0"/>
              <a:t>FACTUMQUINTUS. </a:t>
            </a:r>
            <a:r>
              <a:rPr lang="cs-CZ" sz="2000" i="1" dirty="0" err="1"/>
              <a:t>Wikimedia</a:t>
            </a:r>
            <a:r>
              <a:rPr lang="cs-CZ" sz="2000" i="1" dirty="0"/>
              <a:t> </a:t>
            </a:r>
            <a:r>
              <a:rPr lang="cs-CZ" sz="2000" i="1" dirty="0" err="1"/>
              <a:t>Commons</a:t>
            </a:r>
            <a:r>
              <a:rPr lang="cs-CZ" sz="2000" dirty="0"/>
              <a:t> [online]. [cit. 25.10.2012]. Dostupný na WWW: &lt;http://cs.wikipedia.org/wiki/Soubor:Fischotter_Lutra_lutra1.jpg&gt;.</a:t>
            </a:r>
          </a:p>
          <a:p>
            <a:endParaRPr lang="cs-CZ" sz="2000" dirty="0"/>
          </a:p>
          <a:p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4554078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89</TotalTime>
  <Words>424</Words>
  <Application>Microsoft Office PowerPoint</Application>
  <PresentationFormat>Předvádění na obrazovce (4:3)</PresentationFormat>
  <Paragraphs>53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 anotace:</vt:lpstr>
      <vt:lpstr> vydra říční</vt:lpstr>
      <vt:lpstr> jak žijí?</vt:lpstr>
      <vt:lpstr>       Jak se rodí mláďata?</vt:lpstr>
      <vt:lpstr> řeka vydra na šumavě.</vt:lpstr>
      <vt:lpstr> otázky:</vt:lpstr>
      <vt:lpstr> Použitý materiál: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Hana</dc:creator>
  <cp:lastModifiedBy>Hana</cp:lastModifiedBy>
  <cp:revision>13</cp:revision>
  <dcterms:created xsi:type="dcterms:W3CDTF">2012-10-25T06:19:59Z</dcterms:created>
  <dcterms:modified xsi:type="dcterms:W3CDTF">2013-02-04T16:02:11Z</dcterms:modified>
</cp:coreProperties>
</file>