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56CDA-C4EF-4836-A5B5-6D2F97E78E78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EA35C-9073-461F-B7DE-5F3A81EE8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NJ7 – 6 – </a:t>
                      </a:r>
                      <a:r>
                        <a:rPr lang="cs-CZ" dirty="0" err="1" smtClean="0"/>
                        <a:t>Wohin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stellst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Sachen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Wohin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stellst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Sachen</a:t>
                      </a:r>
                      <a:r>
                        <a:rPr lang="cs-CZ" dirty="0" smtClean="0"/>
                        <a:t>? – 4. pád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16. 11. 2010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8640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11114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PROCVIČOVÁNÍ PŘEDLOŽEK SE 3. A 4. PÁDEM</a:t>
            </a:r>
          </a:p>
          <a:p>
            <a:r>
              <a:rPr lang="cs-CZ" dirty="0" smtClean="0"/>
              <a:t>ODPOVĚĎ NA OTÁZKU </a:t>
            </a:r>
            <a:r>
              <a:rPr lang="cs-CZ" dirty="0" err="1" smtClean="0"/>
              <a:t>Wohin</a:t>
            </a:r>
            <a:r>
              <a:rPr lang="cs-CZ" dirty="0" smtClean="0"/>
              <a:t>? </a:t>
            </a:r>
          </a:p>
          <a:p>
            <a:r>
              <a:rPr lang="cs-CZ" dirty="0" smtClean="0"/>
              <a:t>4. PÁD PODSTATNÝCH JMEN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r>
              <a:rPr lang="cs-CZ" dirty="0" smtClean="0"/>
              <a:t>Předložky se 3. a 4. pádem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 anchorCtr="0"/>
          <a:lstStyle/>
          <a:p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Wohin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stellst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du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de-DE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hängst du oder legst du die Sachen?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WOHIN? – 4. p</a:t>
            </a:r>
            <a:r>
              <a:rPr lang="cs-CZ" dirty="0" err="1" smtClean="0"/>
              <a:t>ád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/>
              <a:t>1</a:t>
            </a:r>
            <a:r>
              <a:rPr lang="cs-CZ" sz="3600" dirty="0" smtClean="0"/>
              <a:t>. 		</a:t>
            </a:r>
            <a:r>
              <a:rPr lang="cs-CZ" sz="3600" dirty="0" smtClean="0">
                <a:solidFill>
                  <a:schemeClr val="accent1"/>
                </a:solidFill>
              </a:rPr>
              <a:t>DER</a:t>
            </a:r>
            <a:r>
              <a:rPr lang="cs-CZ" sz="3600" dirty="0" smtClean="0"/>
              <a:t>		</a:t>
            </a:r>
            <a:r>
              <a:rPr lang="cs-CZ" sz="3600" dirty="0" smtClean="0">
                <a:solidFill>
                  <a:srgbClr val="FF0000"/>
                </a:solidFill>
              </a:rPr>
              <a:t>DIE</a:t>
            </a:r>
            <a:r>
              <a:rPr lang="cs-CZ" sz="3600" dirty="0" smtClean="0"/>
              <a:t>		</a:t>
            </a:r>
            <a:r>
              <a:rPr lang="cs-CZ" sz="3600" dirty="0" smtClean="0">
                <a:solidFill>
                  <a:srgbClr val="00B050"/>
                </a:solidFill>
              </a:rPr>
              <a:t>DAS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		</a:t>
            </a:r>
            <a:r>
              <a:rPr lang="cs-CZ" sz="3600" dirty="0" smtClean="0">
                <a:solidFill>
                  <a:schemeClr val="accent1"/>
                </a:solidFill>
              </a:rPr>
              <a:t>EIN</a:t>
            </a:r>
            <a:r>
              <a:rPr lang="cs-CZ" sz="3600" dirty="0" smtClean="0"/>
              <a:t>		</a:t>
            </a:r>
            <a:r>
              <a:rPr lang="cs-CZ" sz="3600" dirty="0" smtClean="0">
                <a:solidFill>
                  <a:srgbClr val="FF0000"/>
                </a:solidFill>
              </a:rPr>
              <a:t>EINE</a:t>
            </a:r>
            <a:r>
              <a:rPr lang="cs-CZ" sz="3600" dirty="0" smtClean="0"/>
              <a:t>		</a:t>
            </a:r>
            <a:r>
              <a:rPr lang="cs-CZ" sz="3600" dirty="0" smtClean="0">
                <a:solidFill>
                  <a:srgbClr val="00B050"/>
                </a:solidFill>
              </a:rPr>
              <a:t>EIN</a:t>
            </a:r>
          </a:p>
          <a:p>
            <a:pPr>
              <a:buNone/>
            </a:pPr>
            <a:endParaRPr lang="cs-CZ" sz="3600" dirty="0" smtClean="0"/>
          </a:p>
          <a:p>
            <a:r>
              <a:rPr lang="cs-CZ" sz="3600" dirty="0" smtClean="0"/>
              <a:t>4</a:t>
            </a:r>
            <a:r>
              <a:rPr lang="cs-CZ" sz="4000" dirty="0" smtClean="0"/>
              <a:t>. 		</a:t>
            </a:r>
            <a:r>
              <a:rPr lang="cs-CZ" sz="4000" dirty="0" smtClean="0">
                <a:solidFill>
                  <a:schemeClr val="accent1"/>
                </a:solidFill>
              </a:rPr>
              <a:t>DEN</a:t>
            </a:r>
            <a:r>
              <a:rPr lang="cs-CZ" sz="4000" dirty="0" smtClean="0"/>
              <a:t>		</a:t>
            </a:r>
            <a:r>
              <a:rPr lang="cs-CZ" sz="4000" dirty="0" smtClean="0">
                <a:solidFill>
                  <a:srgbClr val="FF0000"/>
                </a:solidFill>
              </a:rPr>
              <a:t>DIE</a:t>
            </a:r>
            <a:r>
              <a:rPr lang="cs-CZ" sz="4000" dirty="0" smtClean="0"/>
              <a:t>		</a:t>
            </a:r>
            <a:r>
              <a:rPr lang="cs-CZ" sz="4000" dirty="0" smtClean="0">
                <a:solidFill>
                  <a:srgbClr val="00B050"/>
                </a:solidFill>
              </a:rPr>
              <a:t>DAS</a:t>
            </a:r>
          </a:p>
          <a:p>
            <a:pPr lvl="4">
              <a:buNone/>
            </a:pPr>
            <a:r>
              <a:rPr lang="cs-CZ" sz="4000" dirty="0" smtClean="0">
                <a:solidFill>
                  <a:schemeClr val="accent1"/>
                </a:solidFill>
              </a:rPr>
              <a:t>EINEN</a:t>
            </a:r>
            <a:r>
              <a:rPr lang="cs-CZ" sz="4000" dirty="0" smtClean="0"/>
              <a:t>	</a:t>
            </a:r>
            <a:r>
              <a:rPr lang="cs-CZ" sz="4000" dirty="0" smtClean="0">
                <a:solidFill>
                  <a:srgbClr val="FF0000"/>
                </a:solidFill>
              </a:rPr>
              <a:t>EINE</a:t>
            </a:r>
            <a:r>
              <a:rPr lang="cs-CZ" sz="4000" dirty="0" smtClean="0"/>
              <a:t>	</a:t>
            </a:r>
            <a:r>
              <a:rPr lang="cs-CZ" sz="4000" dirty="0" smtClean="0">
                <a:solidFill>
                  <a:srgbClr val="00B050"/>
                </a:solidFill>
              </a:rPr>
              <a:t>EIN</a:t>
            </a:r>
            <a:endParaRPr lang="cs-CZ" sz="4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Ergänze!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Ich</a:t>
            </a:r>
            <a:r>
              <a:rPr lang="cs-CZ" dirty="0" smtClean="0"/>
              <a:t> h</a:t>
            </a:r>
            <a:r>
              <a:rPr lang="de-DE" dirty="0" err="1" smtClean="0"/>
              <a:t>änge</a:t>
            </a:r>
            <a:r>
              <a:rPr lang="de-DE" dirty="0" smtClean="0"/>
              <a:t> das Bild an 	  Wand.</a:t>
            </a:r>
          </a:p>
          <a:p>
            <a:endParaRPr lang="de-DE" dirty="0"/>
          </a:p>
          <a:p>
            <a:r>
              <a:rPr lang="de-DE" dirty="0" smtClean="0"/>
              <a:t>Lege das Buch auf 	       Tisch.</a:t>
            </a:r>
          </a:p>
          <a:p>
            <a:endParaRPr lang="de-DE" dirty="0"/>
          </a:p>
          <a:p>
            <a:r>
              <a:rPr lang="de-DE" dirty="0" smtClean="0"/>
              <a:t>Morgen gehe ich in S	Schule.</a:t>
            </a:r>
          </a:p>
          <a:p>
            <a:endParaRPr lang="de-DE" dirty="0"/>
          </a:p>
          <a:p>
            <a:r>
              <a:rPr lang="de-DE" dirty="0" smtClean="0"/>
              <a:t>Wirf den Stein über             Bach!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99992" y="1628800"/>
            <a:ext cx="648072" cy="576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23928" y="2708920"/>
            <a:ext cx="86409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139952" y="3861048"/>
            <a:ext cx="792088" cy="792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211960" y="4941168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Ich stelle meine Schuhe unter             Schrank.</a:t>
            </a:r>
          </a:p>
          <a:p>
            <a:endParaRPr lang="de-DE" dirty="0"/>
          </a:p>
          <a:p>
            <a:r>
              <a:rPr lang="de-DE" dirty="0" smtClean="0"/>
              <a:t>Wir gehen vor             Haus.</a:t>
            </a:r>
          </a:p>
          <a:p>
            <a:endParaRPr lang="de-DE" dirty="0"/>
          </a:p>
          <a:p>
            <a:r>
              <a:rPr lang="de-DE" dirty="0" smtClean="0"/>
              <a:t>Fahren wir auch hinter              Wald?</a:t>
            </a:r>
          </a:p>
          <a:p>
            <a:endParaRPr lang="de-DE" dirty="0"/>
          </a:p>
          <a:p>
            <a:r>
              <a:rPr lang="de-DE" dirty="0" smtClean="0"/>
              <a:t>Frank, setz dich neben	       Fenster.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868144" y="1628800"/>
            <a:ext cx="914400" cy="7703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                              Schrank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347864" y="270892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716016" y="3861048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44008" y="5013176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Stelle das Fahrrad zwischen           Bank und   </a:t>
            </a:r>
          </a:p>
          <a:p>
            <a:pPr>
              <a:buNone/>
            </a:pPr>
            <a:r>
              <a:rPr lang="de-DE" dirty="0" smtClean="0"/>
              <a:t>              Tisch.   </a:t>
            </a:r>
          </a:p>
          <a:p>
            <a:pPr>
              <a:buNone/>
            </a:pPr>
            <a:endParaRPr lang="de-DE" dirty="0"/>
          </a:p>
          <a:p>
            <a:r>
              <a:rPr lang="de-DE" dirty="0" smtClean="0"/>
              <a:t>Ich stelle  den Schrank neben           Tür.</a:t>
            </a:r>
          </a:p>
          <a:p>
            <a:endParaRPr lang="de-DE" dirty="0"/>
          </a:p>
          <a:p>
            <a:r>
              <a:rPr lang="de-DE" dirty="0" smtClean="0"/>
              <a:t>Ich hänge das Regal über             Schreibtisch.</a:t>
            </a:r>
            <a:endParaRPr lang="de-DE" dirty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580112" y="1628800"/>
            <a:ext cx="72008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99592" y="2276872"/>
            <a:ext cx="648072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           d        T          Tisch.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796136" y="3429000"/>
            <a:ext cx="792088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220072" y="4509120"/>
            <a:ext cx="792088" cy="8423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Antwortet!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r>
              <a:rPr lang="de-DE" dirty="0" smtClean="0"/>
              <a:t>Wohin haben sie die Sessel, die Lampe, den Tisch gestellt?</a:t>
            </a:r>
          </a:p>
          <a:p>
            <a:r>
              <a:rPr lang="de-DE" dirty="0" smtClean="0"/>
              <a:t>Wohin haben sie die Bilder gehängt?</a:t>
            </a:r>
          </a:p>
          <a:p>
            <a:r>
              <a:rPr lang="de-DE" dirty="0" smtClean="0"/>
              <a:t>Wohin haben sie das Buch gelegt?</a:t>
            </a:r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3074" name="Picture 2" descr="C:\Documents and Settings\Marie\Local Settings\Temporary Internet Files\Content.IE5\4RVA46LD\MC900319622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3816424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WOHIN?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e-DE" dirty="0" smtClean="0"/>
              <a:t>Wohin haben sie die Möbel gehängt, gestellt und gelegt. Bildet bitte die Sätze!</a:t>
            </a:r>
          </a:p>
          <a:p>
            <a:endParaRPr lang="de-DE" dirty="0"/>
          </a:p>
          <a:p>
            <a:endParaRPr lang="cs-CZ" dirty="0"/>
          </a:p>
        </p:txBody>
      </p:sp>
      <p:pic>
        <p:nvPicPr>
          <p:cNvPr id="4098" name="Picture 2" descr="C:\Documents and Settings\Marie\Local Settings\Temporary Internet Files\Content.IE5\YISJ2G75\MC9003196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0820"/>
            <a:ext cx="3732434" cy="38944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Klipart – http//office.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238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Předložky se 3. a 4. pádem</vt:lpstr>
      <vt:lpstr>WOHIN? – 4. pád</vt:lpstr>
      <vt:lpstr>Ergänze!</vt:lpstr>
      <vt:lpstr>Snímek 6</vt:lpstr>
      <vt:lpstr>Snímek 7</vt:lpstr>
      <vt:lpstr>Antwortet!</vt:lpstr>
      <vt:lpstr>WOHIN?</vt:lpstr>
      <vt:lpstr>ZDROJE</vt:lpstr>
    </vt:vector>
  </TitlesOfParts>
  <Company>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 se 3. a 4. pádem</dc:title>
  <dc:creator>Marie Tomanová</dc:creator>
  <cp:lastModifiedBy>Marie Tomanová</cp:lastModifiedBy>
  <cp:revision>9</cp:revision>
  <dcterms:created xsi:type="dcterms:W3CDTF">2010-11-21T11:37:25Z</dcterms:created>
  <dcterms:modified xsi:type="dcterms:W3CDTF">2013-02-04T16:48:02Z</dcterms:modified>
</cp:coreProperties>
</file>