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57" r:id="rId5"/>
    <p:sldId id="258" r:id="rId6"/>
    <p:sldId id="263" r:id="rId7"/>
    <p:sldId id="259" r:id="rId8"/>
    <p:sldId id="265" r:id="rId9"/>
    <p:sldId id="260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230" autoAdjust="0"/>
  </p:normalViewPr>
  <p:slideViewPr>
    <p:cSldViewPr>
      <p:cViewPr>
        <p:scale>
          <a:sx n="70" d="100"/>
          <a:sy n="70" d="100"/>
        </p:scale>
        <p:origin x="-630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15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401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329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064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244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962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24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478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807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097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791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070DC-11BC-4CCE-B0A4-C6A8381138BE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7E9A88-2D4A-45D9-B5E2-89C67EC3A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008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124744"/>
            <a:ext cx="8136904" cy="2952328"/>
          </a:xfrm>
        </p:spPr>
        <p:txBody>
          <a:bodyPr>
            <a:noAutofit/>
          </a:bodyPr>
          <a:lstStyle/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896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en-US" sz="2000" dirty="0" err="1" smtClean="0"/>
              <a:t>Materiál</a:t>
            </a:r>
            <a:r>
              <a:rPr lang="en-US" sz="2000" dirty="0" smtClean="0"/>
              <a:t> je </a:t>
            </a:r>
            <a:r>
              <a:rPr lang="en-US" sz="2000" dirty="0" err="1" smtClean="0"/>
              <a:t>určen</a:t>
            </a:r>
            <a:r>
              <a:rPr lang="en-US" sz="2000" dirty="0" smtClean="0"/>
              <a:t> pro </a:t>
            </a:r>
            <a:r>
              <a:rPr lang="en-US" sz="2000" dirty="0" err="1" smtClean="0"/>
              <a:t>žáky</a:t>
            </a:r>
            <a:r>
              <a:rPr lang="en-US" sz="2000" dirty="0" smtClean="0"/>
              <a:t> 3. </a:t>
            </a:r>
            <a:r>
              <a:rPr lang="cs-CZ" sz="2000" dirty="0" smtClean="0"/>
              <a:t>a 4. ročníku.</a:t>
            </a:r>
            <a:endParaRPr lang="en-US" sz="2000" dirty="0" smtClean="0"/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en-US" sz="2000" dirty="0" err="1"/>
              <a:t>Patří</a:t>
            </a:r>
            <a:r>
              <a:rPr lang="en-US" sz="2000" dirty="0"/>
              <a:t> do </a:t>
            </a:r>
            <a:r>
              <a:rPr lang="en-US" sz="2000" dirty="0" err="1"/>
              <a:t>vzdělávací</a:t>
            </a:r>
            <a:r>
              <a:rPr lang="en-US" sz="2000" dirty="0"/>
              <a:t> </a:t>
            </a:r>
            <a:r>
              <a:rPr lang="en-US" sz="2000" dirty="0" err="1"/>
              <a:t>oblasti</a:t>
            </a:r>
            <a:r>
              <a:rPr lang="en-US" sz="2000" dirty="0"/>
              <a:t> </a:t>
            </a:r>
            <a:r>
              <a:rPr lang="en-US" sz="2000" dirty="0" err="1"/>
              <a:t>Jazyk</a:t>
            </a:r>
            <a:r>
              <a:rPr lang="en-US" sz="2000" dirty="0"/>
              <a:t> a </a:t>
            </a:r>
            <a:r>
              <a:rPr lang="en-US" sz="2000" dirty="0" err="1"/>
              <a:t>jazyková</a:t>
            </a:r>
            <a:r>
              <a:rPr lang="en-US" sz="2000" dirty="0"/>
              <a:t> </a:t>
            </a:r>
            <a:r>
              <a:rPr lang="en-US" sz="2000" dirty="0" err="1"/>
              <a:t>komunikace</a:t>
            </a:r>
            <a:r>
              <a:rPr lang="en-US" sz="2000" dirty="0"/>
              <a:t>.</a:t>
            </a:r>
          </a:p>
          <a:p>
            <a:pPr marL="0" indent="0">
              <a:buNone/>
            </a:pPr>
            <a:r>
              <a:rPr lang="cs-CZ" sz="2000" dirty="0"/>
              <a:t>      Žáci </a:t>
            </a:r>
            <a:r>
              <a:rPr lang="cs-CZ" sz="2000" dirty="0" smtClean="0"/>
              <a:t>procvičuji vyjmenovaná slova po L a slova s nimi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příbuzná.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cs-CZ" sz="2000" dirty="0"/>
              <a:t>      </a:t>
            </a:r>
            <a:r>
              <a:rPr lang="en-US" sz="2000" dirty="0"/>
              <a:t>METODICKÉ POZNÁM</a:t>
            </a:r>
            <a:r>
              <a:rPr lang="cs-CZ" sz="2000" dirty="0"/>
              <a:t>KY</a:t>
            </a:r>
          </a:p>
          <a:p>
            <a:pPr marL="0" indent="0">
              <a:buNone/>
            </a:pPr>
            <a:r>
              <a:rPr lang="cs-CZ" sz="2000" dirty="0"/>
              <a:t>s</a:t>
            </a:r>
            <a:r>
              <a:rPr lang="cs-CZ" sz="2000" dirty="0" smtClean="0"/>
              <a:t>tr. 3 žáci procvičují řadu vyjmenovaných slov po L a doplňují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chybějící slova</a:t>
            </a:r>
          </a:p>
          <a:p>
            <a:pPr marL="0" indent="0">
              <a:buNone/>
            </a:pPr>
            <a:r>
              <a:rPr lang="cs-CZ" sz="2000" dirty="0" smtClean="0"/>
              <a:t>str. 4 frontální práce u interaktivní tabule, hledaná slova, jež do </a:t>
            </a:r>
          </a:p>
          <a:p>
            <a:pPr marL="0" indent="0">
              <a:buNone/>
            </a:pPr>
            <a:r>
              <a:rPr lang="cs-CZ" sz="2000" dirty="0" smtClean="0"/>
              <a:t>          řádků nepatří : vidět, mlít, třpytit se, plyšový, vylíčit, lysina </a:t>
            </a:r>
          </a:p>
          <a:p>
            <a:pPr marL="0" indent="0">
              <a:buNone/>
            </a:pPr>
            <a:r>
              <a:rPr lang="cs-CZ" sz="2000" dirty="0"/>
              <a:t>s</a:t>
            </a:r>
            <a:r>
              <a:rPr lang="cs-CZ" sz="2000" dirty="0" smtClean="0"/>
              <a:t>tr. 5 </a:t>
            </a:r>
            <a:r>
              <a:rPr lang="cs-CZ" sz="2000" dirty="0"/>
              <a:t>f</a:t>
            </a:r>
            <a:r>
              <a:rPr lang="cs-CZ" sz="2000" dirty="0" smtClean="0"/>
              <a:t>rontální práce u interaktivní tabule, žáci spojují slova podle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významu, řešení na str. 6   </a:t>
            </a:r>
          </a:p>
          <a:p>
            <a:pPr marL="0" indent="0">
              <a:buNone/>
            </a:pPr>
            <a:r>
              <a:rPr lang="cs-CZ" sz="2000" dirty="0" smtClean="0"/>
              <a:t>str. 7 frontální práce u tabule nebo zadat jako samostatnou práci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žáků do sešitů, možné řešení na str. 8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4513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9900"/>
                </a:solidFill>
              </a:rPr>
              <a:t>VYJMENOVANÁ SLOVA PO </a:t>
            </a:r>
            <a:r>
              <a:rPr lang="cs-CZ" sz="8000" b="1" dirty="0">
                <a:solidFill>
                  <a:srgbClr val="FF0000"/>
                </a:solidFill>
              </a:rPr>
              <a:t>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1844824"/>
            <a:ext cx="73265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DOPLŇ ŘADU VYJMENOVANÝCH SLOV</a:t>
            </a:r>
          </a:p>
          <a:p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200" dirty="0"/>
              <a:t>SLYŠET, MLÝN,…………………………..,</a:t>
            </a:r>
          </a:p>
          <a:p>
            <a:r>
              <a:rPr lang="cs-CZ" sz="3200" dirty="0" smtClean="0"/>
              <a:t>POLYKAT</a:t>
            </a:r>
            <a:r>
              <a:rPr lang="cs-CZ" sz="3200" dirty="0"/>
              <a:t>,…………………...., PLÝTVAT,</a:t>
            </a:r>
          </a:p>
          <a:p>
            <a:r>
              <a:rPr lang="cs-CZ" sz="3200" dirty="0"/>
              <a:t>VZLYKAT, …………., LÝTKO,…………..</a:t>
            </a:r>
          </a:p>
          <a:p>
            <a:r>
              <a:rPr lang="cs-CZ" sz="3200" dirty="0"/>
              <a:t>LYŽE,…………………….., PLYŠ</a:t>
            </a:r>
          </a:p>
        </p:txBody>
      </p:sp>
      <p:pic>
        <p:nvPicPr>
          <p:cNvPr id="5" name="Picture 3" descr="C:\Users\Renata\AppData\Local\Microsoft\Windows\Temporary Internet Files\Content.IE5\2LFR4DTE\MC900336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766" y="2494568"/>
            <a:ext cx="1870963" cy="1747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Renata\AppData\Local\Microsoft\Windows\Temporary Internet Files\Content.IE5\84QG0RG0\MC900157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81128"/>
            <a:ext cx="141366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930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V KAŽDÉM ŘÁDKU </a:t>
            </a:r>
            <a:r>
              <a:rPr lang="cs-CZ" sz="3600" u="sng" dirty="0" smtClean="0">
                <a:solidFill>
                  <a:schemeClr val="accent6">
                    <a:lumMod val="50000"/>
                  </a:schemeClr>
                </a:solidFill>
              </a:rPr>
              <a:t>ŠKRTNI JEDNO SLOVO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  <a:b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KTERÉ TAM NEPATŘÍ A </a:t>
            </a:r>
            <a:r>
              <a:rPr lang="cs-CZ" sz="3600" u="sng" dirty="0" smtClean="0">
                <a:solidFill>
                  <a:schemeClr val="accent6">
                    <a:lumMod val="50000"/>
                  </a:schemeClr>
                </a:solidFill>
              </a:rPr>
              <a:t>ODŮVODNI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SLYŠITELNÝ, NEDOSLÝCHAT, VIDĚT, USLYŠET</a:t>
            </a:r>
          </a:p>
          <a:p>
            <a:r>
              <a:rPr lang="cs-CZ" dirty="0" smtClean="0"/>
              <a:t>MLYNÁŘKA, MLÝNICE, MLÝNSKÝ, MLÍT</a:t>
            </a:r>
          </a:p>
          <a:p>
            <a:r>
              <a:rPr lang="cs-CZ" dirty="0" smtClean="0"/>
              <a:t>ZABLÝSKNOUT SE, TŘPYTIT SE, BLÝSKAVÝ</a:t>
            </a:r>
          </a:p>
          <a:p>
            <a:r>
              <a:rPr lang="cs-CZ" dirty="0" smtClean="0"/>
              <a:t>PLYŠOVÝ, PLYNOVÝ,  PLYN, PLYNOMĚR</a:t>
            </a:r>
          </a:p>
          <a:p>
            <a:r>
              <a:rPr lang="cs-CZ" dirty="0" smtClean="0"/>
              <a:t>LÝČÍ, LÝKOVEC, VYLÍČIT, LÝKOŽROUT</a:t>
            </a:r>
          </a:p>
          <a:p>
            <a:r>
              <a:rPr lang="cs-CZ" dirty="0" smtClean="0"/>
              <a:t>LYŽAŘ, LYSINA, LYŽOVAT, LYŽAŘSKÝ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Renata\AppData\Local\Microsoft\Windows\Temporary Internet Files\Content.IE5\NHGJ9HGY\MM9002952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742" y="4509120"/>
            <a:ext cx="1308886" cy="1912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05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462" y="28917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SPOJ SLOVA SE PRÁVNÝM VÝZNAMEM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3600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A ODŮVODNI PRAVOPIS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BLÝSKAT SE</a:t>
            </a:r>
          </a:p>
          <a:p>
            <a:pPr marL="0" indent="0">
              <a:buNone/>
            </a:pPr>
            <a:r>
              <a:rPr lang="cs-CZ" dirty="0" smtClean="0"/>
              <a:t>BLÍZKÁ</a:t>
            </a:r>
          </a:p>
          <a:p>
            <a:pPr marL="0" indent="0">
              <a:buNone/>
            </a:pPr>
            <a:r>
              <a:rPr lang="cs-CZ" dirty="0" smtClean="0"/>
              <a:t>LYŽE</a:t>
            </a:r>
          </a:p>
          <a:p>
            <a:pPr marL="0" indent="0">
              <a:buNone/>
            </a:pPr>
            <a:r>
              <a:rPr lang="cs-CZ" dirty="0" smtClean="0"/>
              <a:t>LÍŽE</a:t>
            </a:r>
          </a:p>
          <a:p>
            <a:pPr marL="0" indent="0">
              <a:buNone/>
            </a:pPr>
            <a:r>
              <a:rPr lang="cs-CZ" dirty="0" smtClean="0"/>
              <a:t>LYSKA</a:t>
            </a:r>
          </a:p>
          <a:p>
            <a:pPr marL="0" indent="0">
              <a:buNone/>
            </a:pPr>
            <a:r>
              <a:rPr lang="cs-CZ" dirty="0" smtClean="0"/>
              <a:t>LÍSKA</a:t>
            </a:r>
          </a:p>
          <a:p>
            <a:pPr marL="0" indent="0">
              <a:buNone/>
            </a:pPr>
            <a:r>
              <a:rPr lang="cs-CZ" dirty="0" smtClean="0"/>
              <a:t>LYSÁ</a:t>
            </a:r>
          </a:p>
          <a:p>
            <a:pPr marL="0" indent="0">
              <a:buNone/>
            </a:pPr>
            <a:r>
              <a:rPr lang="cs-CZ" dirty="0" smtClean="0"/>
              <a:t>LÍSÁ SE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563888" y="1487511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NEDALEKÁ VESNICE</a:t>
            </a:r>
          </a:p>
          <a:p>
            <a:pPr marL="0" indent="0">
              <a:buNone/>
            </a:pPr>
            <a:r>
              <a:rPr lang="cs-CZ" dirty="0" smtClean="0"/>
              <a:t>PŘI BOUŘCE</a:t>
            </a:r>
          </a:p>
          <a:p>
            <a:pPr marL="0" indent="0">
              <a:buNone/>
            </a:pPr>
            <a:r>
              <a:rPr lang="cs-CZ" dirty="0" smtClean="0"/>
              <a:t>VODNÍ PTÁK</a:t>
            </a:r>
          </a:p>
          <a:p>
            <a:pPr marL="0" indent="0">
              <a:buNone/>
            </a:pPr>
            <a:r>
              <a:rPr lang="cs-CZ" dirty="0" smtClean="0"/>
              <a:t>HOLÁ HLAVA</a:t>
            </a:r>
          </a:p>
          <a:p>
            <a:pPr marL="0" indent="0">
              <a:buNone/>
            </a:pPr>
            <a:r>
              <a:rPr lang="cs-CZ" dirty="0" smtClean="0"/>
              <a:t>SJEZDOVÉ</a:t>
            </a:r>
          </a:p>
          <a:p>
            <a:pPr marL="0" indent="0">
              <a:buNone/>
            </a:pPr>
            <a:r>
              <a:rPr lang="cs-CZ" dirty="0" smtClean="0"/>
              <a:t>LÍZÁTKO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TULÍ SE</a:t>
            </a:r>
          </a:p>
          <a:p>
            <a:pPr marL="0" indent="0">
              <a:buNone/>
            </a:pPr>
            <a:r>
              <a:rPr lang="cs-CZ" dirty="0" smtClean="0"/>
              <a:t>KEŘ S OŘÍŠKY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Renata\AppData\Local\Microsoft\Windows\Temporary Internet Files\Content.IE5\M4416X4Q\MC900337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709091"/>
            <a:ext cx="1830629" cy="98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enata\AppData\Local\Microsoft\Windows\Temporary Internet Files\Content.IE5\M4416X4Q\MC9001127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802" y="5787474"/>
            <a:ext cx="1584176" cy="73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84QG0RG0\MC9003314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0279" y="3234926"/>
            <a:ext cx="737352" cy="1077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enata\AppData\Local\Microsoft\Windows\Temporary Internet Files\Content.IE5\2LFR4DTE\MC9003523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266" y="1990945"/>
            <a:ext cx="1474427" cy="97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enata\AppData\Local\Microsoft\Windows\Temporary Internet Files\Content.IE5\M4416X4Q\MP9002625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025" y="4974184"/>
            <a:ext cx="2276932" cy="1517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Renata\AppData\Local\Microsoft\Windows\Temporary Internet Files\Content.IE5\TTCZF1HL\MP90044829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491" y="2852936"/>
            <a:ext cx="1185727" cy="177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Renata\AppData\Local\Microsoft\Windows\Temporary Internet Files\Content.IE5\2LFR4DTE\MP90040756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1624905" cy="1082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Renata\AppData\Local\Microsoft\Windows\Temporary Internet Files\Content.IE5\TTCZF1HL\MC9001561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491" y="964616"/>
            <a:ext cx="1555074" cy="151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7494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BLÝSKAT SE</a:t>
            </a:r>
          </a:p>
          <a:p>
            <a:pPr marL="0" indent="0">
              <a:buNone/>
            </a:pPr>
            <a:r>
              <a:rPr lang="cs-CZ" dirty="0"/>
              <a:t>BLÍZKÁ</a:t>
            </a:r>
          </a:p>
          <a:p>
            <a:pPr marL="0" indent="0">
              <a:buNone/>
            </a:pPr>
            <a:r>
              <a:rPr lang="cs-CZ" dirty="0"/>
              <a:t>LYŽE</a:t>
            </a:r>
          </a:p>
          <a:p>
            <a:pPr marL="0" indent="0">
              <a:buNone/>
            </a:pPr>
            <a:r>
              <a:rPr lang="cs-CZ" dirty="0"/>
              <a:t>LÍŽE</a:t>
            </a:r>
          </a:p>
          <a:p>
            <a:pPr marL="0" indent="0">
              <a:buNone/>
            </a:pPr>
            <a:r>
              <a:rPr lang="cs-CZ" dirty="0"/>
              <a:t>LYSKA</a:t>
            </a:r>
          </a:p>
          <a:p>
            <a:pPr marL="0" indent="0">
              <a:buNone/>
            </a:pPr>
            <a:r>
              <a:rPr lang="cs-CZ" dirty="0"/>
              <a:t>LÍSKA</a:t>
            </a:r>
          </a:p>
          <a:p>
            <a:pPr marL="0" indent="0">
              <a:buNone/>
            </a:pPr>
            <a:r>
              <a:rPr lang="cs-CZ" dirty="0"/>
              <a:t>LYSÁ</a:t>
            </a:r>
          </a:p>
          <a:p>
            <a:pPr marL="0" indent="0">
              <a:buNone/>
            </a:pPr>
            <a:r>
              <a:rPr lang="cs-CZ" dirty="0"/>
              <a:t>LÍSÁ SE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NEDALEKÁ VESNICE</a:t>
            </a:r>
          </a:p>
          <a:p>
            <a:pPr marL="0" indent="0">
              <a:buNone/>
            </a:pPr>
            <a:r>
              <a:rPr lang="cs-CZ" dirty="0"/>
              <a:t>PŘI BOUŘCE</a:t>
            </a:r>
          </a:p>
          <a:p>
            <a:pPr marL="0" indent="0">
              <a:buNone/>
            </a:pPr>
            <a:r>
              <a:rPr lang="cs-CZ" dirty="0"/>
              <a:t>VODNÍ PTÁK</a:t>
            </a:r>
          </a:p>
          <a:p>
            <a:pPr marL="0" indent="0">
              <a:buNone/>
            </a:pPr>
            <a:r>
              <a:rPr lang="cs-CZ" dirty="0" smtClean="0"/>
              <a:t>HOLÁ HLAVA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SJEZDOVÉ</a:t>
            </a:r>
          </a:p>
          <a:p>
            <a:pPr marL="0" indent="0">
              <a:buNone/>
            </a:pPr>
            <a:r>
              <a:rPr lang="cs-CZ" dirty="0" smtClean="0"/>
              <a:t>LÍZÁTKO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TULÍ SE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KEŘ S OŘÍŠKY</a:t>
            </a: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339752" y="1844824"/>
            <a:ext cx="230425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691680" y="1844824"/>
            <a:ext cx="295232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331640" y="2852936"/>
            <a:ext cx="331236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187624" y="3392996"/>
            <a:ext cx="3456384" cy="9721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547664" y="2996952"/>
            <a:ext cx="3096344" cy="8820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547664" y="4365104"/>
            <a:ext cx="309634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331640" y="3438001"/>
            <a:ext cx="3312368" cy="14671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1691680" y="4905164"/>
            <a:ext cx="2952328" cy="540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104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DOPLŇ DO VĚT VHODNÁ </a:t>
            </a:r>
            <a:r>
              <a:rPr lang="cs-CZ" sz="3600" u="sng" dirty="0" smtClean="0">
                <a:solidFill>
                  <a:schemeClr val="accent6">
                    <a:lumMod val="50000"/>
                  </a:schemeClr>
                </a:solidFill>
              </a:rPr>
              <a:t>VYJMENOVANÁ SLOVA PO L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NEBO</a:t>
            </a:r>
            <a:r>
              <a:rPr lang="cs-CZ" sz="3600" u="sng" dirty="0" smtClean="0">
                <a:solidFill>
                  <a:schemeClr val="accent6">
                    <a:lumMod val="50000"/>
                  </a:schemeClr>
                </a:solidFill>
              </a:rPr>
              <a:t> SLOVA S NIMI PŘÍBUZNÁ</a:t>
            </a:r>
            <a:endParaRPr lang="cs-CZ" sz="36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Při bouři se často ……………… . Na rybníku plavala</a:t>
            </a:r>
          </a:p>
          <a:p>
            <a:pPr marL="0" indent="0">
              <a:buNone/>
            </a:pPr>
            <a:r>
              <a:rPr lang="cs-CZ" sz="2800" dirty="0" smtClean="0"/>
              <a:t>kachna ……………. . Lyžař si poranil na noze ………………..</a:t>
            </a:r>
          </a:p>
          <a:p>
            <a:pPr marL="0" indent="0">
              <a:buNone/>
            </a:pPr>
            <a:r>
              <a:rPr lang="cs-CZ" sz="2800" dirty="0"/>
              <a:t>s</a:t>
            </a:r>
            <a:r>
              <a:rPr lang="cs-CZ" sz="2800" dirty="0" smtClean="0"/>
              <a:t>val. Při angíně se těžce ………………….. . Ve starobylém</a:t>
            </a:r>
          </a:p>
          <a:p>
            <a:pPr marL="0" indent="0">
              <a:buNone/>
            </a:pPr>
            <a:r>
              <a:rPr lang="cs-CZ" sz="2800" dirty="0" smtClean="0"/>
              <a:t>………………… žil ……………… . Vidíš tu hezkou kabelu </a:t>
            </a:r>
          </a:p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 ……….. ? Nejvyšší kopec Beskyd se jmenuje ………… 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hora. Prstýnek se na slunci ………………… . Starý člověk</a:t>
            </a:r>
          </a:p>
          <a:p>
            <a:pPr marL="0" indent="0">
              <a:buNone/>
            </a:pPr>
            <a:r>
              <a:rPr lang="cs-CZ" sz="2800" dirty="0"/>
              <a:t>č</a:t>
            </a:r>
            <a:r>
              <a:rPr lang="cs-CZ" sz="2800" dirty="0" smtClean="0"/>
              <a:t>asto špatně ……………. . Zmrzlina se na jazyku jen …………………………. 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1028" name="Picture 4" descr="C:\Users\Renata\AppData\Local\Microsoft\Windows\Temporary Internet Files\Content.IE5\RSVJ87EY\MC900412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869160"/>
            <a:ext cx="979283" cy="161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nata\AppData\Local\Microsoft\Windows\Temporary Internet Files\Content.IE5\TYGVTDZX\MC9002005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971" y="5176418"/>
            <a:ext cx="1826057" cy="168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035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MOŽNÉ 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Při bouři se často </a:t>
            </a:r>
            <a:r>
              <a:rPr lang="cs-CZ" dirty="0" smtClean="0">
                <a:solidFill>
                  <a:srgbClr val="FF0000"/>
                </a:solidFill>
              </a:rPr>
              <a:t>blýská</a:t>
            </a:r>
            <a:r>
              <a:rPr lang="cs-CZ" dirty="0" smtClean="0"/>
              <a:t> </a:t>
            </a:r>
            <a:r>
              <a:rPr lang="cs-CZ" dirty="0"/>
              <a:t>. Na rybníku plavala</a:t>
            </a:r>
          </a:p>
          <a:p>
            <a:pPr marL="0" indent="0">
              <a:buNone/>
            </a:pPr>
            <a:r>
              <a:rPr lang="cs-CZ" dirty="0"/>
              <a:t>kachna </a:t>
            </a:r>
            <a:r>
              <a:rPr lang="cs-CZ" dirty="0" smtClean="0">
                <a:solidFill>
                  <a:srgbClr val="FF0000"/>
                </a:solidFill>
              </a:rPr>
              <a:t>lyska</a:t>
            </a:r>
            <a:r>
              <a:rPr lang="cs-CZ" dirty="0" smtClean="0"/>
              <a:t> </a:t>
            </a:r>
            <a:r>
              <a:rPr lang="cs-CZ" dirty="0"/>
              <a:t>. Lyžař si poranil na noze </a:t>
            </a:r>
            <a:r>
              <a:rPr lang="cs-CZ" dirty="0" smtClean="0">
                <a:solidFill>
                  <a:srgbClr val="FF0000"/>
                </a:solidFill>
              </a:rPr>
              <a:t>lýtkový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sval. Při angíně se těžce </a:t>
            </a:r>
            <a:r>
              <a:rPr lang="cs-CZ" dirty="0" smtClean="0">
                <a:solidFill>
                  <a:srgbClr val="FF0000"/>
                </a:solidFill>
              </a:rPr>
              <a:t>polyká</a:t>
            </a:r>
            <a:r>
              <a:rPr lang="cs-CZ" dirty="0" smtClean="0"/>
              <a:t>. </a:t>
            </a:r>
            <a:r>
              <a:rPr lang="cs-CZ" dirty="0"/>
              <a:t>Ve starobylém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mlýně</a:t>
            </a:r>
            <a:r>
              <a:rPr lang="cs-CZ" dirty="0" smtClean="0"/>
              <a:t> </a:t>
            </a:r>
            <a:r>
              <a:rPr lang="cs-CZ" dirty="0"/>
              <a:t>žil </a:t>
            </a:r>
            <a:r>
              <a:rPr lang="cs-CZ" dirty="0" smtClean="0">
                <a:solidFill>
                  <a:srgbClr val="FF0000"/>
                </a:solidFill>
              </a:rPr>
              <a:t>mlynář</a:t>
            </a:r>
            <a:r>
              <a:rPr lang="cs-CZ" dirty="0" smtClean="0"/>
              <a:t> </a:t>
            </a:r>
            <a:r>
              <a:rPr lang="cs-CZ" dirty="0"/>
              <a:t>. Vidíš tu hezkou kabelu </a:t>
            </a:r>
          </a:p>
          <a:p>
            <a:pPr marL="0" indent="0">
              <a:buNone/>
            </a:pPr>
            <a:r>
              <a:rPr lang="cs-CZ" dirty="0"/>
              <a:t>z </a:t>
            </a:r>
            <a:r>
              <a:rPr lang="cs-CZ" dirty="0" smtClean="0">
                <a:solidFill>
                  <a:srgbClr val="FF0000"/>
                </a:solidFill>
              </a:rPr>
              <a:t>lýka</a:t>
            </a:r>
            <a:r>
              <a:rPr lang="cs-CZ" dirty="0" smtClean="0"/>
              <a:t> </a:t>
            </a:r>
            <a:r>
              <a:rPr lang="cs-CZ" dirty="0"/>
              <a:t>? Nejvyšší kopec Beskyd se jmenuje </a:t>
            </a:r>
            <a:r>
              <a:rPr lang="cs-CZ" dirty="0" smtClean="0">
                <a:solidFill>
                  <a:srgbClr val="FF0000"/>
                </a:solidFill>
              </a:rPr>
              <a:t>Lysá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hora. Prstýnek se na slunci </a:t>
            </a:r>
            <a:r>
              <a:rPr lang="cs-CZ" dirty="0" smtClean="0">
                <a:solidFill>
                  <a:srgbClr val="FF0000"/>
                </a:solidFill>
              </a:rPr>
              <a:t>blyští </a:t>
            </a:r>
            <a:r>
              <a:rPr lang="cs-CZ" dirty="0"/>
              <a:t>. Starý člověk</a:t>
            </a:r>
          </a:p>
          <a:p>
            <a:pPr marL="0" indent="0">
              <a:buNone/>
            </a:pPr>
            <a:r>
              <a:rPr lang="cs-CZ" dirty="0"/>
              <a:t>často špatně </a:t>
            </a:r>
            <a:r>
              <a:rPr lang="cs-CZ" dirty="0" smtClean="0">
                <a:solidFill>
                  <a:srgbClr val="FF0000"/>
                </a:solidFill>
              </a:rPr>
              <a:t>slyší </a:t>
            </a:r>
            <a:r>
              <a:rPr lang="cs-CZ" dirty="0"/>
              <a:t>. Zmrzlina se na jazyku </a:t>
            </a:r>
            <a:r>
              <a:rPr lang="cs-CZ" dirty="0" smtClean="0"/>
              <a:t>jen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rozplývala</a:t>
            </a:r>
            <a:r>
              <a:rPr lang="cs-CZ" dirty="0" smtClean="0"/>
              <a:t> 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78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1196752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41669" y="1196752"/>
            <a:ext cx="456137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použité obrázky  : 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178271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2785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413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VYJMENOVANÁ SLOVA PO L</vt:lpstr>
      <vt:lpstr>V KAŽDÉM ŘÁDKU ŠKRTNI JEDNO SLOVO, KTERÉ TAM NEPATŘÍ A ODŮVODNI </vt:lpstr>
      <vt:lpstr>SPOJ SLOVA SE PRÁVNÝM VÝZNAMEM  A ODŮVODNI PRAVOPIS</vt:lpstr>
      <vt:lpstr>ŘEŠENÍ</vt:lpstr>
      <vt:lpstr>DOPLŇ DO VĚT VHODNÁ VYJMENOVANÁ SLOVA PO L NEBO SLOVA S NIMI PŘÍBUZNÁ</vt:lpstr>
      <vt:lpstr>MOŽNÉ ŘEŠENÍ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L</dc:title>
  <dc:creator>Renata</dc:creator>
  <cp:lastModifiedBy>Renata</cp:lastModifiedBy>
  <cp:revision>55</cp:revision>
  <dcterms:created xsi:type="dcterms:W3CDTF">2012-08-27T18:13:46Z</dcterms:created>
  <dcterms:modified xsi:type="dcterms:W3CDTF">2013-02-03T20:49:43Z</dcterms:modified>
</cp:coreProperties>
</file>