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notesSlides/notesSlide1.xml" ContentType="application/vnd.openxmlformats-officedocument.presentationml.notesSlide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notesMasterIdLst>
    <p:notesMasterId r:id="rId12"/>
  </p:notesMasterIdLst>
  <p:sldIdLst>
    <p:sldId id="264" r:id="rId2"/>
    <p:sldId id="263" r:id="rId3"/>
    <p:sldId id="262" r:id="rId4"/>
    <p:sldId id="256" r:id="rId5"/>
    <p:sldId id="257" r:id="rId6"/>
    <p:sldId id="258" r:id="rId7"/>
    <p:sldId id="259" r:id="rId8"/>
    <p:sldId id="261" r:id="rId9"/>
    <p:sldId id="260" r:id="rId10"/>
    <p:sldId id="265" r:id="rId11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clrMru>
    <a:srgbClr val="EA0000"/>
  </p:clrMru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 varScale="1">
        <p:scale>
          <a:sx n="100" d="100"/>
          <a:sy n="100" d="100"/>
        </p:scale>
        <p:origin x="-294" y="-102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notesMaster" Target="notesMasters/notesMaster1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záhlaví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409AB61C-6D2A-4AA4-A969-3D64BDC681EA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obrázek snímku 3"/>
          <p:cNvSpPr>
            <a:spLocks noGrp="1" noRot="1" noChangeAspect="1"/>
          </p:cNvSpPr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cs-CZ"/>
          </a:p>
        </p:txBody>
      </p:sp>
      <p:sp>
        <p:nvSpPr>
          <p:cNvPr id="5" name="Zástupný symbol pro poznámky 4"/>
          <p:cNvSpPr>
            <a:spLocks noGrp="1"/>
          </p:cNvSpPr>
          <p:nvPr>
            <p:ph type="body" sz="quarter" idx="3"/>
          </p:nvPr>
        </p:nvSpPr>
        <p:spPr>
          <a:xfrm>
            <a:off x="685800" y="4343400"/>
            <a:ext cx="5486400" cy="41148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7200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D9A5E00-F088-48E4-BDE1-91DCCD956800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obrázek snímku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Zástupný symbol pro poznámky 2"/>
          <p:cNvSpPr>
            <a:spLocks noGrp="1"/>
          </p:cNvSpPr>
          <p:nvPr>
            <p:ph type="body" idx="1"/>
          </p:nvPr>
        </p:nvSpPr>
        <p:spPr/>
        <p:txBody>
          <a:bodyPr>
            <a:normAutofit/>
          </a:bodyPr>
          <a:lstStyle/>
          <a:p>
            <a:endParaRPr lang="cs-CZ" dirty="0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1921B70F-ECC4-4527-9FBB-C007858BE037}" type="slidenum">
              <a:rPr lang="cs-CZ" smtClean="0"/>
              <a:pPr/>
              <a:t>1</a:t>
            </a:fld>
            <a:endParaRPr lang="cs-CZ"/>
          </a:p>
        </p:txBody>
      </p:sp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cs-CZ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Ovr>
    <a:masterClrMapping/>
  </p:clrMapOvr>
  <p:transition spd="med">
    <p:plus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cs-CZ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cs-CZ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BC41D19-2AFF-44FB-87A6-2B06A9405789}" type="datetimeFigureOut">
              <a:rPr lang="cs-CZ" smtClean="0"/>
              <a:pPr/>
              <a:t>11.1.2013</a:t>
            </a:fld>
            <a:endParaRPr lang="cs-CZ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cs-CZ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47D742A-BC75-4D3D-B17F-8C7078EC017A}" type="slidenum">
              <a:rPr lang="cs-CZ" smtClean="0"/>
              <a:pPr/>
              <a:t>‹#›</a:t>
            </a:fld>
            <a:endParaRPr lang="cs-CZ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lus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6.xml"/><Relationship Id="rId4" Type="http://schemas.openxmlformats.org/officeDocument/2006/relationships/image" Target="../media/image2.jpeg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6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4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hyperlink" Target="http://inovacnipodnikani.cz/files/new431/445-dalnice.jpeg" TargetMode="External"/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539552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graphicFrame>
        <p:nvGraphicFramePr>
          <p:cNvPr id="3" name="Tabulka 2"/>
          <p:cNvGraphicFramePr>
            <a:graphicFrameLocks noGrp="1"/>
          </p:cNvGraphicFramePr>
          <p:nvPr/>
        </p:nvGraphicFramePr>
        <p:xfrm>
          <a:off x="2793397" y="2996952"/>
          <a:ext cx="3866836" cy="868680"/>
        </p:xfrm>
        <a:graphic>
          <a:graphicData uri="http://schemas.openxmlformats.org/drawingml/2006/table">
            <a:tbl>
              <a:tblPr/>
              <a:tblGrid>
                <a:gridCol w="1992431"/>
                <a:gridCol w="1874405"/>
              </a:tblGrid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Autor: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>
                          <a:latin typeface="Calibri"/>
                        </a:rPr>
                        <a:t>Mgr. Jitka Hříbková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  <a:tr h="254032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Číslo </a:t>
                      </a:r>
                      <a:r>
                        <a:rPr lang="cs-CZ" sz="1300" b="1" dirty="0" err="1">
                          <a:latin typeface="Calibri"/>
                        </a:rPr>
                        <a:t>DUMu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F7 </a:t>
                      </a:r>
                      <a:r>
                        <a:rPr lang="cs-CZ" sz="1300" dirty="0">
                          <a:latin typeface="Calibri"/>
                        </a:rPr>
                        <a:t>- </a:t>
                      </a:r>
                      <a:r>
                        <a:rPr lang="cs-CZ" sz="1300" dirty="0" smtClean="0">
                          <a:latin typeface="Calibri"/>
                        </a:rPr>
                        <a:t>5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lnTlToBr w="12700" cmpd="sng">
                      <a:noFill/>
                      <a:prstDash val="solid"/>
                    </a:lnTlToBr>
                    <a:lnBlToTr w="12700" cmpd="sng">
                      <a:noFill/>
                      <a:prstDash val="solid"/>
                    </a:lnBlToTr>
                    <a:solidFill>
                      <a:srgbClr val="66B3FF"/>
                    </a:solidFill>
                  </a:tcPr>
                </a:tc>
              </a:tr>
              <a:tr h="254127">
                <a:tc>
                  <a:txBody>
                    <a:bodyPr/>
                    <a:lstStyle/>
                    <a:p>
                      <a:r>
                        <a:rPr lang="cs-CZ" sz="1300" b="1" dirty="0">
                          <a:latin typeface="Calibri"/>
                        </a:rPr>
                        <a:t>Datum ověření ve </a:t>
                      </a:r>
                      <a:r>
                        <a:rPr lang="cs-CZ" sz="1300" b="1" dirty="0" smtClean="0">
                          <a:latin typeface="Calibri"/>
                        </a:rPr>
                        <a:t> výuce</a:t>
                      </a:r>
                      <a:r>
                        <a:rPr lang="cs-CZ" sz="1300" b="1" dirty="0">
                          <a:latin typeface="Calibri"/>
                        </a:rPr>
                        <a:t>: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cs-CZ" sz="1300" dirty="0" smtClean="0">
                          <a:latin typeface="Calibri"/>
                        </a:rPr>
                        <a:t>19. 10. 2010</a:t>
                      </a:r>
                      <a:endParaRPr lang="cs-CZ" dirty="0"/>
                    </a:p>
                  </a:txBody>
                  <a:tcPr anchor="ctr">
                    <a:lnL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chemeClr val="tx1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66B3FF"/>
                    </a:solidFill>
                  </a:tcPr>
                </a:tc>
              </a:tr>
            </a:tbl>
          </a:graphicData>
        </a:graphic>
      </p:graphicFrame>
      <p:sp>
        <p:nvSpPr>
          <p:cNvPr id="7" name="Obdélník 6"/>
          <p:cNvSpPr/>
          <p:nvPr/>
        </p:nvSpPr>
        <p:spPr>
          <a:xfrm>
            <a:off x="755576" y="5805264"/>
            <a:ext cx="626469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u="sng" dirty="0"/>
              <a:t>Téma:</a:t>
            </a:r>
            <a:r>
              <a:rPr lang="cs-CZ" dirty="0"/>
              <a:t> </a:t>
            </a:r>
            <a:r>
              <a:rPr lang="cs-CZ" dirty="0" smtClean="0"/>
              <a:t>Nerovnoměrný pohyb</a:t>
            </a:r>
            <a:endParaRPr lang="cs-CZ" dirty="0"/>
          </a:p>
        </p:txBody>
      </p:sp>
      <p:sp>
        <p:nvSpPr>
          <p:cNvPr id="9" name="Obdélník 8"/>
          <p:cNvSpPr/>
          <p:nvPr/>
        </p:nvSpPr>
        <p:spPr>
          <a:xfrm>
            <a:off x="755576" y="5435932"/>
            <a:ext cx="3129511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 err="1"/>
              <a:t>Tématický</a:t>
            </a:r>
            <a:r>
              <a:rPr lang="cs-CZ" u="sng" dirty="0"/>
              <a:t> okruh</a:t>
            </a:r>
            <a:r>
              <a:rPr lang="cs-CZ" dirty="0"/>
              <a:t>: </a:t>
            </a:r>
            <a:r>
              <a:rPr lang="cs-CZ" dirty="0" smtClean="0"/>
              <a:t>Pohyb </a:t>
            </a:r>
            <a:r>
              <a:rPr lang="cs-CZ" dirty="0" err="1" smtClean="0"/>
              <a:t>tělesay</a:t>
            </a:r>
            <a:endParaRPr lang="cs-CZ" dirty="0"/>
          </a:p>
        </p:txBody>
      </p:sp>
      <p:sp>
        <p:nvSpPr>
          <p:cNvPr id="10" name="Obdélník 9"/>
          <p:cNvSpPr/>
          <p:nvPr/>
        </p:nvSpPr>
        <p:spPr>
          <a:xfrm>
            <a:off x="755576" y="5066600"/>
            <a:ext cx="232916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obor</a:t>
            </a:r>
            <a:r>
              <a:rPr lang="cs-CZ" dirty="0"/>
              <a:t>: Fyzika</a:t>
            </a:r>
          </a:p>
        </p:txBody>
      </p:sp>
      <p:sp>
        <p:nvSpPr>
          <p:cNvPr id="11" name="Obdélník 10"/>
          <p:cNvSpPr/>
          <p:nvPr/>
        </p:nvSpPr>
        <p:spPr>
          <a:xfrm>
            <a:off x="755576" y="4697268"/>
            <a:ext cx="3412344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Vzdělávací oblast</a:t>
            </a:r>
            <a:r>
              <a:rPr lang="cs-CZ" dirty="0"/>
              <a:t>: Člověk a příroda</a:t>
            </a:r>
          </a:p>
        </p:txBody>
      </p:sp>
      <p:sp>
        <p:nvSpPr>
          <p:cNvPr id="12" name="Obdélník 11"/>
          <p:cNvSpPr/>
          <p:nvPr/>
        </p:nvSpPr>
        <p:spPr>
          <a:xfrm>
            <a:off x="755576" y="4327936"/>
            <a:ext cx="1530162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u="sng" dirty="0"/>
              <a:t>Ročník</a:t>
            </a:r>
            <a:r>
              <a:rPr lang="cs-CZ" dirty="0"/>
              <a:t>: </a:t>
            </a:r>
            <a:r>
              <a:rPr lang="cs-CZ" dirty="0" smtClean="0"/>
              <a:t>sedmý</a:t>
            </a:r>
            <a:endParaRPr lang="cs-CZ" dirty="0"/>
          </a:p>
        </p:txBody>
      </p:sp>
      <p:sp>
        <p:nvSpPr>
          <p:cNvPr id="13" name="Obdélník 12"/>
          <p:cNvSpPr/>
          <p:nvPr/>
        </p:nvSpPr>
        <p:spPr>
          <a:xfrm>
            <a:off x="2671388" y="2214156"/>
            <a:ext cx="2993063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da-DK" dirty="0"/>
              <a:t>Projekt: OP VK 1.4 709998205</a:t>
            </a:r>
          </a:p>
        </p:txBody>
      </p:sp>
      <p:sp>
        <p:nvSpPr>
          <p:cNvPr id="14" name="Obdélník 13"/>
          <p:cNvSpPr/>
          <p:nvPr/>
        </p:nvSpPr>
        <p:spPr>
          <a:xfrm>
            <a:off x="2627784" y="2466037"/>
            <a:ext cx="3858685" cy="369332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cs-CZ" dirty="0" smtClean="0"/>
              <a:t> Číslo </a:t>
            </a:r>
            <a:r>
              <a:rPr lang="cs-CZ" dirty="0"/>
              <a:t>projektu: CZ.1.07/1.4.00/21.0440</a:t>
            </a:r>
          </a:p>
        </p:txBody>
      </p:sp>
      <p:pic>
        <p:nvPicPr>
          <p:cNvPr id="14341" name="Picture 5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5576" y="1732374"/>
            <a:ext cx="1304925" cy="19716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3074" name="Picture 2" descr="http://zsgenklapalka.wz.cz/telowebu/obsah_soubory/logo_grant.JPG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2060501" y="648957"/>
            <a:ext cx="5472608" cy="1195867"/>
          </a:xfrm>
          <a:prstGeom prst="rect">
            <a:avLst/>
          </a:prstGeom>
          <a:noFill/>
        </p:spPr>
      </p:pic>
    </p:spTree>
  </p:cSld>
  <p:clrMapOvr>
    <a:masterClrMapping/>
  </p:clrMapOvr>
  <p:transition spd="med">
    <p:plus/>
  </p:transition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Obdélník 3"/>
          <p:cNvSpPr/>
          <p:nvPr/>
        </p:nvSpPr>
        <p:spPr>
          <a:xfrm>
            <a:off x="395536" y="548680"/>
            <a:ext cx="8136904" cy="5760640"/>
          </a:xfrm>
          <a:prstGeom prst="rect">
            <a:avLst/>
          </a:prstGeom>
          <a:solidFill>
            <a:schemeClr val="bg1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cs-CZ"/>
          </a:p>
        </p:txBody>
      </p:sp>
      <p:sp>
        <p:nvSpPr>
          <p:cNvPr id="3" name="Obdélník 2"/>
          <p:cNvSpPr/>
          <p:nvPr/>
        </p:nvSpPr>
        <p:spPr>
          <a:xfrm>
            <a:off x="899592" y="836712"/>
            <a:ext cx="7128792" cy="313932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cs-CZ" b="1" u="sng" dirty="0"/>
              <a:t>ANOTACE</a:t>
            </a:r>
          </a:p>
          <a:p>
            <a:endParaRPr lang="cs-CZ" b="1" dirty="0"/>
          </a:p>
          <a:p>
            <a:r>
              <a:rPr lang="cs-CZ" b="1" dirty="0"/>
              <a:t>Digitální výukový materiál </a:t>
            </a:r>
            <a:r>
              <a:rPr lang="cs-CZ" b="1" dirty="0" smtClean="0"/>
              <a:t>NEROVNOMĚRNÝ POHYB slouží k výkladu učiva o průměrné rychlosti nerovnoměrného pohybu..</a:t>
            </a:r>
          </a:p>
          <a:p>
            <a:endParaRPr lang="cs-CZ" b="1" dirty="0"/>
          </a:p>
          <a:p>
            <a:endParaRPr lang="cs-CZ" dirty="0"/>
          </a:p>
          <a:p>
            <a:endParaRPr lang="cs-CZ" b="1" dirty="0"/>
          </a:p>
          <a:p>
            <a:r>
              <a:rPr lang="cs-CZ" b="1" dirty="0"/>
              <a:t>Výukový materiál je určen pro žáky </a:t>
            </a:r>
            <a:r>
              <a:rPr lang="cs-CZ" b="1" dirty="0" smtClean="0"/>
              <a:t>7. ročníku.</a:t>
            </a:r>
          </a:p>
          <a:p>
            <a:endParaRPr lang="cs-CZ" b="1" dirty="0"/>
          </a:p>
          <a:p>
            <a:r>
              <a:rPr lang="cs-CZ" dirty="0"/>
              <a:t>Práce je určena na interaktivní tabuli SMART Notebook</a:t>
            </a:r>
            <a:r>
              <a:rPr lang="cs-CZ" dirty="0" smtClean="0"/>
              <a:t>.</a:t>
            </a:r>
          </a:p>
          <a:p>
            <a:endParaRPr lang="cs-CZ" dirty="0"/>
          </a:p>
        </p:txBody>
      </p:sp>
    </p:spTree>
  </p:cSld>
  <p:clrMapOvr>
    <a:masterClrMapping/>
  </p:clrMapOvr>
  <p:transition spd="med">
    <p:plus/>
  </p:transition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/>
        <p:txBody>
          <a:bodyPr>
            <a:noAutofit/>
          </a:bodyPr>
          <a:lstStyle/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latin typeface="Arial Black" pitchFamily="34" charset="0"/>
              </a:rPr>
              <a:t>Nerovnoměrný pohyb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endParaRPr lang="cs-CZ"/>
          </a:p>
        </p:txBody>
      </p:sp>
      <p:sp>
        <p:nvSpPr>
          <p:cNvPr id="4" name="Nadpis 1"/>
          <p:cNvSpPr txBox="1">
            <a:spLocks/>
          </p:cNvSpPr>
          <p:nvPr/>
        </p:nvSpPr>
        <p:spPr>
          <a:xfrm>
            <a:off x="4716016" y="5877272"/>
            <a:ext cx="3736032" cy="546199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>
            <a:defPPr>
              <a:defRPr lang="cs-CZ"/>
            </a:defPPr>
            <a:lvl1pPr marL="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algn="ctr" defTabSz="914400" rtl="0" eaLnBrk="1" fontAlgn="auto" latinLnBrk="0" hangingPunct="1">
              <a:lnSpc>
                <a:spcPct val="100000"/>
              </a:lnSpc>
              <a:spcBef>
                <a:spcPct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cs-CZ" sz="1200" b="1" i="0" strike="noStrike" kern="1200" cap="none" spc="0" normalizeH="0" baseline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Zpracovala: Mgr.</a:t>
            </a:r>
            <a:r>
              <a:rPr kumimoji="0" lang="cs-CZ" sz="1200" b="1" i="0" strike="noStrike" kern="1200" cap="none" spc="0" normalizeH="0" noProof="0" dirty="0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 Jitka Hříbková, ZŠ </a:t>
            </a:r>
            <a:r>
              <a:rPr kumimoji="0" lang="cs-CZ" sz="1200" b="1" i="0" strike="noStrike" kern="1200" cap="none" spc="0" normalizeH="0" noProof="0" dirty="0" err="1" smtClean="0">
                <a:ln>
                  <a:noFill/>
                </a:ln>
                <a:solidFill>
                  <a:schemeClr val="tx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  <a:uLnTx/>
                <a:uFillTx/>
                <a:latin typeface="+mj-lt"/>
                <a:ea typeface="+mj-ea"/>
                <a:cs typeface="+mj-cs"/>
              </a:rPr>
              <a:t>Dyjákovice</a:t>
            </a:r>
            <a:endParaRPr kumimoji="0" lang="cs-CZ" sz="1200" b="1" i="0" strike="noStrike" kern="1200" cap="none" spc="0" normalizeH="0" baseline="0" noProof="0" dirty="0">
              <a:ln>
                <a:noFill/>
              </a:ln>
              <a:solidFill>
                <a:schemeClr val="tx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  <a:uLnTx/>
              <a:uFillTx/>
              <a:latin typeface="+mj-lt"/>
              <a:ea typeface="+mj-ea"/>
              <a:cs typeface="+mj-cs"/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blipFill dpi="0" rotWithShape="1">
          <a:blip r:embed="rId2" cstate="print">
            <a:lum/>
          </a:blip>
          <a:srcRect/>
          <a:stretch>
            <a:fillRect/>
          </a:stretch>
        </a:blip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Nadpis 3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19256" cy="5890666"/>
          </a:xfrm>
        </p:spPr>
        <p:txBody>
          <a:bodyPr>
            <a:normAutofit fontScale="90000"/>
          </a:bodyPr>
          <a:lstStyle/>
          <a:p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Automobil jel na 1.úseku dálnice po dobu půl hodiny rychlostí 80 km/h; pak náhle zmenšil rychlost na 60 km/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Touto rychlostí jel 45 minut. </a:t>
            </a:r>
            <a:b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</a:b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3. úsek dálnice jel po dobu 1 hodiny rychlostí 100 km/</a:t>
            </a:r>
            <a:r>
              <a:rPr lang="cs-CZ" b="1" dirty="0" err="1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b="1" dirty="0" smtClean="0">
                <a:solidFill>
                  <a:srgbClr val="C0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Určete průměrnou rychlost automobilu a také aritmetický průměr jeho rychlostí.</a:t>
            </a:r>
            <a:endParaRPr lang="cs-CZ" b="1" dirty="0">
              <a:solidFill>
                <a:srgbClr val="C00000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>
                                        <p:cTn id="7" dur="500"/>
                                        <p:tgtEl>
                                          <p:spTgt spid="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4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1. úsek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14800" cy="4525963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0,5 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80 km/h</a:t>
            </a:r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?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[km]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dirty="0"/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t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80 km/h . 0,5 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40 km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4248472" cy="452596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 auta na 1. úseku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rychlost auta na 1. úseku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dráha auta na 1. úseku</a:t>
            </a:r>
          </a:p>
          <a:p>
            <a:endParaRPr lang="cs-CZ" dirty="0"/>
          </a:p>
          <a:p>
            <a:endParaRPr lang="cs-CZ" dirty="0" smtClean="0"/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Dráha auta na 1. úseku je 40 km.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363272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2. úsek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808" cy="4525963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45 min = 0,75 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60 km/h</a:t>
            </a:r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?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[km]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t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60 km/h . 0,75 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45 km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600200"/>
            <a:ext cx="4176464" cy="452596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 auta na 2. úseku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rychlost auta na 2. úseku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dráha auta na 2. úseku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Dráha auta na 2. úseku je 45 km.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539552" y="188640"/>
            <a:ext cx="8363272" cy="1143000"/>
          </a:xfrm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6600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sz="6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 úsek</a:t>
            </a:r>
            <a:endParaRPr lang="cs-CZ" sz="66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14800" cy="4525963"/>
          </a:xfrm>
          <a:solidFill>
            <a:schemeClr val="accent3">
              <a:lumMod val="75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</a:t>
            </a:r>
            <a:r>
              <a:rPr lang="cs-CZ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1h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100 km/h</a:t>
            </a:r>
          </a:p>
          <a:p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? </a:t>
            </a:r>
            <a:r>
              <a:rPr lang="en-US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[km]</a:t>
            </a: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. t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</a:p>
          <a:p>
            <a:r>
              <a:rPr lang="cs-CZ" b="1" dirty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100 km/h . 1 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100 km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0" y="1600200"/>
            <a:ext cx="4320480" cy="4525963"/>
          </a:xfrm>
          <a:solidFill>
            <a:schemeClr val="accent2">
              <a:lumMod val="60000"/>
              <a:lumOff val="40000"/>
            </a:schemeClr>
          </a:solidFill>
        </p:spPr>
        <p:txBody>
          <a:bodyPr/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čas auta na 3. úseku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rychlost auta na 3. úseku</a:t>
            </a:r>
            <a:endParaRPr lang="en-US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dráha auta na 3. úseku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Dráha auta na 3. úseku je 100 km.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 fontScale="9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Průměrná rychlost nerovnoměrného pohybu</a:t>
            </a:r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186808" cy="4525963"/>
          </a:xfrm>
          <a:solidFill>
            <a:schemeClr val="accent3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pPr>
              <a:buNone/>
            </a:pPr>
            <a:r>
              <a:rPr lang="cs-CZ" dirty="0" smtClean="0"/>
              <a:t>s = 40 km </a:t>
            </a:r>
            <a:r>
              <a:rPr lang="en-US" dirty="0" smtClean="0"/>
              <a:t>+ </a:t>
            </a:r>
            <a:r>
              <a:rPr lang="cs-CZ" dirty="0" smtClean="0"/>
              <a:t>45 km </a:t>
            </a:r>
            <a:r>
              <a:rPr lang="en-US" dirty="0" smtClean="0"/>
              <a:t>+</a:t>
            </a:r>
            <a:r>
              <a:rPr lang="cs-CZ" dirty="0" smtClean="0"/>
              <a:t> 100 km</a:t>
            </a:r>
          </a:p>
          <a:p>
            <a:pPr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s = 185 km</a:t>
            </a:r>
          </a:p>
          <a:p>
            <a:pPr>
              <a:buNone/>
            </a:pPr>
            <a:r>
              <a:rPr lang="cs-CZ" dirty="0" smtClean="0"/>
              <a:t>t = 0,5 h </a:t>
            </a:r>
            <a:r>
              <a:rPr lang="en-US" dirty="0" smtClean="0"/>
              <a:t>+</a:t>
            </a:r>
            <a:r>
              <a:rPr lang="cs-CZ" dirty="0" smtClean="0"/>
              <a:t> 0,75 h</a:t>
            </a:r>
            <a:r>
              <a:rPr lang="en-US" dirty="0" smtClean="0"/>
              <a:t> +</a:t>
            </a:r>
            <a:r>
              <a:rPr lang="cs-CZ" dirty="0" smtClean="0"/>
              <a:t> 1</a:t>
            </a:r>
          </a:p>
          <a:p>
            <a:pPr>
              <a:buNone/>
            </a:pPr>
            <a:r>
              <a:rPr lang="cs-CZ" b="1" u="sng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t = 2,25 h </a:t>
            </a:r>
          </a:p>
          <a:p>
            <a:pPr>
              <a:buNone/>
            </a:pPr>
            <a:endParaRPr lang="cs-CZ" b="1" u="sng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pPr>
              <a:buNone/>
            </a:pPr>
            <a:r>
              <a:rPr lang="cs-CZ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="1" baseline="-25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s : t</a:t>
            </a:r>
          </a:p>
          <a:p>
            <a:pPr>
              <a:buNone/>
            </a:pPr>
            <a:r>
              <a:rPr lang="cs-CZ" sz="3200" b="1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="1" baseline="-25000" dirty="0" err="1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3200" b="1" dirty="0" smtClean="0">
                <a:solidFill>
                  <a:srgbClr val="FFFF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185 km : 2,25 h</a:t>
            </a:r>
          </a:p>
          <a:p>
            <a:pPr>
              <a:buNone/>
            </a:pPr>
            <a:r>
              <a:rPr lang="cs-CZ" sz="3200" b="1" dirty="0" err="1" smtClean="0">
                <a:solidFill>
                  <a:srgbClr val="E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sz="3200" b="1" baseline="-25000" dirty="0" err="1" smtClean="0">
                <a:solidFill>
                  <a:srgbClr val="E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</a:t>
            </a:r>
            <a:r>
              <a:rPr lang="cs-CZ" sz="3200" b="1" baseline="-25000" dirty="0" smtClean="0">
                <a:solidFill>
                  <a:srgbClr val="E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 </a:t>
            </a:r>
            <a:r>
              <a:rPr lang="cs-CZ" sz="3200" b="1" dirty="0" smtClean="0">
                <a:solidFill>
                  <a:srgbClr val="EA0000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= 82,2 km/h</a:t>
            </a:r>
            <a:endParaRPr lang="cs-CZ" sz="3200" b="1" dirty="0">
              <a:solidFill>
                <a:srgbClr val="EA0000"/>
              </a:solidFill>
            </a:endParaRP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4008" y="1600200"/>
            <a:ext cx="4042792" cy="4525963"/>
          </a:xfrm>
          <a:solidFill>
            <a:schemeClr val="accent2">
              <a:lumMod val="60000"/>
              <a:lumOff val="40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Celková dráha</a:t>
            </a:r>
          </a:p>
          <a:p>
            <a:pPr>
              <a:buNone/>
            </a:pPr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Celkový čas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Průměrná rychlost nerovnoměrného pohybu je 82,2 km/</a:t>
            </a:r>
            <a:r>
              <a:rPr lang="cs-CZ" sz="32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32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  <a:endParaRPr lang="cs-CZ" sz="32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3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3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3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3">
                                            <p:txEl>
                                              <p:pRg st="3" end="3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3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3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3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2" dur="1000"/>
                                        <p:tgtEl>
                                          <p:spTgt spid="4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3" fill="hold">
                      <p:stCondLst>
                        <p:cond delay="indefinite"/>
                      </p:stCondLst>
                      <p:childTnLst>
                        <p:par>
                          <p:cTn id="54" fill="hold">
                            <p:stCondLst>
                              <p:cond delay="0"/>
                            </p:stCondLst>
                            <p:childTnLst>
                              <p:par>
                                <p:cTn id="5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57" dur="1000"/>
                                        <p:tgtEl>
                                          <p:spTgt spid="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8" fill="hold">
                      <p:stCondLst>
                        <p:cond delay="indefinite"/>
                      </p:stCondLst>
                      <p:childTnLst>
                        <p:par>
                          <p:cTn id="59" fill="hold">
                            <p:stCondLst>
                              <p:cond delay="0"/>
                            </p:stCondLst>
                            <p:childTnLst>
                              <p:par>
                                <p:cTn id="6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2" dur="1000"/>
                                        <p:tgtEl>
                                          <p:spTgt spid="4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67" dur="1000"/>
                                        <p:tgtEl>
                                          <p:spTgt spid="4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 animBg="1"/>
      <p:bldP spid="3" grpId="0" build="p" animBg="1"/>
      <p:bldP spid="4" grpId="0" build="p" animBg="1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Nadpis 4"/>
          <p:cNvSpPr>
            <a:spLocks noGrp="1"/>
          </p:cNvSpPr>
          <p:nvPr>
            <p:ph type="title"/>
          </p:nvPr>
        </p:nvSpPr>
        <p:spPr>
          <a:solidFill>
            <a:srgbClr val="FFFF00"/>
          </a:solidFill>
        </p:spPr>
        <p:txBody>
          <a:bodyPr>
            <a:normAutofit/>
          </a:bodyPr>
          <a:lstStyle/>
          <a:p>
            <a:r>
              <a:rPr lang="cs-CZ" sz="40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Aritmetický průměr</a:t>
            </a:r>
            <a:endParaRPr lang="cs-CZ" sz="4000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7" name="Zástupný symbol pro obsah 6"/>
          <p:cNvSpPr>
            <a:spLocks noGrp="1"/>
          </p:cNvSpPr>
          <p:nvPr>
            <p:ph idx="1"/>
          </p:nvPr>
        </p:nvSpPr>
        <p:spPr>
          <a:solidFill>
            <a:schemeClr val="accent1">
              <a:lumMod val="75000"/>
            </a:schemeClr>
          </a:solidFill>
        </p:spPr>
        <p:txBody>
          <a:bodyPr>
            <a:normAutofit lnSpcReduction="10000"/>
          </a:bodyPr>
          <a:lstStyle/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80 km/h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60 km/h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= 100 km/h</a:t>
            </a:r>
          </a:p>
          <a:p>
            <a:endParaRPr lang="cs-CZ" b="1" dirty="0" smtClean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= (v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1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2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 + v</a:t>
            </a:r>
            <a:r>
              <a:rPr lang="cs-CZ" b="1" baseline="-25000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3</a:t>
            </a:r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) : 3</a:t>
            </a:r>
          </a:p>
          <a:p>
            <a:r>
              <a:rPr lang="cs-CZ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= (80 km/h + 60 km/h + 100 km/h) : 3</a:t>
            </a:r>
          </a:p>
          <a:p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v = 80 km/h</a:t>
            </a:r>
          </a:p>
          <a:p>
            <a:pPr>
              <a:buNone/>
            </a:pP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Aritmetický průměr je 80 km/</a:t>
            </a:r>
            <a:r>
              <a:rPr lang="cs-CZ" sz="3600" b="1" dirty="0" err="1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h</a:t>
            </a:r>
            <a:r>
              <a:rPr lang="cs-CZ" sz="3600" b="1" dirty="0" smtClean="0"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.</a:t>
            </a:r>
          </a:p>
          <a:p>
            <a:endParaRPr lang="cs-CZ" b="1" dirty="0"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</p:spTree>
  </p:cSld>
  <p:clrMapOvr>
    <a:masterClrMapping/>
  </p:clrMapOvr>
  <p:transition spd="med">
    <p:plus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2" presetClass="entr" presetSubtype="1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up)">
                                      <p:cBhvr>
                                        <p:cTn id="7" dur="10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2" dur="1000"/>
                                        <p:tgtEl>
                                          <p:spTgt spid="7">
                                            <p:bg/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17" dur="1000"/>
                                        <p:tgtEl>
                                          <p:spTgt spid="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2" dur="1000"/>
                                        <p:tgtEl>
                                          <p:spTgt spid="7">
                                            <p:txEl>
                                              <p:pRg st="1" end="1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27" dur="1000"/>
                                        <p:tgtEl>
                                          <p:spTgt spid="7">
                                            <p:txEl>
                                              <p:pRg st="2" end="2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2" dur="1000"/>
                                        <p:tgtEl>
                                          <p:spTgt spid="7">
                                            <p:txEl>
                                              <p:pRg st="4" end="4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37" dur="1000"/>
                                        <p:tgtEl>
                                          <p:spTgt spid="7">
                                            <p:txEl>
                                              <p:pRg st="5" end="5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2" dur="1000"/>
                                        <p:tgtEl>
                                          <p:spTgt spid="7">
                                            <p:txEl>
                                              <p:pRg st="6" end="6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2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wipe(down)">
                                      <p:cBhvr>
                                        <p:cTn id="47" dur="1000"/>
                                        <p:tgtEl>
                                          <p:spTgt spid="7">
                                            <p:txEl>
                                              <p:pRg st="7" end="7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  <p:bldP spid="7" grpId="0" build="p" animBg="1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gradFill>
          <a:gsLst>
            <a:gs pos="0">
              <a:srgbClr val="000082"/>
            </a:gs>
            <a:gs pos="30000">
              <a:srgbClr val="66008F"/>
            </a:gs>
            <a:gs pos="64999">
              <a:srgbClr val="BA0066"/>
            </a:gs>
            <a:gs pos="89999">
              <a:srgbClr val="FF0000"/>
            </a:gs>
            <a:gs pos="100000">
              <a:srgbClr val="FF8200"/>
            </a:gs>
          </a:gsLst>
          <a:lin ang="5400000" scaled="0"/>
        </a:gra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u="sng" dirty="0" smtClean="0">
                <a:solidFill>
                  <a:schemeClr val="bg1"/>
                </a:solidFill>
                <a:effectLst>
                  <a:outerShdw blurRad="38100" dist="38100" dir="2700000" algn="tl">
                    <a:srgbClr val="000000">
                      <a:alpha val="43137"/>
                    </a:srgbClr>
                  </a:outerShdw>
                </a:effectLst>
              </a:rPr>
              <a:t>ZDROJE</a:t>
            </a:r>
            <a:endParaRPr lang="cs-CZ" b="1" u="sng" dirty="0">
              <a:solidFill>
                <a:schemeClr val="bg1"/>
              </a:solidFill>
              <a:effectLst>
                <a:outerShdw blurRad="38100" dist="38100" dir="2700000" algn="tl">
                  <a:srgbClr val="000000">
                    <a:alpha val="43137"/>
                  </a:srgbClr>
                </a:outerShdw>
              </a:effectLst>
            </a:endParaRPr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cs-CZ" sz="2400" b="1" dirty="0" smtClean="0">
                <a:solidFill>
                  <a:schemeClr val="bg1"/>
                </a:solidFill>
              </a:rPr>
              <a:t>Kolářová, R. a kol., Fyzika 7, </a:t>
            </a:r>
            <a:r>
              <a:rPr lang="cs-CZ" sz="2400" b="1" dirty="0" err="1" smtClean="0">
                <a:solidFill>
                  <a:schemeClr val="bg1"/>
                </a:solidFill>
              </a:rPr>
              <a:t>Prometheus</a:t>
            </a:r>
            <a:r>
              <a:rPr lang="cs-CZ" sz="2400" b="1" dirty="0" smtClean="0">
                <a:solidFill>
                  <a:schemeClr val="bg1"/>
                </a:solidFill>
              </a:rPr>
              <a:t>, 199</a:t>
            </a:r>
            <a:r>
              <a:rPr lang="cs-CZ" sz="2400" dirty="0" smtClean="0">
                <a:solidFill>
                  <a:schemeClr val="bg1"/>
                </a:solidFill>
              </a:rPr>
              <a:t>8</a:t>
            </a:r>
          </a:p>
          <a:p>
            <a:r>
              <a:rPr lang="cs-CZ" sz="2400" dirty="0" smtClean="0">
                <a:solidFill>
                  <a:schemeClr val="bg1"/>
                </a:solidFill>
                <a:hlinkClick r:id="rId2"/>
              </a:rPr>
              <a:t>http://</a:t>
            </a:r>
            <a:r>
              <a:rPr lang="cs-CZ" sz="2400" dirty="0" smtClean="0">
                <a:solidFill>
                  <a:schemeClr val="bg1"/>
                </a:solidFill>
                <a:hlinkClick r:id="rId2"/>
              </a:rPr>
              <a:t>inovacnipodnikani.cz/files/new431/445-dalnice.jpeg</a:t>
            </a:r>
            <a:endParaRPr lang="cs-CZ" sz="2400" dirty="0" smtClean="0">
              <a:solidFill>
                <a:schemeClr val="bg1"/>
              </a:solidFill>
            </a:endParaRPr>
          </a:p>
          <a:p>
            <a:endParaRPr lang="cs-CZ" sz="2400" dirty="0" smtClean="0">
              <a:solidFill>
                <a:schemeClr val="bg1"/>
              </a:solidFill>
            </a:endParaRPr>
          </a:p>
          <a:p>
            <a:endParaRPr lang="cs-CZ" dirty="0"/>
          </a:p>
        </p:txBody>
      </p:sp>
    </p:spTree>
  </p:cSld>
  <p:clrMapOvr>
    <a:masterClrMapping/>
  </p:clrMapOvr>
  <p:transition spd="med">
    <p:plus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2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74</TotalTime>
  <Words>442</Words>
  <Application>Microsoft Office PowerPoint</Application>
  <PresentationFormat>Předvádění na obrazovce (4:3)</PresentationFormat>
  <Paragraphs>95</Paragraphs>
  <Slides>10</Slides>
  <Notes>1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10</vt:i4>
      </vt:variant>
    </vt:vector>
  </HeadingPairs>
  <TitlesOfParts>
    <vt:vector size="11" baseType="lpstr">
      <vt:lpstr>Motiv sady Office</vt:lpstr>
      <vt:lpstr>Snímek 1</vt:lpstr>
      <vt:lpstr>Snímek 2</vt:lpstr>
      <vt:lpstr>Nerovnoměrný pohyb</vt:lpstr>
      <vt:lpstr>Automobil jel na 1.úseku dálnice po dobu půl hodiny rychlostí 80 km/h; pak náhle zmenšil rychlost na 60 km/h. Touto rychlostí jel 45 minut.  3. úsek dálnice jel po dobu 1 hodiny rychlostí 100 km/h. Určete průměrnou rychlost automobilu a také aritmetický průměr jeho rychlostí.</vt:lpstr>
      <vt:lpstr>1. úsek</vt:lpstr>
      <vt:lpstr>2. úsek</vt:lpstr>
      <vt:lpstr>3. úsek</vt:lpstr>
      <vt:lpstr>Průměrná rychlost nerovnoměrného pohybu</vt:lpstr>
      <vt:lpstr>Aritmetický průměr</vt:lpstr>
      <vt:lpstr>ZDROJE</vt:lpstr>
    </vt:vector>
  </TitlesOfParts>
  <Company/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ZŠ Dyjákovice</dc:creator>
  <cp:lastModifiedBy>Hříbková Jitka</cp:lastModifiedBy>
  <cp:revision>15</cp:revision>
  <dcterms:created xsi:type="dcterms:W3CDTF">2010-11-23T13:43:30Z</dcterms:created>
  <dcterms:modified xsi:type="dcterms:W3CDTF">2013-01-11T15:08:26Z</dcterms:modified>
</cp:coreProperties>
</file>