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2" r:id="rId4"/>
    <p:sldId id="265" r:id="rId5"/>
    <p:sldId id="258" r:id="rId6"/>
    <p:sldId id="259" r:id="rId7"/>
    <p:sldId id="267" r:id="rId8"/>
    <p:sldId id="260" r:id="rId9"/>
    <p:sldId id="268" r:id="rId10"/>
    <p:sldId id="261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063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207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253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013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8902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252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775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525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28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34527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140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CC55D-A5A5-4170-9768-E5C603D26D74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2F000-3400-4F47-BFEE-946EBABFEE0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441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01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323528" y="620688"/>
            <a:ext cx="84249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</a:t>
            </a:r>
            <a:r>
              <a:rPr lang="en-US" dirty="0" smtClean="0"/>
              <a:t>ANOTACE</a:t>
            </a:r>
            <a:endParaRPr lang="cs-CZ" dirty="0" smtClean="0"/>
          </a:p>
          <a:p>
            <a:endParaRPr lang="en-US" dirty="0"/>
          </a:p>
          <a:p>
            <a:r>
              <a:rPr lang="cs-CZ" dirty="0"/>
              <a:t>      </a:t>
            </a:r>
            <a:r>
              <a:rPr lang="en-US" dirty="0" err="1"/>
              <a:t>Materiál</a:t>
            </a:r>
            <a:r>
              <a:rPr lang="en-US" dirty="0"/>
              <a:t> je </a:t>
            </a:r>
            <a:r>
              <a:rPr lang="en-US" dirty="0" err="1"/>
              <a:t>určen</a:t>
            </a:r>
            <a:r>
              <a:rPr lang="en-US" dirty="0"/>
              <a:t> pro </a:t>
            </a:r>
            <a:r>
              <a:rPr lang="en-US" dirty="0" err="1"/>
              <a:t>žáky</a:t>
            </a:r>
            <a:r>
              <a:rPr lang="en-US" dirty="0"/>
              <a:t> 3. </a:t>
            </a:r>
            <a:r>
              <a:rPr lang="cs-CZ" dirty="0" smtClean="0"/>
              <a:t>a 4. ročníku.</a:t>
            </a:r>
            <a:endParaRPr lang="en-US" dirty="0"/>
          </a:p>
          <a:p>
            <a:r>
              <a:rPr lang="cs-CZ" dirty="0"/>
              <a:t>      </a:t>
            </a:r>
            <a:r>
              <a:rPr lang="en-US" dirty="0" err="1"/>
              <a:t>Patří</a:t>
            </a:r>
            <a:r>
              <a:rPr lang="en-US" dirty="0"/>
              <a:t> do </a:t>
            </a:r>
            <a:r>
              <a:rPr lang="en-US" dirty="0" err="1"/>
              <a:t>vzdělávací</a:t>
            </a:r>
            <a:r>
              <a:rPr lang="en-US" dirty="0"/>
              <a:t> </a:t>
            </a:r>
            <a:r>
              <a:rPr lang="en-US" dirty="0" err="1"/>
              <a:t>oblasti</a:t>
            </a:r>
            <a:r>
              <a:rPr lang="en-US" dirty="0"/>
              <a:t> </a:t>
            </a:r>
            <a:r>
              <a:rPr lang="en-US" dirty="0" err="1"/>
              <a:t>Jazyk</a:t>
            </a:r>
            <a:r>
              <a:rPr lang="en-US" dirty="0"/>
              <a:t> a </a:t>
            </a:r>
            <a:r>
              <a:rPr lang="en-US" dirty="0" err="1"/>
              <a:t>jazyková</a:t>
            </a:r>
            <a:r>
              <a:rPr lang="en-US" dirty="0"/>
              <a:t> </a:t>
            </a:r>
            <a:r>
              <a:rPr lang="en-US" dirty="0" err="1"/>
              <a:t>komunikace</a:t>
            </a:r>
            <a:r>
              <a:rPr lang="en-US" dirty="0"/>
              <a:t>.</a:t>
            </a:r>
          </a:p>
          <a:p>
            <a:r>
              <a:rPr lang="cs-CZ" dirty="0"/>
              <a:t>      Žáci procvičuji vyjmenovaná slova po </a:t>
            </a:r>
            <a:r>
              <a:rPr lang="cs-CZ" dirty="0" smtClean="0"/>
              <a:t>M </a:t>
            </a:r>
            <a:r>
              <a:rPr lang="cs-CZ" dirty="0"/>
              <a:t>a slova s nimi  </a:t>
            </a:r>
          </a:p>
          <a:p>
            <a:r>
              <a:rPr lang="cs-CZ" dirty="0"/>
              <a:t>      příbuzná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en-US" dirty="0"/>
          </a:p>
          <a:p>
            <a:r>
              <a:rPr lang="cs-CZ" dirty="0"/>
              <a:t>      </a:t>
            </a:r>
            <a:r>
              <a:rPr lang="en-US" dirty="0"/>
              <a:t>METODICKÉ POZNÁM</a:t>
            </a:r>
            <a:r>
              <a:rPr lang="cs-CZ" dirty="0" smtClean="0"/>
              <a:t>KY</a:t>
            </a:r>
          </a:p>
          <a:p>
            <a:endParaRPr lang="cs-CZ" dirty="0" smtClean="0"/>
          </a:p>
          <a:p>
            <a:r>
              <a:rPr lang="cs-CZ" dirty="0" smtClean="0"/>
              <a:t>str. 3 žáci procvičují řadu vyjmenovaných slov po M a doplňují chybějící slova, obrázky</a:t>
            </a:r>
          </a:p>
          <a:p>
            <a:r>
              <a:rPr lang="cs-CZ" dirty="0"/>
              <a:t> </a:t>
            </a:r>
            <a:r>
              <a:rPr lang="cs-CZ" dirty="0" smtClean="0"/>
              <a:t>         slouží jako nápověda </a:t>
            </a:r>
          </a:p>
          <a:p>
            <a:r>
              <a:rPr lang="cs-CZ" dirty="0" smtClean="0"/>
              <a:t>str. 4 žáci tvoří z přesmyček vyjmenovaná slova po M, řešení : MYSLIT, HMYZ, HLEMÝŽĎ,</a:t>
            </a:r>
          </a:p>
          <a:p>
            <a:r>
              <a:rPr lang="cs-CZ" dirty="0"/>
              <a:t> </a:t>
            </a:r>
            <a:r>
              <a:rPr lang="cs-CZ" dirty="0" smtClean="0"/>
              <a:t>         ZAMYKAT, MÝTIT, SMÝKAT, CHMÝŘÍ, LITOMYŠL</a:t>
            </a:r>
            <a:endParaRPr lang="cs-CZ" dirty="0"/>
          </a:p>
          <a:p>
            <a:r>
              <a:rPr lang="cs-CZ" dirty="0"/>
              <a:t>str. </a:t>
            </a:r>
            <a:r>
              <a:rPr lang="cs-CZ" dirty="0" smtClean="0"/>
              <a:t>5 </a:t>
            </a:r>
            <a:r>
              <a:rPr lang="cs-CZ" dirty="0"/>
              <a:t>frontální práce </a:t>
            </a:r>
            <a:r>
              <a:rPr lang="cs-CZ" dirty="0" smtClean="0"/>
              <a:t>žáků u </a:t>
            </a:r>
            <a:r>
              <a:rPr lang="cs-CZ" dirty="0"/>
              <a:t>interaktivní tabule, </a:t>
            </a:r>
            <a:r>
              <a:rPr lang="cs-CZ" dirty="0" smtClean="0"/>
              <a:t>slovo v mřížce je SKVĚLE </a:t>
            </a:r>
            <a:endParaRPr lang="cs-CZ" dirty="0"/>
          </a:p>
          <a:p>
            <a:r>
              <a:rPr lang="cs-CZ" dirty="0"/>
              <a:t>str. </a:t>
            </a:r>
            <a:r>
              <a:rPr lang="cs-CZ" dirty="0" smtClean="0"/>
              <a:t>6 </a:t>
            </a:r>
            <a:r>
              <a:rPr lang="cs-CZ" dirty="0"/>
              <a:t>frontální práce u interaktivní </a:t>
            </a:r>
            <a:r>
              <a:rPr lang="cs-CZ" dirty="0" smtClean="0"/>
              <a:t>tabule nebo zadat jako samostatnou práci žáků </a:t>
            </a:r>
          </a:p>
          <a:p>
            <a:r>
              <a:rPr lang="cs-CZ" dirty="0"/>
              <a:t> </a:t>
            </a:r>
            <a:r>
              <a:rPr lang="cs-CZ" dirty="0" smtClean="0"/>
              <a:t>        do sešitů, řešení je na straně 7     </a:t>
            </a:r>
            <a:endParaRPr lang="cs-CZ" dirty="0"/>
          </a:p>
          <a:p>
            <a:r>
              <a:rPr lang="cs-CZ" dirty="0"/>
              <a:t>str. </a:t>
            </a:r>
            <a:r>
              <a:rPr lang="cs-CZ" dirty="0" smtClean="0"/>
              <a:t>8 a 9  </a:t>
            </a:r>
            <a:r>
              <a:rPr lang="cs-CZ" dirty="0"/>
              <a:t>frontální práce </a:t>
            </a:r>
            <a:r>
              <a:rPr lang="cs-CZ" dirty="0" smtClean="0"/>
              <a:t>žáků u interaktivní tabule, ostatní žáci mohou vymýšlet rýmy      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nebo věty na daná slova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83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0" y="2174875"/>
            <a:ext cx="4040188" cy="395128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27584" y="1898111"/>
            <a:ext cx="727280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/>
              <a:t>MY, MÝT</a:t>
            </a:r>
            <a:r>
              <a:rPr lang="cs-CZ" sz="3200" dirty="0" smtClean="0"/>
              <a:t>,. . . </a:t>
            </a:r>
            <a:r>
              <a:rPr lang="cs-CZ" sz="3200" dirty="0"/>
              <a:t>. . . . . . , MÝLIT SE, </a:t>
            </a:r>
            <a:endParaRPr lang="cs-CZ" sz="3200" dirty="0" smtClean="0"/>
          </a:p>
          <a:p>
            <a:pPr algn="ctr"/>
            <a:r>
              <a:rPr lang="cs-CZ" sz="3200" dirty="0" smtClean="0"/>
              <a:t>HMYZ, </a:t>
            </a:r>
            <a:r>
              <a:rPr lang="cs-CZ" sz="3200" dirty="0"/>
              <a:t>. . . . . . . , </a:t>
            </a:r>
            <a:r>
              <a:rPr lang="cs-CZ" sz="3200" dirty="0" smtClean="0"/>
              <a:t>HLEMÝŽĎ,</a:t>
            </a:r>
            <a:endParaRPr lang="cs-CZ" sz="3200" dirty="0"/>
          </a:p>
          <a:p>
            <a:pPr algn="ctr"/>
            <a:r>
              <a:rPr lang="cs-CZ" sz="3200" dirty="0" smtClean="0"/>
              <a:t>MÝTIT, . . . . . </a:t>
            </a:r>
            <a:r>
              <a:rPr lang="cs-CZ" sz="3200" dirty="0"/>
              <a:t>. . . . . , </a:t>
            </a:r>
            <a:r>
              <a:rPr lang="cs-CZ" sz="3200" dirty="0" smtClean="0"/>
              <a:t>SMÝKAT, DMÝCHAT</a:t>
            </a:r>
            <a:r>
              <a:rPr lang="cs-CZ" sz="3200" dirty="0"/>
              <a:t>, </a:t>
            </a:r>
          </a:p>
          <a:p>
            <a:pPr algn="ctr"/>
            <a:r>
              <a:rPr lang="cs-CZ" sz="3200" dirty="0"/>
              <a:t>NACHOMÝTNOUT SE, </a:t>
            </a:r>
            <a:r>
              <a:rPr lang="cs-CZ" sz="3200" dirty="0" smtClean="0"/>
              <a:t>. . . . . . . . . . . . . 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1691680" y="548680"/>
            <a:ext cx="626469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chemeClr val="accent6">
                    <a:lumMod val="50000"/>
                  </a:schemeClr>
                </a:solidFill>
              </a:rPr>
              <a:t>NA ŘÁDKY DOPIŠ CHYBĚJÍCÍ VYJMENOVANÁ SLOVA </a:t>
            </a:r>
            <a:r>
              <a:rPr lang="cs-CZ" sz="3200" u="sng" dirty="0">
                <a:solidFill>
                  <a:schemeClr val="accent6">
                    <a:lumMod val="50000"/>
                  </a:schemeClr>
                </a:solidFill>
              </a:rPr>
              <a:t>PO M</a:t>
            </a:r>
            <a:endParaRPr lang="cs-CZ" sz="3200" dirty="0"/>
          </a:p>
        </p:txBody>
      </p:sp>
      <p:pic>
        <p:nvPicPr>
          <p:cNvPr id="11" name="Picture 3" descr="C:\Users\LŠ\AppData\Local\Microsoft\Windows\Temporary Internet Files\Content.IE5\F763AVPJ\MC900345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40768"/>
            <a:ext cx="1656184" cy="111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LŠ\AppData\Local\Microsoft\Windows\Temporary Internet Files\Content.IE5\F763AVPJ\MC90041037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9553" y="4005064"/>
            <a:ext cx="2016224" cy="266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LŠ\AppData\Local\Microsoft\Windows\Temporary Internet Files\Content.IE5\F763AVPJ\MC9002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83297"/>
            <a:ext cx="1728192" cy="210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24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rgbClr val="009900"/>
                </a:solidFill>
              </a:rPr>
              <a:t>VYJMENOVANÁ SLOVA PO </a:t>
            </a:r>
            <a:r>
              <a:rPr lang="cs-CZ" b="1" dirty="0">
                <a:solidFill>
                  <a:srgbClr val="FF0000"/>
                </a:solidFill>
              </a:rPr>
              <a:t>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M </a:t>
            </a:r>
            <a:r>
              <a:rPr lang="cs-CZ" dirty="0" smtClean="0"/>
              <a:t>Y </a:t>
            </a:r>
            <a:r>
              <a:rPr lang="cs-CZ" dirty="0"/>
              <a:t>T L I S </a:t>
            </a:r>
            <a:r>
              <a:rPr lang="cs-CZ" dirty="0" smtClean="0"/>
              <a:t>…………………………..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 M H </a:t>
            </a:r>
            <a:r>
              <a:rPr lang="cs-CZ" dirty="0" smtClean="0"/>
              <a:t>Y ………………………………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Ď L Ý Ž H E </a:t>
            </a:r>
            <a:r>
              <a:rPr lang="cs-CZ" dirty="0" smtClean="0"/>
              <a:t>M……………………….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 T M Y K A </a:t>
            </a:r>
            <a:r>
              <a:rPr lang="cs-CZ" dirty="0" smtClean="0"/>
              <a:t>Z………………………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T I M Ý </a:t>
            </a:r>
            <a:r>
              <a:rPr lang="cs-CZ" dirty="0" smtClean="0"/>
              <a:t>T…………………………….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 Ý M T S </a:t>
            </a:r>
            <a:r>
              <a:rPr lang="cs-CZ" dirty="0" smtClean="0"/>
              <a:t>A………………………..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C H Ř Í M </a:t>
            </a:r>
            <a:r>
              <a:rPr lang="cs-CZ" dirty="0" smtClean="0"/>
              <a:t>Ý………………………..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Š L O M I T L </a:t>
            </a:r>
            <a:r>
              <a:rPr lang="cs-CZ" dirty="0" smtClean="0"/>
              <a:t>Y…………………….</a:t>
            </a:r>
            <a:endParaRPr lang="cs-CZ" dirty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1187624" y="1412776"/>
            <a:ext cx="7643192" cy="762099"/>
          </a:xfrm>
        </p:spPr>
        <p:txBody>
          <a:bodyPr>
            <a:normAutofit/>
          </a:bodyPr>
          <a:lstStyle/>
          <a:p>
            <a:r>
              <a:rPr lang="cs-CZ" b="0" dirty="0">
                <a:solidFill>
                  <a:schemeClr val="accent6">
                    <a:lumMod val="50000"/>
                  </a:schemeClr>
                </a:solidFill>
              </a:rPr>
              <a:t>Z PÍSMEN SESTAV VYJMENOVANÁ SLOVA PO M</a:t>
            </a:r>
          </a:p>
          <a:p>
            <a:endParaRPr lang="cs-CZ" dirty="0"/>
          </a:p>
        </p:txBody>
      </p:sp>
      <p:pic>
        <p:nvPicPr>
          <p:cNvPr id="8" name="Picture 5" descr="C:\Users\LŠ\AppData\Local\Microsoft\Windows\Temporary Internet Files\Content.IE5\W9E2RYDQ\MC9002904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372" y="5445224"/>
            <a:ext cx="1733354" cy="101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673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6">
                    <a:lumMod val="50000"/>
                  </a:schemeClr>
                </a:solidFill>
              </a:rPr>
              <a:t>SPRÁVNÉ VĚTY PODTRHNI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cs-CZ" sz="3200" u="sng" dirty="0" smtClean="0">
                <a:solidFill>
                  <a:schemeClr val="accent6">
                    <a:lumMod val="50000"/>
                  </a:schemeClr>
                </a:solidFill>
              </a:rPr>
              <a:t>PÍSMENKA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ZA NIMI </a:t>
            </a:r>
            <a:r>
              <a:rPr lang="cs-CZ" sz="3200" u="sng" dirty="0" smtClean="0">
                <a:solidFill>
                  <a:schemeClr val="accent6">
                    <a:lumMod val="50000"/>
                  </a:schemeClr>
                </a:solidFill>
              </a:rPr>
              <a:t>VEPIŠ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 DO MŘÍŽKY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1148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My se snažíme.		S</a:t>
            </a:r>
          </a:p>
          <a:p>
            <a:pPr marL="0" indent="0">
              <a:buNone/>
            </a:pPr>
            <a:r>
              <a:rPr lang="cs-CZ" dirty="0" smtClean="0"/>
              <a:t>Půjčíš my tužku?		P</a:t>
            </a:r>
          </a:p>
          <a:p>
            <a:pPr marL="0" indent="0">
              <a:buNone/>
            </a:pPr>
            <a:r>
              <a:rPr lang="cs-CZ" dirty="0" smtClean="0"/>
              <a:t>Budu si mýt ruce.              V</a:t>
            </a:r>
          </a:p>
          <a:p>
            <a:pPr marL="0" indent="0">
              <a:buNone/>
            </a:pPr>
            <a:r>
              <a:rPr lang="cs-CZ" dirty="0" smtClean="0"/>
              <a:t>Chtěla bych mít kočku.     Ě</a:t>
            </a:r>
          </a:p>
          <a:p>
            <a:pPr marL="0" indent="0">
              <a:buNone/>
            </a:pPr>
            <a:r>
              <a:rPr lang="cs-CZ" dirty="0" smtClean="0"/>
              <a:t>Babička je </a:t>
            </a:r>
            <a:r>
              <a:rPr lang="cs-CZ" dirty="0" err="1" smtClean="0"/>
              <a:t>mylá</a:t>
            </a:r>
            <a:r>
              <a:rPr lang="cs-CZ" dirty="0" smtClean="0"/>
              <a:t>.	           N</a:t>
            </a:r>
          </a:p>
          <a:p>
            <a:pPr marL="0" indent="0">
              <a:buNone/>
            </a:pPr>
            <a:r>
              <a:rPr lang="cs-CZ" dirty="0" smtClean="0"/>
              <a:t>Jana myla podlahu.           E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Mi si hrajeme.		Š</a:t>
            </a:r>
          </a:p>
          <a:p>
            <a:pPr marL="0" indent="0">
              <a:buNone/>
            </a:pPr>
            <a:r>
              <a:rPr lang="cs-CZ" dirty="0" smtClean="0"/>
              <a:t>Koupel mi prospěje.	K</a:t>
            </a:r>
          </a:p>
          <a:p>
            <a:pPr marL="0" indent="0">
              <a:buNone/>
            </a:pPr>
            <a:r>
              <a:rPr lang="cs-CZ" dirty="0" smtClean="0"/>
              <a:t>Teta chce mít okna.          A</a:t>
            </a:r>
          </a:p>
          <a:p>
            <a:pPr marL="0" indent="0">
              <a:buNone/>
            </a:pPr>
            <a:r>
              <a:rPr lang="cs-CZ" dirty="0" smtClean="0"/>
              <a:t>Petr chce mýt 1.		T</a:t>
            </a:r>
          </a:p>
          <a:p>
            <a:pPr marL="0" indent="0">
              <a:buNone/>
            </a:pPr>
            <a:r>
              <a:rPr lang="cs-CZ" dirty="0" smtClean="0"/>
              <a:t>Moje milá maminko.	L</a:t>
            </a:r>
          </a:p>
          <a:p>
            <a:pPr marL="0" indent="0">
              <a:buNone/>
            </a:pPr>
            <a:r>
              <a:rPr lang="cs-CZ" dirty="0" smtClean="0"/>
              <a:t>Včera jsem </a:t>
            </a:r>
            <a:r>
              <a:rPr lang="cs-CZ" dirty="0" err="1" smtClean="0"/>
              <a:t>mila</a:t>
            </a:r>
            <a:r>
              <a:rPr lang="cs-CZ" dirty="0" smtClean="0"/>
              <a:t> nádobí.	Ě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8071648"/>
              </p:ext>
            </p:extLst>
          </p:nvPr>
        </p:nvGraphicFramePr>
        <p:xfrm>
          <a:off x="1619674" y="5229200"/>
          <a:ext cx="5832648" cy="80288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972108"/>
                <a:gridCol w="972108"/>
                <a:gridCol w="972108"/>
                <a:gridCol w="972108"/>
                <a:gridCol w="972108"/>
                <a:gridCol w="972108"/>
              </a:tblGrid>
              <a:tr h="8028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8680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0836" y="332656"/>
            <a:ext cx="8229600" cy="86883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DOPLŇ SPRÁVNÉ I, Í, Y, Ý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20836" y="1412776"/>
            <a:ext cx="8229600" cy="452596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To byl </a:t>
            </a:r>
            <a:r>
              <a:rPr lang="cs-CZ" dirty="0" err="1" smtClean="0"/>
              <a:t>nesm_sl</a:t>
            </a:r>
            <a:r>
              <a:rPr lang="cs-CZ" dirty="0" smtClean="0"/>
              <a:t> </a:t>
            </a:r>
            <a:r>
              <a:rPr lang="cs-CZ" dirty="0" err="1" smtClean="0"/>
              <a:t>um_vat</a:t>
            </a:r>
            <a:r>
              <a:rPr lang="cs-CZ" dirty="0" smtClean="0"/>
              <a:t> večer auto. </a:t>
            </a:r>
            <a:r>
              <a:rPr lang="cs-CZ" dirty="0" err="1" smtClean="0"/>
              <a:t>M_dlinková</a:t>
            </a:r>
            <a:r>
              <a:rPr lang="cs-CZ" dirty="0" smtClean="0"/>
              <a:t> koupel m_ udělá dobře. </a:t>
            </a:r>
            <a:r>
              <a:rPr lang="cs-CZ" dirty="0" err="1" smtClean="0"/>
              <a:t>M_slivec</a:t>
            </a:r>
            <a:r>
              <a:rPr lang="cs-CZ" dirty="0" smtClean="0"/>
              <a:t> </a:t>
            </a:r>
            <a:r>
              <a:rPr lang="cs-CZ" dirty="0" err="1" smtClean="0"/>
              <a:t>M_loš</a:t>
            </a:r>
            <a:r>
              <a:rPr lang="cs-CZ" dirty="0" smtClean="0"/>
              <a:t> nás pozval na návštěvu do </a:t>
            </a:r>
            <a:r>
              <a:rPr lang="cs-CZ" dirty="0" err="1" smtClean="0"/>
              <a:t>m_slivny</a:t>
            </a:r>
            <a:r>
              <a:rPr lang="cs-CZ" dirty="0" smtClean="0"/>
              <a:t>. </a:t>
            </a:r>
            <a:r>
              <a:rPr lang="cs-CZ" dirty="0" err="1" smtClean="0"/>
              <a:t>Dom_šlivý</a:t>
            </a:r>
            <a:r>
              <a:rPr lang="cs-CZ" dirty="0" smtClean="0"/>
              <a:t> člověk je k </a:t>
            </a:r>
            <a:r>
              <a:rPr lang="cs-CZ" dirty="0" err="1" smtClean="0"/>
              <a:t>sm_chu</a:t>
            </a:r>
            <a:r>
              <a:rPr lang="cs-CZ" dirty="0" smtClean="0"/>
              <a:t>. Na </a:t>
            </a:r>
            <a:r>
              <a:rPr lang="cs-CZ" dirty="0" err="1" smtClean="0"/>
              <a:t>m_tině</a:t>
            </a:r>
            <a:r>
              <a:rPr lang="cs-CZ" dirty="0" smtClean="0"/>
              <a:t> seděla </a:t>
            </a:r>
            <a:r>
              <a:rPr lang="cs-CZ" dirty="0" err="1" smtClean="0"/>
              <a:t>m_ška</a:t>
            </a:r>
            <a:r>
              <a:rPr lang="cs-CZ" dirty="0" smtClean="0"/>
              <a:t>. M_ jsme se </a:t>
            </a:r>
            <a:r>
              <a:rPr lang="cs-CZ" dirty="0" err="1" smtClean="0"/>
              <a:t>nachom_tli</a:t>
            </a:r>
            <a:r>
              <a:rPr lang="cs-CZ" dirty="0" smtClean="0"/>
              <a:t> k oslavě </a:t>
            </a:r>
            <a:r>
              <a:rPr lang="cs-CZ" dirty="0" err="1" smtClean="0"/>
              <a:t>M_rových</a:t>
            </a:r>
            <a:r>
              <a:rPr lang="cs-CZ" dirty="0" smtClean="0"/>
              <a:t> narozenin. Nikdo není </a:t>
            </a:r>
            <a:r>
              <a:rPr lang="cs-CZ" dirty="0" err="1" smtClean="0"/>
              <a:t>neom_lný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5" name="Picture 3" descr="C:\Users\LŠ\AppData\Local\Microsoft\Windows\Temporary Internet Files\Content.IE5\0KNUC4FL\MC9004128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85184"/>
            <a:ext cx="1442132" cy="1525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Š\AppData\Local\Microsoft\Windows\Temporary Internet Files\Content.IE5\F763AVPJ\MP9004490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72" y="332656"/>
            <a:ext cx="1162410" cy="1062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258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To </a:t>
            </a:r>
            <a:r>
              <a:rPr lang="cs-CZ" dirty="0"/>
              <a:t>byl </a:t>
            </a:r>
            <a:r>
              <a:rPr lang="cs-CZ" dirty="0" smtClean="0"/>
              <a:t>nesm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 um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vat </a:t>
            </a:r>
            <a:r>
              <a:rPr lang="cs-CZ" dirty="0"/>
              <a:t>večer auto.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dlinková </a:t>
            </a:r>
          </a:p>
          <a:p>
            <a:pPr marL="0" indent="0">
              <a:buNone/>
            </a:pPr>
            <a:r>
              <a:rPr lang="cs-CZ" dirty="0" smtClean="0"/>
              <a:t>koupel 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udělá dobře.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slivec M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loš </a:t>
            </a:r>
            <a:r>
              <a:rPr lang="cs-CZ" dirty="0"/>
              <a:t>nás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pozval </a:t>
            </a:r>
            <a:r>
              <a:rPr lang="cs-CZ" dirty="0"/>
              <a:t>na návštěvu do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slivny</a:t>
            </a:r>
            <a:r>
              <a:rPr lang="cs-CZ" dirty="0"/>
              <a:t>. </a:t>
            </a:r>
            <a:r>
              <a:rPr lang="cs-CZ" dirty="0" smtClean="0"/>
              <a:t>Dom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šlivý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člověk je k </a:t>
            </a:r>
            <a:r>
              <a:rPr lang="cs-CZ" dirty="0" smtClean="0"/>
              <a:t>sm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chu</a:t>
            </a:r>
            <a:r>
              <a:rPr lang="cs-CZ" dirty="0"/>
              <a:t>. Na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tině </a:t>
            </a:r>
            <a:r>
              <a:rPr lang="cs-CZ" dirty="0"/>
              <a:t>seděla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ška.</a:t>
            </a:r>
          </a:p>
          <a:p>
            <a:pPr marL="0" indent="0">
              <a:buNone/>
            </a:pPr>
            <a:r>
              <a:rPr lang="cs-CZ" dirty="0" smtClean="0"/>
              <a:t> 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jsme se </a:t>
            </a:r>
            <a:r>
              <a:rPr lang="cs-CZ" dirty="0" smtClean="0"/>
              <a:t>nachom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tli </a:t>
            </a:r>
            <a:r>
              <a:rPr lang="cs-CZ" dirty="0"/>
              <a:t>k oslavě </a:t>
            </a:r>
            <a:r>
              <a:rPr lang="cs-CZ" dirty="0" smtClean="0"/>
              <a:t>M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rových </a:t>
            </a:r>
          </a:p>
          <a:p>
            <a:pPr marL="0" indent="0">
              <a:buNone/>
            </a:pPr>
            <a:r>
              <a:rPr lang="cs-CZ" dirty="0" smtClean="0"/>
              <a:t>narozenin</a:t>
            </a:r>
            <a:r>
              <a:rPr lang="cs-CZ" dirty="0"/>
              <a:t>. Nikdo není </a:t>
            </a:r>
            <a:r>
              <a:rPr lang="cs-CZ" dirty="0" smtClean="0"/>
              <a:t>neom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lný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691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DOPLŇ I, Í, Y, Ý A UTVOŘ RÝMY NA DANÁ SLOVA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8592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 A M – Č K A			_______________</a:t>
            </a:r>
          </a:p>
          <a:p>
            <a:pPr marL="0" indent="0">
              <a:buNone/>
            </a:pPr>
            <a:r>
              <a:rPr lang="cs-CZ" dirty="0" smtClean="0"/>
              <a:t>M – S T I Č K A			_______________</a:t>
            </a:r>
          </a:p>
          <a:p>
            <a:pPr marL="0" indent="0">
              <a:buNone/>
            </a:pPr>
            <a:r>
              <a:rPr lang="cs-CZ" dirty="0" smtClean="0"/>
              <a:t>M – D L I N Y			_______________</a:t>
            </a:r>
          </a:p>
          <a:p>
            <a:pPr marL="0" indent="0">
              <a:buNone/>
            </a:pPr>
            <a:r>
              <a:rPr lang="cs-CZ" dirty="0" smtClean="0"/>
              <a:t>M – S L I V E C			_______________</a:t>
            </a:r>
          </a:p>
          <a:p>
            <a:pPr marL="0" indent="0">
              <a:buNone/>
            </a:pPr>
            <a:r>
              <a:rPr lang="cs-CZ" dirty="0" smtClean="0"/>
              <a:t>M – L Á				_______________</a:t>
            </a:r>
          </a:p>
          <a:p>
            <a:pPr marL="0" indent="0">
              <a:buNone/>
            </a:pPr>
            <a:r>
              <a:rPr lang="cs-CZ" dirty="0" smtClean="0"/>
              <a:t>M – T I N A				_______________</a:t>
            </a:r>
          </a:p>
          <a:p>
            <a:pPr marL="0" indent="0">
              <a:buNone/>
            </a:pPr>
            <a:r>
              <a:rPr lang="cs-CZ" dirty="0" smtClean="0"/>
              <a:t>O M – T K A			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59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MOŽNÉ ŘEŠENÍ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S A M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Č K A	</a:t>
            </a:r>
            <a:r>
              <a:rPr lang="cs-CZ" dirty="0" smtClean="0"/>
              <a:t>         KRABIČKA, OSMIČKA,…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S </a:t>
            </a:r>
            <a:r>
              <a:rPr lang="cs-CZ" dirty="0"/>
              <a:t>T I Č K </a:t>
            </a:r>
            <a:r>
              <a:rPr lang="cs-CZ" dirty="0" smtClean="0"/>
              <a:t>A              MASTIČKA, LIŠTIČKA,…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 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D </a:t>
            </a:r>
            <a:r>
              <a:rPr lang="cs-CZ" dirty="0"/>
              <a:t>L I N Y	</a:t>
            </a:r>
            <a:r>
              <a:rPr lang="cs-CZ" dirty="0" smtClean="0"/>
              <a:t>         BUBLINY, HOBLINY,…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 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S </a:t>
            </a:r>
            <a:r>
              <a:rPr lang="cs-CZ" dirty="0"/>
              <a:t>L I V E C	</a:t>
            </a:r>
            <a:r>
              <a:rPr lang="cs-CZ" dirty="0" smtClean="0"/>
              <a:t>         MRAVENEC, MLÁDENEC,…</a:t>
            </a:r>
          </a:p>
          <a:p>
            <a:pPr marL="0" indent="0">
              <a:buNone/>
            </a:pPr>
            <a:r>
              <a:rPr lang="cs-CZ" dirty="0" smtClean="0"/>
              <a:t>M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L Á	</a:t>
            </a:r>
            <a:r>
              <a:rPr lang="cs-CZ" dirty="0"/>
              <a:t> </a:t>
            </a:r>
            <a:r>
              <a:rPr lang="cs-CZ" dirty="0" smtClean="0"/>
              <a:t>                  VOLÁ, KOLA,…</a:t>
            </a:r>
          </a:p>
          <a:p>
            <a:pPr marL="0" indent="0">
              <a:buNone/>
            </a:pPr>
            <a:r>
              <a:rPr lang="cs-CZ" dirty="0" smtClean="0"/>
              <a:t>M 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 T </a:t>
            </a:r>
            <a:r>
              <a:rPr lang="cs-CZ" dirty="0"/>
              <a:t>I N A	 </a:t>
            </a:r>
            <a:r>
              <a:rPr lang="cs-CZ" dirty="0" smtClean="0"/>
              <a:t>                  KVĚTINA, LISTINA,…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O M 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 </a:t>
            </a:r>
            <a:r>
              <a:rPr lang="cs-CZ" dirty="0"/>
              <a:t>T K </a:t>
            </a:r>
            <a:r>
              <a:rPr lang="cs-CZ" smtClean="0"/>
              <a:t>A                   NÁMITKA</a:t>
            </a:r>
            <a:r>
              <a:rPr lang="cs-CZ" dirty="0" smtClean="0"/>
              <a:t>, ŘIDÍTKA,…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29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DOPLŇ </a:t>
            </a:r>
            <a:r>
              <a:rPr lang="cs-CZ" sz="3200" dirty="0" smtClean="0">
                <a:solidFill>
                  <a:srgbClr val="FF0000"/>
                </a:solidFill>
              </a:rPr>
              <a:t>MY, MÝ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NEBO </a:t>
            </a:r>
            <a:r>
              <a:rPr lang="cs-CZ" sz="3200" dirty="0" smtClean="0">
                <a:solidFill>
                  <a:srgbClr val="FF0000"/>
                </a:solidFill>
              </a:rPr>
              <a:t>MI, MÍ 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DO SLOV V TABULKÁCH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816027932"/>
              </p:ext>
            </p:extLst>
          </p:nvPr>
        </p:nvGraphicFramePr>
        <p:xfrm>
          <a:off x="323528" y="1412776"/>
          <a:ext cx="4038600" cy="305293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825"/>
                <a:gridCol w="504825"/>
                <a:gridCol w="504825"/>
                <a:gridCol w="512093"/>
                <a:gridCol w="497557"/>
                <a:gridCol w="504825"/>
                <a:gridCol w="504825"/>
                <a:gridCol w="504825"/>
              </a:tblGrid>
              <a:tr h="61058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10587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 anchor="ctr"/>
                </a:tc>
              </a:tr>
              <a:tr h="61058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61058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610587"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033123025"/>
              </p:ext>
            </p:extLst>
          </p:nvPr>
        </p:nvGraphicFramePr>
        <p:xfrm>
          <a:off x="4788024" y="3284984"/>
          <a:ext cx="4038600" cy="31683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825"/>
                <a:gridCol w="504825"/>
                <a:gridCol w="504825"/>
                <a:gridCol w="504825"/>
                <a:gridCol w="504825"/>
                <a:gridCol w="504825"/>
                <a:gridCol w="504825"/>
                <a:gridCol w="504825"/>
              </a:tblGrid>
              <a:tr h="52805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2805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2805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Ý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2805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Ř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52805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28058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Ď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4098" name="Picture 2" descr="C:\Users\LŠ\AppData\Local\Microsoft\Windows\Temporary Internet Files\Content.IE5\W9E2RYDQ\MC900423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84784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Š\AppData\Local\Microsoft\Windows\Temporary Internet Files\Content.IE5\W9E2RYDQ\MC9002868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290" y="4797152"/>
            <a:ext cx="2147180" cy="176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2779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1052736"/>
            <a:ext cx="61024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27584" y="1422068"/>
            <a:ext cx="44173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použité obrázky  : 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69289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504</Words>
  <Application>Microsoft Office PowerPoint</Application>
  <PresentationFormat>Předvádění na obrazovce (4:3)</PresentationFormat>
  <Paragraphs>127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VYJMENOVANÁ SLOVA PO M</vt:lpstr>
      <vt:lpstr>SPRÁVNÉ VĚTY PODTRHNI A PÍSMENKA ZA NIMI VEPIŠ DO MŘÍŽKY</vt:lpstr>
      <vt:lpstr>DOPLŇ SPRÁVNÉ I, Í, Y, Ý</vt:lpstr>
      <vt:lpstr>ŘEŠENÍ</vt:lpstr>
      <vt:lpstr>DOPLŇ I, Í, Y, Ý A UTVOŘ RÝMY NA DANÁ SLOVA</vt:lpstr>
      <vt:lpstr>MOŽNÉ ŘEŠENÍ</vt:lpstr>
      <vt:lpstr>DOPLŇ MY, MÝ NEBO MI, MÍ  DO SLOV V TABULKÁCH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M</dc:title>
  <dc:creator>Léňa</dc:creator>
  <cp:lastModifiedBy>Renata</cp:lastModifiedBy>
  <cp:revision>44</cp:revision>
  <dcterms:created xsi:type="dcterms:W3CDTF">2012-08-31T11:54:02Z</dcterms:created>
  <dcterms:modified xsi:type="dcterms:W3CDTF">2013-02-04T18:48:04Z</dcterms:modified>
</cp:coreProperties>
</file>