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9" r:id="rId14"/>
    <p:sldId id="271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3D55"/>
    <a:srgbClr val="000000"/>
    <a:srgbClr val="FF9900"/>
    <a:srgbClr val="573A1D"/>
    <a:srgbClr val="744D26"/>
    <a:srgbClr val="996633"/>
    <a:srgbClr val="FE97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rgbClr val="FFEFD1">
                <a:alpha val="61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>
    <p:newsflash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b/b4/P._Oxy._XXII_2331.jpg" TargetMode="Externa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e/ee/Cyperus_papyrus_detail_03_by_Line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http://upload.wikimedia.org/wikipedia/commons/thumb/e/ee/Cyperus_papyrus_detail_03_by_Line1.JPG/450px-Cyperus_papyrus_detail_03_by_Line1.JP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upload.wikimedia.org/wikipedia/commons/c/ca/Rosetta_Stone_BW.jpe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http://upload.wikimedia.org/wikipedia/commons/thumb/c/ca/Rosetta_Stone_BW.jpeg/468px-Rosetta_Stone_BW.jpe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upload.wikimedia.org/wikipedia/commons/c/ca/Rosetta_Stone_BW.jpe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http://upload.wikimedia.org/wikipedia/commons/thumb/c/ca/Rosetta_Stone_BW.jpeg/468px-Rosetta_Stone_BW.jpe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historika.fabulator.cz/Starov%C4%9Bk%C3%BD_Egypt.html" TargetMode="External"/><Relationship Id="rId2" Type="http://schemas.openxmlformats.org/officeDocument/2006/relationships/hyperlink" Target="http://faraon.wz.cz/umeni/umeni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Cyperus_papyrus_detail_03_by_Line1.JPG" TargetMode="External"/><Relationship Id="rId4" Type="http://schemas.openxmlformats.org/officeDocument/2006/relationships/hyperlink" Target="http://fineartamerica.com/featured/1-jean-francois-champollion-granger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._Oxy._XXII_2331.jpg" TargetMode="External"/><Relationship Id="rId2" Type="http://schemas.openxmlformats.org/officeDocument/2006/relationships/hyperlink" Target="http://atevi.txt.cz/clanky/51774/egypt-ve-starovek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467544" y="260648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539552" y="1700808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5781"/>
                <a:gridCol w="4285059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Anna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Csanádiová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D6 - 16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2.3.2011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společnost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Dějepis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Starověký Egypt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Egyptské písmo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6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9416"/>
            <a:ext cx="7632848" cy="4846320"/>
          </a:xfrm>
        </p:spPr>
        <p:txBody>
          <a:bodyPr/>
          <a:lstStyle/>
          <a:p>
            <a:r>
              <a:rPr lang="cs-CZ" dirty="0" smtClean="0"/>
              <a:t>Prezentace seznamuje žáky s typem písma a </a:t>
            </a:r>
          </a:p>
          <a:p>
            <a:pPr>
              <a:buNone/>
            </a:pPr>
            <a:r>
              <a:rPr lang="cs-CZ" dirty="0" smtClean="0"/>
              <a:t>	jeho historií ve starověkém Egyptě.</a:t>
            </a:r>
          </a:p>
          <a:p>
            <a:r>
              <a:rPr lang="cs-CZ" dirty="0" smtClean="0"/>
              <a:t>Ukázky obrázků o vývoji a četbě písma.</a:t>
            </a:r>
          </a:p>
          <a:p>
            <a:r>
              <a:rPr lang="cs-CZ" dirty="0" smtClean="0"/>
              <a:t>Žáci si objasní výrobu </a:t>
            </a:r>
            <a:r>
              <a:rPr lang="cs-CZ" dirty="0" smtClean="0"/>
              <a:t>papyru, </a:t>
            </a:r>
            <a:r>
              <a:rPr lang="cs-CZ" dirty="0" smtClean="0"/>
              <a:t>na které je </a:t>
            </a:r>
          </a:p>
          <a:p>
            <a:pPr>
              <a:buNone/>
            </a:pPr>
            <a:r>
              <a:rPr lang="cs-CZ" dirty="0" smtClean="0"/>
              <a:t>	možno zaznamenávat hieroglyfy.</a:t>
            </a:r>
          </a:p>
          <a:p>
            <a:r>
              <a:rPr lang="cs-CZ" dirty="0" smtClean="0"/>
              <a:t>V závěru si žáci obohatí znalosti o záznam egyptského písma na </a:t>
            </a:r>
            <a:r>
              <a:rPr lang="cs-CZ" dirty="0" smtClean="0"/>
              <a:t>Rosettskou </a:t>
            </a:r>
            <a:r>
              <a:rPr lang="cs-CZ" dirty="0" smtClean="0"/>
              <a:t>desku.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308760"/>
          </a:xfrm>
        </p:spPr>
        <p:txBody>
          <a:bodyPr>
            <a:noAutofit/>
          </a:bodyPr>
          <a:lstStyle/>
          <a:p>
            <a:r>
              <a:rPr lang="cs-CZ" sz="4200" dirty="0" smtClean="0">
                <a:solidFill>
                  <a:srgbClr val="FE9700"/>
                </a:solidFill>
              </a:rPr>
              <a:t>EGYPTSKÉ</a:t>
            </a:r>
            <a:br>
              <a:rPr lang="cs-CZ" sz="4200" dirty="0" smtClean="0">
                <a:solidFill>
                  <a:srgbClr val="FE9700"/>
                </a:solidFill>
              </a:rPr>
            </a:br>
            <a:r>
              <a:rPr lang="cs-CZ" sz="4200" dirty="0" smtClean="0">
                <a:solidFill>
                  <a:srgbClr val="FE9700"/>
                </a:solidFill>
              </a:rPr>
              <a:t>PÍSMO</a:t>
            </a:r>
            <a:endParaRPr lang="cs-CZ" sz="4200" dirty="0">
              <a:solidFill>
                <a:srgbClr val="FE9700"/>
              </a:solidFill>
            </a:endParaRPr>
          </a:p>
        </p:txBody>
      </p:sp>
      <p:sp useBgFill="1"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http://faraon.wz.cz/umeni/pis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60648"/>
            <a:ext cx="5040560" cy="6380457"/>
          </a:xfrm>
          <a:prstGeom prst="rect">
            <a:avLst/>
          </a:prstGeom>
          <a:noFill/>
        </p:spPr>
      </p:pic>
      <p:pic>
        <p:nvPicPr>
          <p:cNvPr id="6" name="Obrázek 5" descr="EC062D18"/>
          <p:cNvPicPr/>
          <p:nvPr/>
        </p:nvPicPr>
        <p:blipFill>
          <a:blip r:embed="rId3" cstate="print"/>
          <a:srcRect l="62282" t="57242" r="5087" b="3148"/>
          <a:stretch>
            <a:fillRect/>
          </a:stretch>
        </p:blipFill>
        <p:spPr bwMode="auto">
          <a:xfrm>
            <a:off x="395536" y="2276872"/>
            <a:ext cx="266429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FE9700"/>
                </a:solidFill>
              </a:rPr>
              <a:t>EGYPTSKÉ PÍSMO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7715200" cy="5445224"/>
          </a:xfrm>
        </p:spPr>
        <p:txBody>
          <a:bodyPr>
            <a:normAutofit lnSpcReduction="10000"/>
          </a:bodyPr>
          <a:lstStyle/>
          <a:p>
            <a:pPr lvl="0"/>
            <a:r>
              <a:rPr lang="cs-CZ" dirty="0" smtClean="0">
                <a:solidFill>
                  <a:srgbClr val="573A1D"/>
                </a:solidFill>
              </a:rPr>
              <a:t>vznik obrázkového písma 4. tisíciletí př. n. l. - jeden znak měl význam jednoho slova </a:t>
            </a:r>
          </a:p>
          <a:p>
            <a:pPr lvl="0"/>
            <a:r>
              <a:rPr lang="cs-CZ" dirty="0" smtClean="0">
                <a:solidFill>
                  <a:srgbClr val="573A1D"/>
                </a:solidFill>
              </a:rPr>
              <a:t>egyptské písmo se nazývá </a:t>
            </a:r>
            <a:r>
              <a:rPr lang="cs-CZ" dirty="0" smtClean="0">
                <a:solidFill>
                  <a:srgbClr val="573A1D"/>
                </a:solidFill>
              </a:rPr>
              <a:t>hieroglyfy </a:t>
            </a:r>
            <a:r>
              <a:rPr lang="cs-CZ" dirty="0" smtClean="0">
                <a:solidFill>
                  <a:srgbClr val="573A1D"/>
                </a:solidFill>
              </a:rPr>
              <a:t>„posvátné rytiny“</a:t>
            </a:r>
          </a:p>
          <a:p>
            <a:pPr lvl="0"/>
            <a:r>
              <a:rPr lang="cs-CZ" dirty="0" smtClean="0">
                <a:solidFill>
                  <a:srgbClr val="573A1D"/>
                </a:solidFill>
              </a:rPr>
              <a:t>písmo se zaznamenávalo na papyrus</a:t>
            </a:r>
          </a:p>
          <a:p>
            <a:pPr lvl="0"/>
            <a:r>
              <a:rPr lang="cs-CZ" dirty="0" smtClean="0">
                <a:solidFill>
                  <a:srgbClr val="573A1D"/>
                </a:solidFill>
              </a:rPr>
              <a:t>Použití: pro tesání do kamene</a:t>
            </a:r>
          </a:p>
          <a:p>
            <a:pPr lvl="0">
              <a:buNone/>
            </a:pPr>
            <a:r>
              <a:rPr lang="cs-CZ" dirty="0" smtClean="0">
                <a:solidFill>
                  <a:srgbClr val="573A1D"/>
                </a:solidFill>
              </a:rPr>
              <a:t>		      k nápisům na stěnách chrámů</a:t>
            </a:r>
          </a:p>
          <a:p>
            <a:pPr lvl="0">
              <a:buNone/>
            </a:pPr>
            <a:r>
              <a:rPr lang="cs-CZ" dirty="0" smtClean="0">
                <a:solidFill>
                  <a:srgbClr val="573A1D"/>
                </a:solidFill>
              </a:rPr>
              <a:t>		      vytesání na náhrobky </a:t>
            </a:r>
          </a:p>
          <a:p>
            <a:pPr lvl="0"/>
            <a:r>
              <a:rPr lang="cs-CZ" dirty="0" smtClean="0">
                <a:solidFill>
                  <a:srgbClr val="573A1D"/>
                </a:solidFill>
              </a:rPr>
              <a:t>zjednodušené podoby hieroglyfů se používalo:  		     pro psaní dopisů</a:t>
            </a:r>
          </a:p>
          <a:p>
            <a:pPr lvl="0">
              <a:buNone/>
            </a:pPr>
            <a:r>
              <a:rPr lang="cs-CZ" dirty="0" smtClean="0">
                <a:solidFill>
                  <a:srgbClr val="573A1D"/>
                </a:solidFill>
              </a:rPr>
              <a:t>		     záznamy úředníků</a:t>
            </a:r>
          </a:p>
          <a:p>
            <a:pPr lvl="0">
              <a:buNone/>
            </a:pPr>
            <a:r>
              <a:rPr lang="cs-CZ" dirty="0" smtClean="0">
                <a:solidFill>
                  <a:srgbClr val="573A1D"/>
                </a:solidFill>
              </a:rPr>
              <a:t>		     psaní naučených nebo uměleckých děl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FE9700"/>
                </a:solidFill>
              </a:rPr>
              <a:t>EGYPTSKÉ PÍSMO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7643192" cy="5186976"/>
          </a:xfrm>
        </p:spPr>
        <p:txBody>
          <a:bodyPr>
            <a:noAutofit/>
          </a:bodyPr>
          <a:lstStyle/>
          <a:p>
            <a:pPr lvl="0"/>
            <a:r>
              <a:rPr lang="cs-CZ" sz="3000" dirty="0" smtClean="0"/>
              <a:t>psalo se na svitky papyru vyschlým koncem stonku nebo dřívky namáčené do inkoustu</a:t>
            </a:r>
          </a:p>
          <a:p>
            <a:pPr lvl="0"/>
            <a:r>
              <a:rPr lang="cs-CZ" sz="3000" dirty="0" smtClean="0"/>
              <a:t>výroba inkoustu </a:t>
            </a:r>
          </a:p>
          <a:p>
            <a:pPr lvl="0">
              <a:buNone/>
            </a:pPr>
            <a:r>
              <a:rPr lang="cs-CZ" sz="3000" dirty="0" smtClean="0"/>
              <a:t>		– přírodní barvivo nebo saze</a:t>
            </a:r>
          </a:p>
          <a:p>
            <a:pPr lvl="0"/>
            <a:r>
              <a:rPr lang="cs-CZ" sz="3000" dirty="0" smtClean="0"/>
              <a:t>hieroglyfy se psaly do řádků nebo sloupů</a:t>
            </a:r>
          </a:p>
          <a:p>
            <a:pPr lvl="0"/>
            <a:r>
              <a:rPr lang="cs-CZ" sz="3000" dirty="0" smtClean="0"/>
              <a:t>četly se různě, rozhodující byly pohledy </a:t>
            </a:r>
          </a:p>
          <a:p>
            <a:pPr lvl="0">
              <a:buNone/>
            </a:pPr>
            <a:r>
              <a:rPr lang="cs-CZ" sz="3000" dirty="0" smtClean="0"/>
              <a:t>	zvířat nebo osob </a:t>
            </a:r>
          </a:p>
          <a:p>
            <a:pPr lvl="0"/>
            <a:r>
              <a:rPr lang="cs-CZ" sz="3000" dirty="0" smtClean="0"/>
              <a:t>jména králů a královen se psala do </a:t>
            </a:r>
          </a:p>
          <a:p>
            <a:pPr lvl="0">
              <a:buNone/>
            </a:pPr>
            <a:r>
              <a:rPr lang="cs-CZ" sz="3000" dirty="0" smtClean="0"/>
              <a:t>	oválného rámečku</a:t>
            </a:r>
            <a:endParaRPr lang="cs-CZ" sz="30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FF9900"/>
                </a:solidFill>
              </a:rPr>
              <a:t>Četba písma</a:t>
            </a:r>
            <a:endParaRPr lang="cs-CZ" sz="4400" dirty="0">
              <a:solidFill>
                <a:srgbClr val="FF99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BAB4A785"/>
          <p:cNvPicPr/>
          <p:nvPr/>
        </p:nvPicPr>
        <p:blipFill>
          <a:blip r:embed="rId2" cstate="print"/>
          <a:srcRect l="4735" t="2065" r="4444" b="10183"/>
          <a:stretch>
            <a:fillRect/>
          </a:stretch>
        </p:blipFill>
        <p:spPr bwMode="auto">
          <a:xfrm>
            <a:off x="1187624" y="1700808"/>
            <a:ext cx="6120680" cy="43204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/>
              <a:t>papyrus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5362" name="Picture 2" descr="http://egypt-egypt.cz/wp-content/uploads/pap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9833" y="2492896"/>
            <a:ext cx="3814168" cy="4365104"/>
          </a:xfrm>
          <a:prstGeom prst="rect">
            <a:avLst/>
          </a:prstGeom>
          <a:noFill/>
        </p:spPr>
      </p:pic>
      <p:pic>
        <p:nvPicPr>
          <p:cNvPr id="15364" name="Picture 4" descr="Soubor:P. Oxy. XXII 233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784"/>
            <a:ext cx="5364088" cy="252112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239000" cy="864096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/>
              <a:t>Výroba </a:t>
            </a:r>
            <a:r>
              <a:rPr lang="cs-CZ" sz="4400" dirty="0" err="1" smtClean="0"/>
              <a:t>papyrusu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9416"/>
            <a:ext cx="8136904" cy="5248584"/>
          </a:xfrm>
        </p:spPr>
        <p:txBody>
          <a:bodyPr>
            <a:normAutofit/>
          </a:bodyPr>
          <a:lstStyle/>
          <a:p>
            <a:r>
              <a:rPr lang="cs-CZ" sz="3000" dirty="0" smtClean="0"/>
              <a:t> je to rákos, roste na březích Nilu</a:t>
            </a:r>
          </a:p>
          <a:p>
            <a:r>
              <a:rPr lang="cs-CZ" sz="3000" dirty="0" smtClean="0"/>
              <a:t> výška 2-4 metry</a:t>
            </a:r>
          </a:p>
          <a:p>
            <a:r>
              <a:rPr lang="cs-CZ" sz="3000" dirty="0" smtClean="0"/>
              <a:t> stonky se nařezaly</a:t>
            </a:r>
          </a:p>
          <a:p>
            <a:r>
              <a:rPr lang="cs-CZ" sz="3000" dirty="0" smtClean="0"/>
              <a:t> oloupaly</a:t>
            </a:r>
          </a:p>
          <a:p>
            <a:r>
              <a:rPr lang="cs-CZ" sz="3000" dirty="0" smtClean="0"/>
              <a:t> nakrájely na plátky</a:t>
            </a:r>
          </a:p>
          <a:p>
            <a:r>
              <a:rPr lang="cs-CZ" sz="3000" dirty="0" smtClean="0"/>
              <a:t> namočené plátky se položí příčně přes sebe </a:t>
            </a:r>
          </a:p>
          <a:p>
            <a:r>
              <a:rPr lang="cs-CZ" sz="3000" dirty="0" smtClean="0"/>
              <a:t> vrstvy se slisovaly</a:t>
            </a:r>
          </a:p>
          <a:p>
            <a:r>
              <a:rPr lang="cs-CZ" sz="3000" dirty="0" smtClean="0"/>
              <a:t> po usušení se slepovaly do pásů</a:t>
            </a:r>
          </a:p>
          <a:p>
            <a:endParaRPr lang="cs-CZ" sz="30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20040"/>
            <a:ext cx="7920880" cy="876712"/>
          </a:xfrm>
        </p:spPr>
        <p:txBody>
          <a:bodyPr>
            <a:noAutofit/>
          </a:bodyPr>
          <a:lstStyle/>
          <a:p>
            <a:r>
              <a:rPr lang="cs-CZ" sz="4200" dirty="0" smtClean="0"/>
              <a:t>Obrázky k výrobě </a:t>
            </a:r>
            <a:r>
              <a:rPr lang="cs-CZ" sz="4200" dirty="0" err="1" smtClean="0"/>
              <a:t>papyrusu</a:t>
            </a:r>
            <a:endParaRPr lang="cs-CZ" sz="4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rákos</a:t>
            </a:r>
          </a:p>
          <a:p>
            <a:r>
              <a:rPr lang="cs-CZ" sz="3200" dirty="0" smtClean="0"/>
              <a:t>papyrus</a:t>
            </a:r>
          </a:p>
          <a:p>
            <a:r>
              <a:rPr lang="cs-CZ" sz="3200" dirty="0" smtClean="0"/>
              <a:t>svitek </a:t>
            </a:r>
            <a:r>
              <a:rPr lang="cs-CZ" sz="3200" dirty="0" smtClean="0"/>
              <a:t>papyru</a:t>
            </a:r>
            <a:endParaRPr lang="cs-CZ" sz="3200" dirty="0"/>
          </a:p>
        </p:txBody>
      </p:sp>
      <p:pic>
        <p:nvPicPr>
          <p:cNvPr id="18434" name="Picture 2" descr="Soubor:Cyperus papyrus detail 03 by Line1.JPG">
            <a:hlinkClick r:id="rId2"/>
          </p:cNvPr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5868144" y="1124744"/>
            <a:ext cx="2267507" cy="3024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http://www.mta.ca/~amiller/m3031/rhind_papyrus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4126278"/>
            <a:ext cx="2808312" cy="2731722"/>
          </a:xfrm>
          <a:prstGeom prst="rect">
            <a:avLst/>
          </a:prstGeom>
          <a:noFill/>
        </p:spPr>
      </p:pic>
      <p:pic>
        <p:nvPicPr>
          <p:cNvPr id="18438" name="Picture 6" descr="http://nd04.jxs.cz/394/058/7907fadd6e_71798721_o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4149080"/>
            <a:ext cx="3611893" cy="27089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76712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A13D55"/>
                </a:solidFill>
              </a:rPr>
              <a:t>Jean Francois </a:t>
            </a:r>
            <a:r>
              <a:rPr lang="cs-CZ" dirty="0" err="1" smtClean="0">
                <a:solidFill>
                  <a:srgbClr val="A13D55"/>
                </a:solidFill>
              </a:rPr>
              <a:t>Champollion</a:t>
            </a:r>
            <a:r>
              <a:rPr lang="cs-CZ" dirty="0" smtClean="0">
                <a:solidFill>
                  <a:srgbClr val="A13D55"/>
                </a:solidFill>
              </a:rPr>
              <a:t> </a:t>
            </a:r>
            <a:endParaRPr lang="cs-CZ" dirty="0">
              <a:solidFill>
                <a:srgbClr val="A13D55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18. – 19. století</a:t>
            </a:r>
          </a:p>
          <a:p>
            <a:r>
              <a:rPr lang="cs-CZ" sz="3000" dirty="0" smtClean="0"/>
              <a:t>Francouz archeolog</a:t>
            </a:r>
          </a:p>
          <a:p>
            <a:r>
              <a:rPr lang="cs-CZ" sz="3000" dirty="0" smtClean="0"/>
              <a:t>zakladatel </a:t>
            </a:r>
            <a:r>
              <a:rPr lang="cs-CZ" sz="3000" dirty="0" err="1" smtClean="0"/>
              <a:t>epygtologie</a:t>
            </a:r>
            <a:endParaRPr lang="cs-CZ" sz="3000" dirty="0" smtClean="0"/>
          </a:p>
          <a:p>
            <a:r>
              <a:rPr lang="cs-CZ" sz="3000" dirty="0" smtClean="0"/>
              <a:t>roku 1822 rozluštil </a:t>
            </a:r>
          </a:p>
          <a:p>
            <a:pPr>
              <a:buNone/>
            </a:pPr>
            <a:r>
              <a:rPr lang="cs-CZ" sz="3000" dirty="0" smtClean="0"/>
              <a:t>	egyptské hieroglyfy </a:t>
            </a:r>
          </a:p>
          <a:p>
            <a:pPr>
              <a:buNone/>
            </a:pPr>
            <a:r>
              <a:rPr lang="cs-CZ" sz="3000" dirty="0" smtClean="0"/>
              <a:t>	pomocí Rosettské desky </a:t>
            </a:r>
            <a:endParaRPr lang="cs-CZ" sz="3000" dirty="0"/>
          </a:p>
        </p:txBody>
      </p:sp>
      <p:pic>
        <p:nvPicPr>
          <p:cNvPr id="20482" name="Picture 2" descr="http://www.dightonrock.com/CodFish/Champollion_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628800"/>
            <a:ext cx="2838822" cy="36040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/>
          <a:lstStyle/>
          <a:p>
            <a:r>
              <a:rPr lang="cs-CZ" dirty="0" smtClean="0">
                <a:solidFill>
                  <a:srgbClr val="A13D55"/>
                </a:solidFill>
              </a:rPr>
              <a:t>Rosettská deska</a:t>
            </a:r>
            <a:endParaRPr lang="cs-CZ" dirty="0">
              <a:solidFill>
                <a:srgbClr val="A13D55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9416"/>
            <a:ext cx="7776864" cy="4846320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podle města </a:t>
            </a:r>
            <a:r>
              <a:rPr lang="cs-CZ" dirty="0" err="1" smtClean="0"/>
              <a:t>Rosetta</a:t>
            </a:r>
            <a:endParaRPr lang="cs-CZ" dirty="0" smtClean="0"/>
          </a:p>
          <a:p>
            <a:pPr lvl="0"/>
            <a:r>
              <a:rPr lang="cs-CZ" dirty="0" smtClean="0"/>
              <a:t>černý žulový náhrobek</a:t>
            </a:r>
          </a:p>
          <a:p>
            <a:pPr lvl="0"/>
            <a:r>
              <a:rPr lang="cs-CZ" dirty="0" smtClean="0"/>
              <a:t>výška 114 cm, šířka 71cm, 166 znaků</a:t>
            </a:r>
          </a:p>
          <a:p>
            <a:pPr lvl="0"/>
            <a:r>
              <a:rPr lang="cs-CZ" dirty="0" smtClean="0"/>
              <a:t>3 verze: hieroglyfy</a:t>
            </a:r>
          </a:p>
          <a:p>
            <a:pPr lvl="0">
              <a:buNone/>
            </a:pPr>
            <a:r>
              <a:rPr lang="cs-CZ" dirty="0" smtClean="0"/>
              <a:t>		      zjednodušené egyptské písmo</a:t>
            </a:r>
          </a:p>
          <a:p>
            <a:pPr lvl="0">
              <a:buNone/>
            </a:pPr>
            <a:r>
              <a:rPr lang="cs-CZ" dirty="0" smtClean="0"/>
              <a:t>		      řecké písmo</a:t>
            </a:r>
          </a:p>
          <a:p>
            <a:pPr lvl="0"/>
            <a:r>
              <a:rPr lang="cs-CZ" dirty="0" smtClean="0"/>
              <a:t>nález desky 15. 7. 1799 francouzským </a:t>
            </a:r>
          </a:p>
          <a:p>
            <a:pPr lvl="0">
              <a:buNone/>
            </a:pPr>
            <a:r>
              <a:rPr lang="cs-CZ" dirty="0" smtClean="0"/>
              <a:t>	důstojníkem při Napoleonském tažení do Egypta</a:t>
            </a:r>
          </a:p>
          <a:p>
            <a:pPr lvl="0"/>
            <a:r>
              <a:rPr lang="cs-CZ" dirty="0" smtClean="0"/>
              <a:t>od 19. století je deska umístěna jako exemplář </a:t>
            </a:r>
          </a:p>
          <a:p>
            <a:pPr lvl="0">
              <a:buNone/>
            </a:pPr>
            <a:r>
              <a:rPr lang="cs-CZ" dirty="0" smtClean="0"/>
              <a:t>	v Britském muzeu v Londýně</a:t>
            </a:r>
          </a:p>
          <a:p>
            <a:endParaRPr lang="cs-CZ" dirty="0"/>
          </a:p>
        </p:txBody>
      </p:sp>
      <p:pic>
        <p:nvPicPr>
          <p:cNvPr id="21506" name="Picture 2" descr="Soubor:Rosetta Stone BW.jpeg">
            <a:hlinkClick r:id="rId2"/>
          </p:cNvPr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6948264" y="0"/>
            <a:ext cx="1944824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Soubor:Rosetta Stone BW.jpeg">
            <a:hlinkClick r:id="rId2"/>
          </p:cNvPr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1979712" y="1124744"/>
            <a:ext cx="376384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6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9416"/>
            <a:ext cx="7992888" cy="4846320"/>
          </a:xfrm>
        </p:spPr>
        <p:txBody>
          <a:bodyPr>
            <a:normAutofit fontScale="92500"/>
          </a:bodyPr>
          <a:lstStyle/>
          <a:p>
            <a:pPr marL="514350" indent="-514350">
              <a:buNone/>
              <a:defRPr/>
            </a:pPr>
            <a:r>
              <a:rPr lang="cs-CZ" sz="2800" dirty="0" smtClean="0"/>
              <a:t>1</a:t>
            </a:r>
            <a:r>
              <a:rPr lang="cs-CZ" sz="2400" dirty="0" smtClean="0"/>
              <a:t>. Autor kolektivů, Dějepis 6 – učebnice; </a:t>
            </a:r>
            <a:r>
              <a:rPr lang="cs-CZ" sz="2400" dirty="0" err="1" smtClean="0"/>
              <a:t>Fraus</a:t>
            </a:r>
            <a:r>
              <a:rPr lang="cs-CZ" sz="2400" dirty="0" smtClean="0"/>
              <a:t> Plzeň 2007</a:t>
            </a:r>
          </a:p>
          <a:p>
            <a:pPr marL="514350" indent="-514350">
              <a:buNone/>
              <a:defRPr/>
            </a:pPr>
            <a:endParaRPr lang="cs-CZ" sz="2400" dirty="0" smtClean="0"/>
          </a:p>
          <a:p>
            <a:pPr marL="514350" indent="-514350">
              <a:buNone/>
              <a:defRPr/>
            </a:pPr>
            <a:r>
              <a:rPr lang="cs-CZ" sz="2400" dirty="0" smtClean="0"/>
              <a:t>2. Válková Veronika; Dějepis 6 – učebnice; SPN Praha 2006</a:t>
            </a:r>
          </a:p>
          <a:p>
            <a:pPr marL="514350" indent="-514350">
              <a:buNone/>
              <a:defRPr/>
            </a:pPr>
            <a:r>
              <a:rPr lang="cs-CZ" sz="2400" dirty="0" smtClean="0"/>
              <a:t>	Naskenovaný obrázek </a:t>
            </a:r>
            <a:r>
              <a:rPr lang="cs-CZ" sz="2400" dirty="0" err="1" smtClean="0"/>
              <a:t>str</a:t>
            </a:r>
            <a:r>
              <a:rPr lang="cs-CZ" sz="2400" dirty="0" smtClean="0"/>
              <a:t> 45</a:t>
            </a:r>
          </a:p>
          <a:p>
            <a:pPr marL="514350" indent="-514350">
              <a:buNone/>
              <a:defRPr/>
            </a:pPr>
            <a:endParaRPr lang="cs-CZ" sz="2400" dirty="0" smtClean="0"/>
          </a:p>
          <a:p>
            <a:pPr>
              <a:buNone/>
              <a:defRPr/>
            </a:pPr>
            <a:r>
              <a:rPr lang="cs-CZ" sz="2400" dirty="0" smtClean="0"/>
              <a:t>3. Bednaříková J.; </a:t>
            </a:r>
            <a:r>
              <a:rPr lang="cs-CZ" sz="2400" dirty="0" err="1" smtClean="0"/>
              <a:t>Kysačan</a:t>
            </a:r>
            <a:r>
              <a:rPr lang="cs-CZ" sz="2400" dirty="0" smtClean="0"/>
              <a:t> L.; </a:t>
            </a:r>
            <a:r>
              <a:rPr lang="cs-CZ" sz="2400" dirty="0" err="1" smtClean="0"/>
              <a:t>Fejfušová</a:t>
            </a:r>
            <a:r>
              <a:rPr lang="cs-CZ" sz="2400" dirty="0" smtClean="0"/>
              <a:t> M. – Dějepis – Pravěk a starověk (učebnice), nakladatelství Nová škola 2007</a:t>
            </a:r>
          </a:p>
          <a:p>
            <a:pPr>
              <a:buNone/>
              <a:defRPr/>
            </a:pPr>
            <a:r>
              <a:rPr lang="cs-CZ" sz="2400" dirty="0" smtClean="0"/>
              <a:t>	Naskenovaný obrázek </a:t>
            </a:r>
            <a:r>
              <a:rPr lang="cs-CZ" sz="2400" dirty="0" err="1" smtClean="0"/>
              <a:t>str</a:t>
            </a:r>
            <a:r>
              <a:rPr lang="cs-CZ" sz="2400" dirty="0" smtClean="0"/>
              <a:t> 48</a:t>
            </a:r>
          </a:p>
          <a:p>
            <a:pPr>
              <a:buNone/>
              <a:defRPr/>
            </a:pPr>
            <a:endParaRPr lang="cs-CZ" sz="2800" dirty="0" smtClean="0"/>
          </a:p>
          <a:p>
            <a:pPr>
              <a:buNone/>
              <a:defRPr/>
            </a:pPr>
            <a:r>
              <a:rPr lang="cs-CZ" sz="2800" dirty="0" smtClean="0"/>
              <a:t>	</a:t>
            </a:r>
            <a:endParaRPr lang="cs-CZ" dirty="0"/>
          </a:p>
        </p:txBody>
      </p:sp>
    </p:spTree>
  </p:cSld>
  <p:clrMapOvr>
    <a:masterClrMapping/>
  </p:clrMapOvr>
  <p:transition spd="slow"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6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 smtClean="0">
                <a:hlinkClick r:id="rId2"/>
              </a:rPr>
              <a:t>http://faraon.</a:t>
            </a:r>
            <a:r>
              <a:rPr lang="cs-CZ" sz="2000" dirty="0" err="1" smtClean="0">
                <a:hlinkClick r:id="rId2"/>
              </a:rPr>
              <a:t>wz.cz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umeni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umeni.htm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http://historika.</a:t>
            </a:r>
            <a:r>
              <a:rPr lang="cs-CZ" sz="2000" dirty="0" err="1" smtClean="0">
                <a:hlinkClick r:id="rId3"/>
              </a:rPr>
              <a:t>fabulator.cz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Starov</a:t>
            </a:r>
            <a:r>
              <a:rPr lang="cs-CZ" sz="2000" dirty="0" smtClean="0">
                <a:hlinkClick r:id="rId3"/>
              </a:rPr>
              <a:t>%C4%9Bk%C3%BD_Egypt.</a:t>
            </a:r>
            <a:r>
              <a:rPr lang="cs-CZ" sz="2000" dirty="0" err="1" smtClean="0">
                <a:hlinkClick r:id="rId3"/>
              </a:rPr>
              <a:t>html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http://fineartamerica.com/featured/1-jean-francois-champollion-granger.html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http://cs.wikipedia.org/wiki/Soubor:Cyperus_papyrus_detail_03_by_Line1.JPG</a:t>
            </a:r>
            <a:endParaRPr lang="cs-CZ" sz="2000" dirty="0" smtClean="0"/>
          </a:p>
          <a:p>
            <a:r>
              <a:rPr lang="cs-CZ" sz="2000" dirty="0" smtClean="0"/>
              <a:t>http://www.</a:t>
            </a:r>
            <a:r>
              <a:rPr lang="cs-CZ" sz="2000" dirty="0" err="1" smtClean="0"/>
              <a:t>google.cz</a:t>
            </a:r>
            <a:r>
              <a:rPr lang="cs-CZ" sz="2000" dirty="0" smtClean="0"/>
              <a:t>/</a:t>
            </a:r>
            <a:r>
              <a:rPr lang="cs-CZ" sz="2000" dirty="0" err="1" smtClean="0"/>
              <a:t>imgres</a:t>
            </a:r>
            <a:r>
              <a:rPr lang="cs-CZ" sz="2000" dirty="0" smtClean="0"/>
              <a:t>?q=papyrus&amp;</a:t>
            </a:r>
            <a:r>
              <a:rPr lang="cs-CZ" sz="2000" dirty="0" err="1" smtClean="0"/>
              <a:t>hl</a:t>
            </a:r>
            <a:r>
              <a:rPr lang="cs-CZ" sz="2000" dirty="0" smtClean="0"/>
              <a:t>=</a:t>
            </a:r>
            <a:r>
              <a:rPr lang="cs-CZ" sz="2000" dirty="0" err="1" smtClean="0"/>
              <a:t>cs</a:t>
            </a:r>
            <a:r>
              <a:rPr lang="cs-CZ" sz="2000" dirty="0" smtClean="0"/>
              <a:t>&amp;</a:t>
            </a:r>
            <a:r>
              <a:rPr lang="cs-CZ" sz="2000" dirty="0" err="1" smtClean="0"/>
              <a:t>sa</a:t>
            </a:r>
            <a:r>
              <a:rPr lang="cs-CZ" sz="2000" dirty="0" smtClean="0"/>
              <a:t>=X&amp;</a:t>
            </a:r>
            <a:r>
              <a:rPr lang="cs-CZ" sz="2000" dirty="0" err="1" smtClean="0"/>
              <a:t>tbo</a:t>
            </a:r>
            <a:r>
              <a:rPr lang="cs-CZ" sz="2000" dirty="0" smtClean="0"/>
              <a:t>=d&amp;</a:t>
            </a:r>
            <a:r>
              <a:rPr lang="cs-CZ" sz="2000" dirty="0" err="1" smtClean="0"/>
              <a:t>biw</a:t>
            </a:r>
            <a:r>
              <a:rPr lang="cs-CZ" sz="2000" dirty="0" smtClean="0"/>
              <a:t>=1024&amp;</a:t>
            </a:r>
            <a:r>
              <a:rPr lang="cs-CZ" sz="2000" dirty="0" err="1" smtClean="0"/>
              <a:t>bih</a:t>
            </a:r>
            <a:r>
              <a:rPr lang="cs-CZ" sz="2000" dirty="0" smtClean="0"/>
              <a:t>=545&amp;</a:t>
            </a:r>
            <a:r>
              <a:rPr lang="cs-CZ" sz="2000" dirty="0" err="1" smtClean="0"/>
              <a:t>tbm</a:t>
            </a:r>
            <a:r>
              <a:rPr lang="cs-CZ" sz="2000" dirty="0" smtClean="0"/>
              <a:t>=</a:t>
            </a:r>
            <a:r>
              <a:rPr lang="cs-CZ" sz="2000" dirty="0" err="1" smtClean="0"/>
              <a:t>isch</a:t>
            </a:r>
            <a:r>
              <a:rPr lang="cs-CZ" sz="2000" dirty="0" smtClean="0"/>
              <a:t>&amp;</a:t>
            </a:r>
            <a:r>
              <a:rPr lang="cs-CZ" sz="2000" dirty="0" err="1" smtClean="0"/>
              <a:t>tbnid</a:t>
            </a:r>
            <a:r>
              <a:rPr lang="cs-CZ" sz="2000" dirty="0" smtClean="0"/>
              <a:t>=ojruY8Oig9YNLM:&amp;</a:t>
            </a:r>
            <a:r>
              <a:rPr lang="cs-CZ" sz="2000" dirty="0" err="1" smtClean="0"/>
              <a:t>imgrefurl</a:t>
            </a:r>
            <a:r>
              <a:rPr lang="cs-CZ" sz="2000" dirty="0" smtClean="0"/>
              <a:t>=http://www.</a:t>
            </a:r>
            <a:r>
              <a:rPr lang="cs-CZ" sz="2000" dirty="0" err="1" smtClean="0"/>
              <a:t>earlham.edu</a:t>
            </a:r>
            <a:r>
              <a:rPr lang="cs-CZ" sz="2000" dirty="0" smtClean="0"/>
              <a:t>/~</a:t>
            </a:r>
            <a:r>
              <a:rPr lang="cs-CZ" sz="2000" dirty="0" err="1" smtClean="0"/>
              <a:t>seidti</a:t>
            </a:r>
            <a:r>
              <a:rPr lang="cs-CZ" sz="2000" dirty="0" smtClean="0"/>
              <a:t>/</a:t>
            </a:r>
            <a:r>
              <a:rPr lang="cs-CZ" sz="2000" dirty="0" err="1" smtClean="0"/>
              <a:t>iam</a:t>
            </a:r>
            <a:r>
              <a:rPr lang="cs-CZ" sz="2000" dirty="0" smtClean="0"/>
              <a:t>/</a:t>
            </a:r>
            <a:r>
              <a:rPr lang="cs-CZ" sz="2000" dirty="0" err="1" smtClean="0"/>
              <a:t>tc</a:t>
            </a:r>
            <a:r>
              <a:rPr lang="cs-CZ" sz="2000" dirty="0" smtClean="0"/>
              <a:t>_pap66.html&amp;</a:t>
            </a:r>
            <a:r>
              <a:rPr lang="cs-CZ" sz="2000" dirty="0" err="1" smtClean="0"/>
              <a:t>docid</a:t>
            </a:r>
            <a:r>
              <a:rPr lang="cs-CZ" sz="2000" dirty="0" smtClean="0"/>
              <a:t>=ABNGfQYM1paX9M&amp;</a:t>
            </a:r>
            <a:r>
              <a:rPr lang="cs-CZ" sz="2000" dirty="0" err="1" smtClean="0"/>
              <a:t>imgurl</a:t>
            </a:r>
            <a:r>
              <a:rPr lang="cs-CZ" sz="2000" dirty="0" smtClean="0"/>
              <a:t>=http://legacy.earlham.edu/~seidti/iam/papyrus_66a.gif&amp;w=568&amp;h=650&amp;ei=p2YNUefnNIeDtAbc-YFQ&amp;zoom=1&amp;iact=rc&amp;dur=110&amp;sig=100659563630859732605&amp;page=1&amp;tbnh=130&amp;tbnw=114&amp;start=0&amp;ndsp=19&amp;ved=1t:429,r:2,s:0,i:88&amp;tx=60&amp;ty=86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http://atevi.txt.cz/clanky/51774/egypt-ve-staroveku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http://cs.wikipedia.org/wiki/Soubor:P._Oxy._XXII_2331.jpg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newsflash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283</TotalTime>
  <Words>277</Words>
  <Application>Microsoft Office PowerPoint</Application>
  <PresentationFormat>Předvádění na obrazovce (4:3)</PresentationFormat>
  <Paragraphs>103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Bohatý</vt:lpstr>
      <vt:lpstr>Snímek 1</vt:lpstr>
      <vt:lpstr>Anotace</vt:lpstr>
      <vt:lpstr>EGYPTSKÉ PÍSMO</vt:lpstr>
      <vt:lpstr>EGYPTSKÉ PÍSMO</vt:lpstr>
      <vt:lpstr>EGYPTSKÉ PÍSMO</vt:lpstr>
      <vt:lpstr>Četba písma</vt:lpstr>
      <vt:lpstr>papyrus</vt:lpstr>
      <vt:lpstr>Výroba papyrusu</vt:lpstr>
      <vt:lpstr>Obrázky k výrobě papyrusu</vt:lpstr>
      <vt:lpstr>Jean Francois Champollion </vt:lpstr>
      <vt:lpstr>Rosettská deska</vt:lpstr>
      <vt:lpstr>Snímek 12</vt:lpstr>
      <vt:lpstr>Použité zdroje</vt:lpstr>
      <vt:lpstr>Použité zdroje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EGYPTSKÉ PÍSMO</dc:title>
  <dc:creator>U1</dc:creator>
  <cp:lastModifiedBy>U1</cp:lastModifiedBy>
  <cp:revision>31</cp:revision>
  <dcterms:modified xsi:type="dcterms:W3CDTF">2013-02-04T21:26:07Z</dcterms:modified>
</cp:coreProperties>
</file>