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4" r:id="rId1"/>
  </p:sldMasterIdLst>
  <p:sldIdLst>
    <p:sldId id="270" r:id="rId2"/>
    <p:sldId id="271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9" r:id="rId11"/>
    <p:sldId id="263" r:id="rId12"/>
    <p:sldId id="264" r:id="rId13"/>
    <p:sldId id="268" r:id="rId14"/>
    <p:sldId id="265" r:id="rId15"/>
    <p:sldId id="266" r:id="rId16"/>
    <p:sldId id="267" r:id="rId17"/>
    <p:sldId id="272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0080"/>
    <a:srgbClr val="669900"/>
    <a:srgbClr val="990099"/>
    <a:srgbClr val="00CC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4.2.2013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4.2.2013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4.2.2013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4.2.2013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4.2.2013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4.2.2013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4.2.2013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8A2481B-5154-415F-B752-558547769AA3}" type="datetimeFigureOut">
              <a:rPr lang="cs-CZ" smtClean="0"/>
              <a:pPr/>
              <a:t>4.2.2013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5" r:id="rId1"/>
    <p:sldLayoutId id="2147483766" r:id="rId2"/>
    <p:sldLayoutId id="2147483767" r:id="rId3"/>
    <p:sldLayoutId id="2147483768" r:id="rId4"/>
    <p:sldLayoutId id="2147483769" r:id="rId5"/>
    <p:sldLayoutId id="2147483770" r:id="rId6"/>
    <p:sldLayoutId id="2147483771" r:id="rId7"/>
    <p:sldLayoutId id="2147483772" r:id="rId8"/>
    <p:sldLayoutId id="2147483773" r:id="rId9"/>
    <p:sldLayoutId id="2147483774" r:id="rId10"/>
    <p:sldLayoutId id="2147483775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smtClean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/>
          <a:srcRect l="3670" t="9828" r="3670" b="7634"/>
          <a:stretch>
            <a:fillRect/>
          </a:stretch>
        </p:blipFill>
        <p:spPr bwMode="auto">
          <a:xfrm>
            <a:off x="971600" y="332656"/>
            <a:ext cx="6913562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2" name="Zástupný symbol pro obsah 11"/>
          <p:cNvGraphicFramePr>
            <a:graphicFrameLocks noGrp="1"/>
          </p:cNvGraphicFramePr>
          <p:nvPr>
            <p:ph idx="1"/>
          </p:nvPr>
        </p:nvGraphicFramePr>
        <p:xfrm>
          <a:off x="1259631" y="1628797"/>
          <a:ext cx="7093371" cy="45918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73247"/>
                <a:gridCol w="4020124"/>
              </a:tblGrid>
              <a:tr h="650192">
                <a:tc>
                  <a:txBody>
                    <a:bodyPr/>
                    <a:lstStyle/>
                    <a:p>
                      <a:pPr algn="l"/>
                      <a:r>
                        <a:rPr lang="cs-CZ" sz="1800" b="0" dirty="0" smtClean="0">
                          <a:solidFill>
                            <a:schemeClr val="tx1"/>
                          </a:solidFill>
                        </a:rPr>
                        <a:t>Projekt:</a:t>
                      </a:r>
                      <a:endParaRPr lang="cs-CZ" sz="18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a-DK" sz="18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OP VK 1.4 709998205</a:t>
                      </a:r>
                    </a:p>
                    <a:p>
                      <a:pPr algn="l"/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50192">
                <a:tc>
                  <a:txBody>
                    <a:bodyPr/>
                    <a:lstStyle/>
                    <a:p>
                      <a:pPr algn="l"/>
                      <a:r>
                        <a:rPr lang="cs-CZ" sz="1800" dirty="0" smtClean="0">
                          <a:solidFill>
                            <a:schemeClr val="tx1"/>
                          </a:solidFill>
                        </a:rPr>
                        <a:t>Číslo projektu:</a:t>
                      </a:r>
                      <a:endParaRPr lang="cs-CZ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CZ.1.07/1.4.00/21.0440</a:t>
                      </a:r>
                    </a:p>
                    <a:p>
                      <a:pPr algn="l"/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11438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Autor: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Mgr.  Anna </a:t>
                      </a:r>
                      <a:r>
                        <a:rPr lang="cs-CZ" dirty="0" err="1" smtClean="0">
                          <a:solidFill>
                            <a:schemeClr val="tx1"/>
                          </a:solidFill>
                        </a:rPr>
                        <a:t>Csanádiová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11438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Číslo DUM: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D6 - 17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11438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Datum ověření ve výuce: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9.3.2011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11438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Ročník: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6.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11438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Vzdělávací oblast: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Člověk a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společnost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11438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Vzdělávací obor: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Dějepis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11438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Tematický okruh: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Starověký Egypt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11438">
                <a:tc>
                  <a:txBody>
                    <a:bodyPr/>
                    <a:lstStyle/>
                    <a:p>
                      <a:pPr algn="l"/>
                      <a:r>
                        <a:rPr lang="cs-CZ" smtClean="0">
                          <a:solidFill>
                            <a:schemeClr val="tx1"/>
                          </a:solidFill>
                        </a:rPr>
                        <a:t>Téma: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Život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Egypťanů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pic>
        <p:nvPicPr>
          <p:cNvPr id="2087" name="Picture 2" descr="logo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84368" y="188640"/>
            <a:ext cx="989013" cy="1446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5400" b="1" u="sng" dirty="0" smtClean="0"/>
              <a:t>ANOTACE</a:t>
            </a:r>
            <a:endParaRPr lang="cs-CZ" sz="5400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608" y="1447800"/>
            <a:ext cx="7890080" cy="4800600"/>
          </a:xfrm>
        </p:spPr>
        <p:txBody>
          <a:bodyPr/>
          <a:lstStyle/>
          <a:p>
            <a:r>
              <a:rPr lang="cs-CZ" dirty="0" smtClean="0"/>
              <a:t>Výuková prezentace slouží k seznámení se životem starých Egypťanů.</a:t>
            </a:r>
          </a:p>
          <a:p>
            <a:r>
              <a:rPr lang="cs-CZ" dirty="0" smtClean="0"/>
              <a:t>Jde např. o oblast astronomie, lékařství, stravování, odívání, manželské soužití, zábavu.   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KULTURA A ZAJÍMAVOSTI V EGYPTĚ</a:t>
            </a:r>
            <a:endParaRPr lang="cs-CZ" sz="44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6" name="Picture 2" descr="1B7889D2"/>
          <p:cNvPicPr>
            <a:picLocks noChangeAspect="1" noChangeArrowheads="1"/>
          </p:cNvPicPr>
          <p:nvPr/>
        </p:nvPicPr>
        <p:blipFill>
          <a:blip r:embed="rId2" cstate="print"/>
          <a:srcRect l="5902" t="1749" r="8624" b="5530"/>
          <a:stretch>
            <a:fillRect/>
          </a:stretch>
        </p:blipFill>
        <p:spPr bwMode="auto">
          <a:xfrm>
            <a:off x="6156176" y="1772816"/>
            <a:ext cx="2889641" cy="5085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 descr="2A49B6C1"/>
          <p:cNvPicPr>
            <a:picLocks noChangeAspect="1" noChangeArrowheads="1"/>
          </p:cNvPicPr>
          <p:nvPr/>
        </p:nvPicPr>
        <p:blipFill>
          <a:blip r:embed="rId3" cstate="print"/>
          <a:srcRect l="15894" t="20573" r="34677" b="45483"/>
          <a:stretch>
            <a:fillRect/>
          </a:stretch>
        </p:blipFill>
        <p:spPr bwMode="auto">
          <a:xfrm>
            <a:off x="982451" y="2420888"/>
            <a:ext cx="5237815" cy="3240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ŘEMESLNÍCI</a:t>
            </a:r>
            <a:endParaRPr lang="cs-CZ" sz="48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608" y="1447800"/>
            <a:ext cx="7920880" cy="5077544"/>
          </a:xfrm>
        </p:spPr>
        <p:txBody>
          <a:bodyPr>
            <a:normAutofit fontScale="92500" lnSpcReduction="10000"/>
          </a:bodyPr>
          <a:lstStyle/>
          <a:p>
            <a:pPr lvl="0">
              <a:buFont typeface="Wingdings" pitchFamily="2" charset="2"/>
              <a:buChar char="q"/>
            </a:pPr>
            <a:r>
              <a:rPr lang="cs-CZ" dirty="0" smtClean="0"/>
              <a:t>Zruční řemeslníci </a:t>
            </a:r>
          </a:p>
          <a:p>
            <a:pPr lvl="0">
              <a:buNone/>
            </a:pPr>
            <a:r>
              <a:rPr lang="cs-CZ" dirty="0" smtClean="0"/>
              <a:t>	– stavby, sochy, malby</a:t>
            </a:r>
          </a:p>
          <a:p>
            <a:pPr lvl="0">
              <a:buFont typeface="Wingdings" pitchFamily="2" charset="2"/>
              <a:buChar char="q"/>
            </a:pPr>
            <a:r>
              <a:rPr lang="cs-CZ" dirty="0" smtClean="0"/>
              <a:t>Většina řemeslníků pracovala pro faraona </a:t>
            </a:r>
          </a:p>
          <a:p>
            <a:pPr lvl="0">
              <a:buNone/>
            </a:pPr>
            <a:r>
              <a:rPr lang="cs-CZ" dirty="0" smtClean="0"/>
              <a:t>	– stavěli hrobky, chrámy, pracovali na</a:t>
            </a:r>
          </a:p>
          <a:p>
            <a:pPr lvl="0">
              <a:buNone/>
            </a:pPr>
            <a:r>
              <a:rPr lang="cs-CZ" dirty="0" smtClean="0"/>
              <a:t>	  výzdobě</a:t>
            </a:r>
          </a:p>
          <a:p>
            <a:pPr lvl="0">
              <a:buFont typeface="Wingdings" pitchFamily="2" charset="2"/>
              <a:buChar char="q"/>
            </a:pPr>
            <a:r>
              <a:rPr lang="cs-CZ" dirty="0" smtClean="0"/>
              <a:t>Plat řemeslníků byl v naturáliích </a:t>
            </a:r>
          </a:p>
          <a:p>
            <a:pPr lvl="0">
              <a:buNone/>
            </a:pPr>
            <a:r>
              <a:rPr lang="cs-CZ" dirty="0" smtClean="0"/>
              <a:t>	– obilí, maso, sůl, pivo, olej</a:t>
            </a:r>
          </a:p>
          <a:p>
            <a:pPr lvl="0">
              <a:buFont typeface="Wingdings" pitchFamily="2" charset="2"/>
              <a:buChar char="q"/>
            </a:pPr>
            <a:r>
              <a:rPr lang="cs-CZ" dirty="0" smtClean="0"/>
              <a:t>Obilí mohli vyměnit za jiné zboží</a:t>
            </a:r>
          </a:p>
          <a:p>
            <a:pPr lvl="0">
              <a:buFont typeface="Wingdings" pitchFamily="2" charset="2"/>
              <a:buChar char="q"/>
            </a:pPr>
            <a:r>
              <a:rPr lang="cs-CZ" dirty="0" smtClean="0"/>
              <a:t>Někteří řemeslníci pracovali v dílnách </a:t>
            </a:r>
          </a:p>
          <a:p>
            <a:pPr lvl="0">
              <a:buNone/>
            </a:pPr>
            <a:r>
              <a:rPr lang="cs-CZ" dirty="0" smtClean="0"/>
              <a:t>	– např. hrnčíři, kováři, truhláři, tkadleny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PENÍZE</a:t>
            </a:r>
            <a:endParaRPr lang="cs-CZ" sz="48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Font typeface="Wingdings" pitchFamily="2" charset="2"/>
              <a:buChar char="q"/>
            </a:pPr>
            <a:r>
              <a:rPr lang="cs-CZ" dirty="0" smtClean="0"/>
              <a:t> Egypťané neznali peníze, výrobky </a:t>
            </a:r>
          </a:p>
          <a:p>
            <a:pPr lvl="0">
              <a:buNone/>
            </a:pPr>
            <a:r>
              <a:rPr lang="cs-CZ" dirty="0" smtClean="0"/>
              <a:t>	mezi sebou vyměňovali</a:t>
            </a:r>
          </a:p>
          <a:p>
            <a:pPr lvl="0">
              <a:buNone/>
            </a:pPr>
            <a:r>
              <a:rPr lang="cs-CZ" dirty="0" smtClean="0"/>
              <a:t>	= </a:t>
            </a:r>
            <a:r>
              <a:rPr lang="cs-CZ" b="1" dirty="0" smtClean="0">
                <a:solidFill>
                  <a:srgbClr val="669900"/>
                </a:solidFill>
              </a:rPr>
              <a:t>výměnný obchod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VZDĚLÁVACÍ OBORY</a:t>
            </a:r>
            <a:endParaRPr lang="cs-CZ" sz="48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lvl="0">
              <a:buFont typeface="Wingdings" pitchFamily="2" charset="2"/>
              <a:buChar char="q"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Vysoká úroveň matematiky, astronomie, geometrie, lékařství</a:t>
            </a:r>
          </a:p>
          <a:p>
            <a:pPr lvl="0">
              <a:buNone/>
            </a:pPr>
            <a:endParaRPr lang="cs-CZ" sz="3600" dirty="0" smtClean="0">
              <a:latin typeface="Times New Roman" pitchFamily="18" charset="0"/>
              <a:cs typeface="Times New Roman" pitchFamily="18" charset="0"/>
            </a:endParaRPr>
          </a:p>
          <a:p>
            <a:pPr lvl="0">
              <a:buFont typeface="Wingdings" pitchFamily="2" charset="2"/>
              <a:buChar char="q"/>
            </a:pPr>
            <a:r>
              <a:rPr lang="cs-CZ" sz="3600" b="1" dirty="0" smtClean="0">
                <a:solidFill>
                  <a:srgbClr val="669900"/>
                </a:solidFill>
                <a:latin typeface="Times New Roman" pitchFamily="18" charset="0"/>
                <a:cs typeface="Times New Roman" pitchFamily="18" charset="0"/>
              </a:rPr>
              <a:t>Lékaři</a:t>
            </a:r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lvl="0">
              <a:buNone/>
            </a:pPr>
            <a:r>
              <a:rPr lang="cs-CZ" sz="3600" dirty="0" smtClean="0">
                <a:solidFill>
                  <a:srgbClr val="990099"/>
                </a:solidFill>
                <a:latin typeface="Times New Roman" pitchFamily="18" charset="0"/>
                <a:cs typeface="Times New Roman" pitchFamily="18" charset="0"/>
              </a:rPr>
              <a:t>	a) 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uměli léčit zlomeniny, opravovat zuby, operovali otevřenou lebku</a:t>
            </a:r>
          </a:p>
          <a:p>
            <a:pPr lvl="0">
              <a:buNone/>
            </a:pPr>
            <a:r>
              <a:rPr lang="cs-CZ" sz="3600" dirty="0" smtClean="0">
                <a:solidFill>
                  <a:srgbClr val="990099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sz="3600" b="1" dirty="0" smtClean="0">
                <a:solidFill>
                  <a:srgbClr val="990099"/>
                </a:solidFill>
                <a:latin typeface="Times New Roman" pitchFamily="18" charset="0"/>
                <a:cs typeface="Times New Roman" pitchFamily="18" charset="0"/>
              </a:rPr>
              <a:t>b) 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neznali narkózu, při operaci používali k potlačení bolesti </a:t>
            </a:r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OPIUM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(šťáva z nezralých makovic, působí omamně)</a:t>
            </a:r>
          </a:p>
          <a:p>
            <a:pPr lvl="0">
              <a:buNone/>
            </a:pPr>
            <a:r>
              <a:rPr lang="cs-CZ" sz="3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sz="3600" b="1" dirty="0" smtClean="0">
                <a:solidFill>
                  <a:srgbClr val="990099"/>
                </a:solidFill>
                <a:latin typeface="Times New Roman" pitchFamily="18" charset="0"/>
                <a:cs typeface="Times New Roman" pitchFamily="18" charset="0"/>
              </a:rPr>
              <a:t>c) 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lécích se objevuje med a česnek</a:t>
            </a:r>
          </a:p>
          <a:p>
            <a:pPr lvl="0">
              <a:buNone/>
            </a:pPr>
            <a:endParaRPr lang="cs-CZ" sz="3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VZDĚLÁVACÍ OBORY</a:t>
            </a:r>
            <a:endParaRPr lang="cs-CZ" sz="48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35608" y="1447800"/>
            <a:ext cx="7498080" cy="5149552"/>
          </a:xfrm>
        </p:spPr>
        <p:txBody>
          <a:bodyPr>
            <a:normAutofit fontScale="77500" lnSpcReduction="20000"/>
          </a:bodyPr>
          <a:lstStyle/>
          <a:p>
            <a:pPr lvl="0">
              <a:buFont typeface="Wingdings" pitchFamily="2" charset="2"/>
              <a:buChar char="q"/>
            </a:pPr>
            <a:r>
              <a:rPr lang="cs-CZ" sz="3900" b="1" dirty="0" smtClean="0">
                <a:solidFill>
                  <a:srgbClr val="669900"/>
                </a:solidFill>
                <a:latin typeface="Times New Roman" pitchFamily="18" charset="0"/>
                <a:cs typeface="Times New Roman" pitchFamily="18" charset="0"/>
              </a:rPr>
              <a:t>Astronomové</a:t>
            </a:r>
          </a:p>
          <a:p>
            <a:pPr lvl="1">
              <a:buNone/>
            </a:pPr>
            <a:r>
              <a:rPr lang="cs-CZ" sz="3900" b="1" dirty="0" smtClean="0">
                <a:solidFill>
                  <a:srgbClr val="990099"/>
                </a:solidFill>
                <a:latin typeface="Times New Roman" pitchFamily="18" charset="0"/>
                <a:cs typeface="Times New Roman" pitchFamily="18" charset="0"/>
              </a:rPr>
              <a:t>a) </a:t>
            </a:r>
            <a:r>
              <a:rPr lang="cs-CZ" sz="3900" dirty="0" smtClean="0">
                <a:latin typeface="Times New Roman" pitchFamily="18" charset="0"/>
                <a:cs typeface="Times New Roman" pitchFamily="18" charset="0"/>
              </a:rPr>
              <a:t>pravidelně pozorovali oblohu, stanovili délku dne, měsíce, roku</a:t>
            </a:r>
          </a:p>
          <a:p>
            <a:pPr lvl="1">
              <a:buNone/>
            </a:pPr>
            <a:r>
              <a:rPr lang="cs-CZ" sz="3900" b="1" dirty="0" smtClean="0">
                <a:solidFill>
                  <a:srgbClr val="990099"/>
                </a:solidFill>
                <a:latin typeface="Times New Roman" pitchFamily="18" charset="0"/>
                <a:cs typeface="Times New Roman" pitchFamily="18" charset="0"/>
              </a:rPr>
              <a:t>b) </a:t>
            </a:r>
            <a:r>
              <a:rPr lang="cs-CZ" sz="3900" dirty="0" smtClean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cs-CZ" sz="3900" dirty="0" smtClean="0">
                <a:latin typeface="Times New Roman" pitchFamily="18" charset="0"/>
                <a:cs typeface="Times New Roman" pitchFamily="18" charset="0"/>
              </a:rPr>
              <a:t>estavili </a:t>
            </a:r>
            <a:r>
              <a:rPr lang="cs-CZ" sz="3900" dirty="0" smtClean="0">
                <a:latin typeface="Times New Roman" pitchFamily="18" charset="0"/>
                <a:cs typeface="Times New Roman" pitchFamily="18" charset="0"/>
              </a:rPr>
              <a:t>kalendář</a:t>
            </a:r>
          </a:p>
          <a:p>
            <a:pPr lvl="1">
              <a:buNone/>
            </a:pPr>
            <a:r>
              <a:rPr lang="cs-CZ" sz="3900" b="1" dirty="0" smtClean="0">
                <a:solidFill>
                  <a:srgbClr val="990099"/>
                </a:solidFill>
                <a:latin typeface="Times New Roman" pitchFamily="18" charset="0"/>
                <a:cs typeface="Times New Roman" pitchFamily="18" charset="0"/>
              </a:rPr>
              <a:t>c) </a:t>
            </a:r>
            <a:r>
              <a:rPr lang="cs-CZ" sz="39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cs-CZ" sz="3900" dirty="0" smtClean="0">
                <a:latin typeface="Times New Roman" pitchFamily="18" charset="0"/>
                <a:cs typeface="Times New Roman" pitchFamily="18" charset="0"/>
              </a:rPr>
              <a:t>ýden </a:t>
            </a:r>
            <a:r>
              <a:rPr lang="cs-CZ" sz="3900" dirty="0" smtClean="0">
                <a:latin typeface="Times New Roman" pitchFamily="18" charset="0"/>
                <a:cs typeface="Times New Roman" pitchFamily="18" charset="0"/>
              </a:rPr>
              <a:t>trval 10dní, každý měsíc měl 30dní</a:t>
            </a:r>
          </a:p>
          <a:p>
            <a:pPr lvl="1">
              <a:buNone/>
            </a:pPr>
            <a:r>
              <a:rPr lang="cs-CZ" sz="3900" b="1" dirty="0" smtClean="0">
                <a:solidFill>
                  <a:srgbClr val="990099"/>
                </a:solidFill>
                <a:latin typeface="Times New Roman" pitchFamily="18" charset="0"/>
                <a:cs typeface="Times New Roman" pitchFamily="18" charset="0"/>
              </a:rPr>
              <a:t>d) </a:t>
            </a:r>
            <a:r>
              <a:rPr lang="cs-CZ" sz="3900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cs-CZ" sz="3900" dirty="0" smtClean="0">
                <a:latin typeface="Times New Roman" pitchFamily="18" charset="0"/>
                <a:cs typeface="Times New Roman" pitchFamily="18" charset="0"/>
              </a:rPr>
              <a:t>ok </a:t>
            </a:r>
            <a:r>
              <a:rPr lang="cs-CZ" sz="3900" dirty="0" smtClean="0">
                <a:latin typeface="Times New Roman" pitchFamily="18" charset="0"/>
                <a:cs typeface="Times New Roman" pitchFamily="18" charset="0"/>
              </a:rPr>
              <a:t>trval 360dní</a:t>
            </a:r>
          </a:p>
          <a:p>
            <a:pPr lvl="1">
              <a:buNone/>
            </a:pPr>
            <a:r>
              <a:rPr lang="cs-CZ" sz="3900" b="1" dirty="0" smtClean="0">
                <a:solidFill>
                  <a:srgbClr val="990099"/>
                </a:solidFill>
                <a:latin typeface="Times New Roman" pitchFamily="18" charset="0"/>
                <a:cs typeface="Times New Roman" pitchFamily="18" charset="0"/>
              </a:rPr>
              <a:t>e) </a:t>
            </a:r>
            <a:r>
              <a:rPr lang="cs-CZ" sz="3900" dirty="0" smtClean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cs-CZ" sz="3900" dirty="0" smtClean="0">
                <a:latin typeface="Times New Roman" pitchFamily="18" charset="0"/>
                <a:cs typeface="Times New Roman" pitchFamily="18" charset="0"/>
              </a:rPr>
              <a:t>řidávali </a:t>
            </a:r>
            <a:r>
              <a:rPr lang="cs-CZ" sz="3900" dirty="0" smtClean="0">
                <a:latin typeface="Times New Roman" pitchFamily="18" charset="0"/>
                <a:cs typeface="Times New Roman" pitchFamily="18" charset="0"/>
              </a:rPr>
              <a:t>5dní vyhrazených náboženským slavnostem</a:t>
            </a:r>
          </a:p>
          <a:p>
            <a:pPr lvl="1">
              <a:buNone/>
            </a:pPr>
            <a:r>
              <a:rPr lang="cs-CZ" sz="3900" b="1" dirty="0" smtClean="0">
                <a:solidFill>
                  <a:srgbClr val="990099"/>
                </a:solidFill>
                <a:latin typeface="Times New Roman" pitchFamily="18" charset="0"/>
                <a:cs typeface="Times New Roman" pitchFamily="18" charset="0"/>
              </a:rPr>
              <a:t>f) </a:t>
            </a:r>
            <a:r>
              <a:rPr lang="cs-CZ" sz="3900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cs-CZ" sz="3900" dirty="0" smtClean="0">
                <a:latin typeface="Times New Roman" pitchFamily="18" charset="0"/>
                <a:cs typeface="Times New Roman" pitchFamily="18" charset="0"/>
              </a:rPr>
              <a:t>ok </a:t>
            </a:r>
            <a:r>
              <a:rPr lang="cs-CZ" sz="3900" dirty="0" smtClean="0">
                <a:latin typeface="Times New Roman" pitchFamily="18" charset="0"/>
                <a:cs typeface="Times New Roman" pitchFamily="18" charset="0"/>
              </a:rPr>
              <a:t>dělili na tři roční období –  záplavy, rozkvět, sklizeň</a:t>
            </a:r>
          </a:p>
          <a:p>
            <a:pPr lvl="1">
              <a:buNone/>
            </a:pPr>
            <a:r>
              <a:rPr lang="cs-CZ" sz="3900" b="1" dirty="0" smtClean="0">
                <a:solidFill>
                  <a:srgbClr val="990099"/>
                </a:solidFill>
                <a:latin typeface="Times New Roman" pitchFamily="18" charset="0"/>
                <a:cs typeface="Times New Roman" pitchFamily="18" charset="0"/>
              </a:rPr>
              <a:t>g) </a:t>
            </a:r>
            <a:r>
              <a:rPr lang="cs-CZ" sz="3900" dirty="0" smtClean="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cs-CZ" sz="3900" dirty="0" smtClean="0">
                <a:latin typeface="Times New Roman" pitchFamily="18" charset="0"/>
                <a:cs typeface="Times New Roman" pitchFamily="18" charset="0"/>
              </a:rPr>
              <a:t> měření času používali sluneční hodiny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DŮM</a:t>
            </a:r>
            <a:endParaRPr lang="cs-CZ" sz="48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lvl="0">
              <a:buFont typeface="Wingdings" pitchFamily="2" charset="2"/>
              <a:buChar char="q"/>
            </a:pPr>
            <a:r>
              <a:rPr lang="cs-CZ" dirty="0" smtClean="0"/>
              <a:t> Důkazy o bydlení zmizely, protože domy </a:t>
            </a:r>
          </a:p>
          <a:p>
            <a:pPr lvl="0">
              <a:buNone/>
            </a:pPr>
            <a:r>
              <a:rPr lang="cs-CZ" dirty="0" smtClean="0"/>
              <a:t>	a paláce byly stavěny z hliněných </a:t>
            </a:r>
          </a:p>
          <a:p>
            <a:pPr lvl="0">
              <a:buNone/>
            </a:pPr>
            <a:r>
              <a:rPr lang="cs-CZ" dirty="0" smtClean="0"/>
              <a:t>	nevypálených cihel</a:t>
            </a:r>
          </a:p>
          <a:p>
            <a:pPr lvl="0">
              <a:buFont typeface="Wingdings" pitchFamily="2" charset="2"/>
              <a:buChar char="q"/>
            </a:pPr>
            <a:r>
              <a:rPr lang="cs-CZ" dirty="0" smtClean="0"/>
              <a:t>Jídlo se připravovalo na v kuchyni na </a:t>
            </a:r>
          </a:p>
          <a:p>
            <a:pPr lvl="0">
              <a:buNone/>
            </a:pPr>
            <a:r>
              <a:rPr lang="cs-CZ" dirty="0" smtClean="0"/>
              <a:t>	ohništi nebo na dvorku</a:t>
            </a:r>
          </a:p>
          <a:p>
            <a:pPr lvl="0">
              <a:buFont typeface="Wingdings" pitchFamily="2" charset="2"/>
              <a:buChar char="q"/>
            </a:pPr>
            <a:r>
              <a:rPr lang="cs-CZ" dirty="0" smtClean="0"/>
              <a:t>Topilo se sušeným trusem zvířat nebo </a:t>
            </a:r>
          </a:p>
          <a:p>
            <a:pPr lvl="0">
              <a:buNone/>
            </a:pPr>
            <a:r>
              <a:rPr lang="cs-CZ" dirty="0" smtClean="0"/>
              <a:t>	dřevem</a:t>
            </a:r>
          </a:p>
          <a:p>
            <a:pPr lvl="0">
              <a:buFont typeface="Wingdings" pitchFamily="2" charset="2"/>
              <a:buChar char="q"/>
            </a:pPr>
            <a:r>
              <a:rPr lang="cs-CZ" dirty="0" smtClean="0"/>
              <a:t>Dům obklopoval chlév, sýpky, dílny,</a:t>
            </a:r>
          </a:p>
          <a:p>
            <a:pPr lvl="0">
              <a:buNone/>
            </a:pPr>
            <a:r>
              <a:rPr lang="cs-CZ" dirty="0" smtClean="0"/>
              <a:t>	přístřešky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EGYPTSKÁ MĚSTA</a:t>
            </a:r>
            <a:endParaRPr lang="cs-CZ" sz="48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31640" y="1447800"/>
            <a:ext cx="7812360" cy="4800600"/>
          </a:xfrm>
        </p:spPr>
        <p:txBody>
          <a:bodyPr/>
          <a:lstStyle/>
          <a:p>
            <a:pPr lvl="0">
              <a:buFont typeface="Wingdings" pitchFamily="2" charset="2"/>
              <a:buChar char="q"/>
            </a:pPr>
            <a:r>
              <a:rPr lang="cs-CZ" dirty="0" smtClean="0"/>
              <a:t> Domy ve městech </a:t>
            </a:r>
          </a:p>
          <a:p>
            <a:pPr lvl="0">
              <a:buNone/>
            </a:pPr>
            <a:r>
              <a:rPr lang="cs-CZ" dirty="0" smtClean="0"/>
              <a:t>	 a) vysoké zdi</a:t>
            </a:r>
          </a:p>
          <a:p>
            <a:pPr lvl="0">
              <a:buNone/>
            </a:pPr>
            <a:r>
              <a:rPr lang="cs-CZ" dirty="0" smtClean="0"/>
              <a:t>	 b) zahrada, jezírka</a:t>
            </a:r>
          </a:p>
          <a:p>
            <a:pPr lvl="0">
              <a:buFont typeface="Wingdings" pitchFamily="2" charset="2"/>
              <a:buChar char="q"/>
            </a:pPr>
            <a:r>
              <a:rPr lang="cs-CZ" dirty="0" smtClean="0"/>
              <a:t> Postel královny</a:t>
            </a:r>
          </a:p>
          <a:p>
            <a:pPr lvl="0">
              <a:buNone/>
            </a:pPr>
            <a:r>
              <a:rPr lang="cs-CZ" dirty="0" smtClean="0"/>
              <a:t>	 – místo polštářů užívali tvrdé podpěrky </a:t>
            </a:r>
          </a:p>
          <a:p>
            <a:pPr lvl="0">
              <a:buNone/>
            </a:pPr>
            <a:r>
              <a:rPr lang="cs-CZ" dirty="0" smtClean="0"/>
              <a:t>	 ze dřeva</a:t>
            </a:r>
          </a:p>
          <a:p>
            <a:pPr lvl="0">
              <a:buFont typeface="Wingdings" pitchFamily="2" charset="2"/>
              <a:buChar char="q"/>
            </a:pPr>
            <a:r>
              <a:rPr lang="cs-CZ" dirty="0" smtClean="0"/>
              <a:t> Bronzové zrcadlo z vysoce leštěných </a:t>
            </a:r>
          </a:p>
          <a:p>
            <a:pPr lvl="0">
              <a:buNone/>
            </a:pPr>
            <a:r>
              <a:rPr lang="cs-CZ" dirty="0" smtClean="0"/>
              <a:t>	 kovů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800" b="1" dirty="0" smtClean="0">
                <a:solidFill>
                  <a:srgbClr val="7030A0"/>
                </a:solidFill>
              </a:rPr>
              <a:t>VYBAVENÍ DOMU</a:t>
            </a:r>
            <a:endParaRPr lang="cs-CZ" sz="4800" b="1" dirty="0">
              <a:solidFill>
                <a:srgbClr val="7030A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2050" name="Picture 2" descr="2CFBE995"/>
          <p:cNvPicPr>
            <a:picLocks noChangeAspect="1" noChangeArrowheads="1"/>
          </p:cNvPicPr>
          <p:nvPr/>
        </p:nvPicPr>
        <p:blipFill>
          <a:blip r:embed="rId2" cstate="print"/>
          <a:srcRect l="3951" t="13103" r="6781" b="4530"/>
          <a:stretch>
            <a:fillRect/>
          </a:stretch>
        </p:blipFill>
        <p:spPr bwMode="auto">
          <a:xfrm>
            <a:off x="971600" y="1628799"/>
            <a:ext cx="8172400" cy="45061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JÍDLO</a:t>
            </a:r>
            <a:endParaRPr lang="cs-CZ" sz="48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Font typeface="Wingdings" pitchFamily="2" charset="2"/>
              <a:buChar char="q"/>
            </a:pPr>
            <a:r>
              <a:rPr lang="cs-CZ" dirty="0" smtClean="0"/>
              <a:t> </a:t>
            </a:r>
            <a:r>
              <a:rPr lang="cs-CZ" b="1" dirty="0" smtClean="0">
                <a:solidFill>
                  <a:srgbClr val="669900"/>
                </a:solidFill>
              </a:rPr>
              <a:t>Jídelníček </a:t>
            </a:r>
          </a:p>
          <a:p>
            <a:pPr lvl="0">
              <a:buNone/>
            </a:pPr>
            <a:r>
              <a:rPr lang="cs-CZ" dirty="0" smtClean="0"/>
              <a:t>	 a) moučná jídla (chléb, koláče)</a:t>
            </a:r>
          </a:p>
          <a:p>
            <a:pPr>
              <a:buNone/>
            </a:pPr>
            <a:r>
              <a:rPr lang="cs-CZ" dirty="0" smtClean="0"/>
              <a:t>	 b) luštěniny, zeleniny, ovoce</a:t>
            </a:r>
          </a:p>
          <a:p>
            <a:pPr>
              <a:buNone/>
            </a:pPr>
            <a:r>
              <a:rPr lang="cs-CZ" dirty="0" smtClean="0"/>
              <a:t>	 c) kachní a husí maso, ryby</a:t>
            </a:r>
          </a:p>
          <a:p>
            <a:pPr lvl="0">
              <a:buFont typeface="Wingdings" pitchFamily="2" charset="2"/>
              <a:buChar char="q"/>
            </a:pPr>
            <a:r>
              <a:rPr lang="cs-CZ" dirty="0" smtClean="0"/>
              <a:t> </a:t>
            </a:r>
            <a:r>
              <a:rPr lang="cs-CZ" b="1" dirty="0" smtClean="0">
                <a:solidFill>
                  <a:srgbClr val="669900"/>
                </a:solidFill>
              </a:rPr>
              <a:t>Nápoj pivo </a:t>
            </a:r>
          </a:p>
          <a:p>
            <a:pPr lvl="0">
              <a:buNone/>
            </a:pPr>
            <a:r>
              <a:rPr lang="cs-CZ" dirty="0" smtClean="0"/>
              <a:t>	 a) příprava z ječmene, vody</a:t>
            </a:r>
          </a:p>
          <a:p>
            <a:pPr lvl="0">
              <a:buNone/>
            </a:pPr>
            <a:r>
              <a:rPr lang="cs-CZ" dirty="0" smtClean="0"/>
              <a:t>	 b) kvašením vznikne lehké pivo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ODĚV</a:t>
            </a:r>
            <a:endParaRPr lang="cs-CZ" sz="48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15616" y="1447800"/>
            <a:ext cx="7848872" cy="5221560"/>
          </a:xfrm>
        </p:spPr>
        <p:txBody>
          <a:bodyPr>
            <a:normAutofit fontScale="77500" lnSpcReduction="20000"/>
          </a:bodyPr>
          <a:lstStyle/>
          <a:p>
            <a:pPr lvl="0">
              <a:buFont typeface="Wingdings" pitchFamily="2" charset="2"/>
              <a:buChar char="q"/>
            </a:pPr>
            <a:r>
              <a:rPr lang="cs-CZ" sz="3500" dirty="0" smtClean="0"/>
              <a:t> Jednoduché</a:t>
            </a:r>
          </a:p>
          <a:p>
            <a:pPr lvl="0">
              <a:buFont typeface="Wingdings" pitchFamily="2" charset="2"/>
              <a:buChar char="q"/>
            </a:pPr>
            <a:r>
              <a:rPr lang="cs-CZ" sz="3500" dirty="0" smtClean="0"/>
              <a:t> Muži nosili sukni z kusu plátna ovinutého  </a:t>
            </a:r>
          </a:p>
          <a:p>
            <a:pPr lvl="0">
              <a:buNone/>
            </a:pPr>
            <a:r>
              <a:rPr lang="cs-CZ" sz="3500" dirty="0" smtClean="0"/>
              <a:t>	 kolem pasu, pře ni oblékali dlouhou košili</a:t>
            </a:r>
          </a:p>
          <a:p>
            <a:pPr lvl="0">
              <a:buFont typeface="Wingdings" pitchFamily="2" charset="2"/>
              <a:buChar char="q"/>
            </a:pPr>
            <a:r>
              <a:rPr lang="cs-CZ" sz="3500" dirty="0" smtClean="0"/>
              <a:t> Ženy nosili barevné šaty bez rukávů</a:t>
            </a:r>
          </a:p>
          <a:p>
            <a:pPr lvl="0">
              <a:buFont typeface="Wingdings" pitchFamily="2" charset="2"/>
              <a:buChar char="q"/>
            </a:pPr>
            <a:r>
              <a:rPr lang="cs-CZ" sz="3500" dirty="0" smtClean="0"/>
              <a:t> V zimě se halili do plášťů a přehozů</a:t>
            </a:r>
          </a:p>
          <a:p>
            <a:pPr lvl="0">
              <a:buFont typeface="Wingdings" pitchFamily="2" charset="2"/>
              <a:buChar char="q"/>
            </a:pPr>
            <a:r>
              <a:rPr lang="cs-CZ" sz="3500" dirty="0" smtClean="0"/>
              <a:t> Skoro po celý rok chodili bosi, na delší cesty </a:t>
            </a:r>
          </a:p>
          <a:p>
            <a:pPr lvl="0">
              <a:buNone/>
            </a:pPr>
            <a:r>
              <a:rPr lang="cs-CZ" sz="3500" dirty="0" smtClean="0"/>
              <a:t>	 si obouvali opánky z rákosu nebo kůže</a:t>
            </a:r>
          </a:p>
          <a:p>
            <a:pPr lvl="0">
              <a:buFont typeface="Wingdings" pitchFamily="2" charset="2"/>
              <a:buChar char="q"/>
            </a:pPr>
            <a:r>
              <a:rPr lang="cs-CZ" sz="3500" dirty="0" smtClean="0"/>
              <a:t> Příslušníci vyšších vrstev </a:t>
            </a:r>
          </a:p>
          <a:p>
            <a:pPr lvl="0">
              <a:buNone/>
            </a:pPr>
            <a:r>
              <a:rPr lang="cs-CZ" sz="3500" dirty="0" smtClean="0"/>
              <a:t>   </a:t>
            </a:r>
            <a:r>
              <a:rPr lang="cs-CZ" sz="3500" dirty="0" smtClean="0"/>
              <a:t>- </a:t>
            </a:r>
            <a:r>
              <a:rPr lang="cs-CZ" sz="3500" dirty="0" smtClean="0"/>
              <a:t>součástí oděvu byl zdobený límec</a:t>
            </a:r>
          </a:p>
          <a:p>
            <a:pPr lvl="0">
              <a:buNone/>
            </a:pPr>
            <a:r>
              <a:rPr lang="cs-CZ" sz="3500" dirty="0" smtClean="0"/>
              <a:t>	- kožené sandály</a:t>
            </a:r>
          </a:p>
          <a:p>
            <a:pPr lvl="0">
              <a:buNone/>
            </a:pPr>
            <a:r>
              <a:rPr lang="cs-CZ" sz="3500" dirty="0" smtClean="0"/>
              <a:t>	- výrazné ozdoby (zlatý náhrdelník pro faraona </a:t>
            </a:r>
          </a:p>
          <a:p>
            <a:pPr lvl="0">
              <a:buNone/>
            </a:pPr>
            <a:r>
              <a:rPr lang="cs-CZ" sz="3500" dirty="0" smtClean="0"/>
              <a:t>				  vážil 6kg)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OZDOBY</a:t>
            </a:r>
            <a:endParaRPr lang="cs-CZ" sz="48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6" name="Picture 2" descr="72E6A599"/>
          <p:cNvPicPr>
            <a:picLocks noChangeAspect="1" noChangeArrowheads="1"/>
          </p:cNvPicPr>
          <p:nvPr/>
        </p:nvPicPr>
        <p:blipFill>
          <a:blip r:embed="rId2" cstate="print"/>
          <a:srcRect l="2222" t="5916" r="2309" b="3586"/>
          <a:stretch>
            <a:fillRect/>
          </a:stretch>
        </p:blipFill>
        <p:spPr bwMode="auto">
          <a:xfrm>
            <a:off x="1187624" y="1556792"/>
            <a:ext cx="7591037" cy="5301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HYGIENA</a:t>
            </a:r>
            <a:endParaRPr lang="cs-CZ" sz="48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lvl="0">
              <a:buFont typeface="Wingdings" pitchFamily="2" charset="2"/>
              <a:buChar char="q"/>
            </a:pPr>
            <a:r>
              <a:rPr lang="cs-CZ" sz="3000" dirty="0" smtClean="0"/>
              <a:t> Velmi čistotní</a:t>
            </a:r>
          </a:p>
          <a:p>
            <a:pPr lvl="0">
              <a:buFont typeface="Wingdings" pitchFamily="2" charset="2"/>
              <a:buChar char="q"/>
            </a:pPr>
            <a:r>
              <a:rPr lang="cs-CZ" sz="3000" dirty="0" smtClean="0"/>
              <a:t> Muži měli vlasy krátké, nechali si je </a:t>
            </a:r>
          </a:p>
          <a:p>
            <a:pPr lvl="0">
              <a:buNone/>
            </a:pPr>
            <a:r>
              <a:rPr lang="cs-CZ" sz="3000" dirty="0" smtClean="0"/>
              <a:t>	 vyholovat nad čelem nebo na temeni</a:t>
            </a:r>
          </a:p>
          <a:p>
            <a:pPr lvl="0">
              <a:buFont typeface="Wingdings" pitchFamily="2" charset="2"/>
              <a:buChar char="q"/>
            </a:pPr>
            <a:r>
              <a:rPr lang="cs-CZ" sz="3000" dirty="0" smtClean="0"/>
              <a:t> Chlapci si holili hlavy jenom po straně </a:t>
            </a:r>
          </a:p>
          <a:p>
            <a:pPr lvl="0">
              <a:buNone/>
            </a:pPr>
            <a:r>
              <a:rPr lang="cs-CZ" sz="3000" dirty="0" smtClean="0"/>
              <a:t>	 (nechávali růst dlouhý pramen vlasů)</a:t>
            </a:r>
          </a:p>
          <a:p>
            <a:pPr lvl="0">
              <a:buFont typeface="Wingdings" pitchFamily="2" charset="2"/>
              <a:buChar char="q"/>
            </a:pPr>
            <a:r>
              <a:rPr lang="cs-CZ" sz="3000" dirty="0" smtClean="0"/>
              <a:t> Ženy nosily vlasy splývající, zapletené</a:t>
            </a:r>
          </a:p>
          <a:p>
            <a:pPr lvl="1">
              <a:buNone/>
            </a:pPr>
            <a:r>
              <a:rPr lang="cs-CZ" sz="3000" dirty="0" smtClean="0"/>
              <a:t> (do vlasů si dávali ozdobené květy anebo </a:t>
            </a:r>
          </a:p>
          <a:p>
            <a:pPr lvl="1">
              <a:buNone/>
            </a:pPr>
            <a:r>
              <a:rPr lang="cs-CZ" sz="3000" dirty="0" smtClean="0"/>
              <a:t>  korálky)</a:t>
            </a:r>
          </a:p>
          <a:p>
            <a:pPr lvl="0">
              <a:buFont typeface="Wingdings" pitchFamily="2" charset="2"/>
              <a:buChar char="q"/>
            </a:pPr>
            <a:r>
              <a:rPr lang="cs-CZ" sz="3000" dirty="0" smtClean="0"/>
              <a:t> Používali parfémy, rtěnky, oční linky, </a:t>
            </a:r>
          </a:p>
          <a:p>
            <a:pPr lvl="0">
              <a:buNone/>
            </a:pPr>
            <a:r>
              <a:rPr lang="cs-CZ" sz="3000" dirty="0" smtClean="0"/>
              <a:t>	 víčka si natírali zelenými nebo modrými</a:t>
            </a:r>
          </a:p>
          <a:p>
            <a:pPr lvl="0">
              <a:buNone/>
            </a:pPr>
            <a:r>
              <a:rPr lang="cs-CZ" sz="3000" dirty="0" smtClean="0"/>
              <a:t>	 očními stíny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RODINA</a:t>
            </a:r>
            <a:endParaRPr lang="cs-CZ" sz="48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87624" y="1447800"/>
            <a:ext cx="7776864" cy="5149552"/>
          </a:xfrm>
        </p:spPr>
        <p:txBody>
          <a:bodyPr>
            <a:noAutofit/>
          </a:bodyPr>
          <a:lstStyle/>
          <a:p>
            <a:pPr lvl="0">
              <a:buFont typeface="Wingdings" pitchFamily="2" charset="2"/>
              <a:buChar char="q"/>
            </a:pPr>
            <a:r>
              <a:rPr lang="cs-CZ" sz="2400" dirty="0" smtClean="0"/>
              <a:t>Ženy lepší postavení než v jiných starověkých státech</a:t>
            </a:r>
          </a:p>
          <a:p>
            <a:pPr lvl="0">
              <a:buFont typeface="Wingdings" pitchFamily="2" charset="2"/>
              <a:buChar char="q"/>
            </a:pPr>
            <a:r>
              <a:rPr lang="cs-CZ" sz="2400" dirty="0" smtClean="0"/>
              <a:t>Hlavní úkol vést domácnost, mít děti</a:t>
            </a:r>
          </a:p>
          <a:p>
            <a:pPr lvl="0">
              <a:buFont typeface="Wingdings" pitchFamily="2" charset="2"/>
              <a:buChar char="q"/>
            </a:pPr>
            <a:r>
              <a:rPr lang="cs-CZ" sz="2400" dirty="0" smtClean="0"/>
              <a:t>Pracovaly jako zpěvačky, tanečnice, hudebnice, plačky při pohřebních obřadech, služebné, chůvy v bohatých rodinách, dvorní dámy ve faraonově paláci</a:t>
            </a:r>
          </a:p>
          <a:p>
            <a:pPr lvl="0">
              <a:buFont typeface="Wingdings" pitchFamily="2" charset="2"/>
              <a:buChar char="q"/>
            </a:pPr>
            <a:r>
              <a:rPr lang="cs-CZ" sz="2400" dirty="0" smtClean="0"/>
              <a:t>Egypťané měli jednu ženu, bohatí několik manželek</a:t>
            </a:r>
          </a:p>
          <a:p>
            <a:pPr lvl="0">
              <a:buFont typeface="Wingdings" pitchFamily="2" charset="2"/>
              <a:buChar char="q"/>
            </a:pPr>
            <a:r>
              <a:rPr lang="cs-CZ" sz="2400" dirty="0" smtClean="0"/>
              <a:t>Synové z bohatých rodin se v chámových školách učili číst, psát, počítat</a:t>
            </a:r>
          </a:p>
          <a:p>
            <a:pPr>
              <a:buFont typeface="Wingdings" pitchFamily="2" charset="2"/>
              <a:buChar char="q"/>
            </a:pPr>
            <a:r>
              <a:rPr lang="cs-CZ" sz="2400" dirty="0" smtClean="0"/>
              <a:t>Od pěti let museli synové otci pomáhat a učit se jeho řemeslu</a:t>
            </a:r>
          </a:p>
          <a:p>
            <a:pPr lvl="0">
              <a:buFont typeface="Wingdings" pitchFamily="2" charset="2"/>
              <a:buChar char="q"/>
            </a:pPr>
            <a:r>
              <a:rPr lang="cs-CZ" sz="2400" dirty="0" smtClean="0"/>
              <a:t>V 11-12 letech dosáhly děti dospělosti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800" b="1" dirty="0" smtClean="0">
                <a:solidFill>
                  <a:srgbClr val="7030A0"/>
                </a:solidFill>
              </a:rPr>
              <a:t>ZÁBAVA</a:t>
            </a:r>
            <a:endParaRPr lang="cs-CZ" sz="4800" b="1" dirty="0">
              <a:solidFill>
                <a:srgbClr val="7030A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Font typeface="Wingdings" pitchFamily="2" charset="2"/>
              <a:buChar char="q"/>
            </a:pPr>
            <a:r>
              <a:rPr lang="cs-CZ" dirty="0" smtClean="0"/>
              <a:t> Projížďky pro řece Nilu ve člunech</a:t>
            </a:r>
          </a:p>
          <a:p>
            <a:pPr lvl="0">
              <a:buFont typeface="Wingdings" pitchFamily="2" charset="2"/>
              <a:buChar char="q"/>
            </a:pPr>
            <a:r>
              <a:rPr lang="cs-CZ" dirty="0" smtClean="0"/>
              <a:t> Lov krokodýlů, divoké zvěře, zajíců, antilop, lvů na poušti </a:t>
            </a:r>
          </a:p>
          <a:p>
            <a:pPr lvl="0">
              <a:buFont typeface="Wingdings" pitchFamily="2" charset="2"/>
              <a:buChar char="q"/>
            </a:pPr>
            <a:r>
              <a:rPr lang="cs-CZ" dirty="0" smtClean="0"/>
              <a:t> Hráli stolní hry</a:t>
            </a:r>
          </a:p>
          <a:p>
            <a:pPr lvl="0">
              <a:buNone/>
            </a:pPr>
            <a:r>
              <a:rPr lang="cs-CZ" dirty="0" smtClean="0"/>
              <a:t>	 – dáma s různými tvary kamenů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5400" b="1" u="sng" dirty="0" smtClean="0"/>
              <a:t>POUŽITÉ ZDROJE</a:t>
            </a:r>
            <a:endParaRPr lang="cs-CZ" sz="5400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608" y="1268760"/>
            <a:ext cx="7890080" cy="5400600"/>
          </a:xfrm>
        </p:spPr>
        <p:txBody>
          <a:bodyPr>
            <a:normAutofit lnSpcReduction="10000"/>
          </a:bodyPr>
          <a:lstStyle/>
          <a:p>
            <a:pPr marL="514350" indent="-514350">
              <a:buNone/>
              <a:defRPr/>
            </a:pPr>
            <a:r>
              <a:rPr lang="cs-CZ" sz="3600" dirty="0" smtClean="0"/>
              <a:t>1</a:t>
            </a:r>
            <a:r>
              <a:rPr lang="cs-CZ" dirty="0" smtClean="0"/>
              <a:t>. </a:t>
            </a:r>
            <a:r>
              <a:rPr lang="cs-CZ" sz="2600" dirty="0" smtClean="0"/>
              <a:t>Autor kolektivů, Dějepis 6 – učebnice; </a:t>
            </a:r>
            <a:r>
              <a:rPr lang="cs-CZ" sz="2600" dirty="0" err="1" smtClean="0"/>
              <a:t>Fraus</a:t>
            </a:r>
            <a:r>
              <a:rPr lang="cs-CZ" sz="2600" dirty="0" smtClean="0"/>
              <a:t> Plzeň 2007</a:t>
            </a:r>
          </a:p>
          <a:p>
            <a:pPr marL="514350" indent="-514350">
              <a:buNone/>
              <a:defRPr/>
            </a:pPr>
            <a:endParaRPr lang="cs-CZ" sz="2600" dirty="0" smtClean="0"/>
          </a:p>
          <a:p>
            <a:pPr marL="514350" indent="-514350">
              <a:buNone/>
              <a:defRPr/>
            </a:pPr>
            <a:r>
              <a:rPr lang="cs-CZ" sz="2600" dirty="0" smtClean="0"/>
              <a:t>2. Válková Veronika; Dějepis 6 – učebnice; SPN Praha 2006</a:t>
            </a:r>
          </a:p>
          <a:p>
            <a:pPr marL="514350" indent="-514350">
              <a:buNone/>
              <a:defRPr/>
            </a:pPr>
            <a:r>
              <a:rPr lang="cs-CZ" sz="2600" dirty="0" smtClean="0"/>
              <a:t>	naskenovaná </a:t>
            </a:r>
            <a:r>
              <a:rPr lang="cs-CZ" sz="2600" smtClean="0"/>
              <a:t>mapa </a:t>
            </a:r>
            <a:r>
              <a:rPr lang="cs-CZ" sz="2600" smtClean="0"/>
              <a:t>str. </a:t>
            </a:r>
            <a:r>
              <a:rPr lang="cs-CZ" sz="2600" dirty="0" smtClean="0"/>
              <a:t>43</a:t>
            </a:r>
          </a:p>
          <a:p>
            <a:pPr marL="514350" indent="-514350">
              <a:buNone/>
              <a:defRPr/>
            </a:pPr>
            <a:endParaRPr lang="cs-CZ" sz="2600" dirty="0" smtClean="0"/>
          </a:p>
          <a:p>
            <a:pPr>
              <a:buNone/>
              <a:defRPr/>
            </a:pPr>
            <a:r>
              <a:rPr lang="cs-CZ" sz="2600" dirty="0" smtClean="0"/>
              <a:t>3. Bednaříková J.; </a:t>
            </a:r>
            <a:r>
              <a:rPr lang="cs-CZ" sz="2600" dirty="0" err="1" smtClean="0"/>
              <a:t>Kysačan</a:t>
            </a:r>
            <a:r>
              <a:rPr lang="cs-CZ" sz="2600" dirty="0" smtClean="0"/>
              <a:t> L.; </a:t>
            </a:r>
            <a:r>
              <a:rPr lang="cs-CZ" sz="2600" dirty="0" err="1" smtClean="0"/>
              <a:t>Fejfušová</a:t>
            </a:r>
            <a:r>
              <a:rPr lang="cs-CZ" sz="2600" dirty="0" smtClean="0"/>
              <a:t> M. – Dějepis – Pravěk a starověk (učebnice), nakladatelství Nová škola 2007</a:t>
            </a:r>
          </a:p>
          <a:p>
            <a:pPr>
              <a:buNone/>
              <a:defRPr/>
            </a:pPr>
            <a:r>
              <a:rPr lang="cs-CZ" sz="2600" dirty="0" smtClean="0"/>
              <a:t>	naskenované obrázky </a:t>
            </a:r>
            <a:r>
              <a:rPr lang="cs-CZ" sz="2600" dirty="0" err="1" smtClean="0"/>
              <a:t>str</a:t>
            </a:r>
            <a:r>
              <a:rPr lang="cs-CZ" sz="2600" dirty="0" smtClean="0"/>
              <a:t> 50 - 51</a:t>
            </a:r>
          </a:p>
          <a:p>
            <a:pPr>
              <a:buNone/>
              <a:defRPr/>
            </a:pPr>
            <a:r>
              <a:rPr lang="cs-CZ" sz="2600" dirty="0" smtClean="0"/>
              <a:t>	naskenovaná mapa </a:t>
            </a:r>
            <a:r>
              <a:rPr lang="cs-CZ" sz="2600" dirty="0" err="1" smtClean="0"/>
              <a:t>str</a:t>
            </a:r>
            <a:r>
              <a:rPr lang="cs-CZ" sz="2600" dirty="0" smtClean="0"/>
              <a:t> 39</a:t>
            </a:r>
          </a:p>
          <a:p>
            <a:endParaRPr lang="cs-CZ" dirty="0" smtClean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63</TotalTime>
  <Words>268</Words>
  <Application>Microsoft Office PowerPoint</Application>
  <PresentationFormat>Předvádění na obrazovce (4:3)</PresentationFormat>
  <Paragraphs>131</Paragraphs>
  <Slides>17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Slunovrat</vt:lpstr>
      <vt:lpstr>Snímek 1</vt:lpstr>
      <vt:lpstr>ANOTACE</vt:lpstr>
      <vt:lpstr>KULTURA A ZAJÍMAVOSTI V EGYPTĚ</vt:lpstr>
      <vt:lpstr>ŘEMESLNÍCI</vt:lpstr>
      <vt:lpstr>PENÍZE</vt:lpstr>
      <vt:lpstr>VZDĚLÁVACÍ OBORY</vt:lpstr>
      <vt:lpstr>VZDĚLÁVACÍ OBORY</vt:lpstr>
      <vt:lpstr>DŮM</vt:lpstr>
      <vt:lpstr>EGYPTSKÁ MĚSTA</vt:lpstr>
      <vt:lpstr>VYBAVENÍ DOMU</vt:lpstr>
      <vt:lpstr>JÍDLO</vt:lpstr>
      <vt:lpstr>ODĚV</vt:lpstr>
      <vt:lpstr>OZDOBY</vt:lpstr>
      <vt:lpstr>HYGIENA</vt:lpstr>
      <vt:lpstr>RODINA</vt:lpstr>
      <vt:lpstr>ZÁBAVA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U1</dc:creator>
  <cp:lastModifiedBy>U1</cp:lastModifiedBy>
  <cp:revision>19</cp:revision>
  <dcterms:modified xsi:type="dcterms:W3CDTF">2013-02-04T21:29:41Z</dcterms:modified>
</cp:coreProperties>
</file>